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1" r:id="rId3"/>
  </p:sldMasterIdLst>
  <p:sldIdLst>
    <p:sldId id="265" r:id="rId4"/>
    <p:sldId id="272" r:id="rId5"/>
    <p:sldId id="278" r:id="rId6"/>
    <p:sldId id="277" r:id="rId7"/>
    <p:sldId id="274" r:id="rId8"/>
    <p:sldId id="266" r:id="rId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FF876-AC07-4E47-A6FA-72DDF15947D0}" type="doc">
      <dgm:prSet loTypeId="urn:microsoft.com/office/officeart/2005/8/layout/pList2" loCatId="list" qsTypeId="urn:microsoft.com/office/officeart/2005/8/quickstyle/simple1" qsCatId="simple" csTypeId="urn:microsoft.com/office/officeart/2005/8/colors/colorful5" csCatId="colorful" phldr="1"/>
      <dgm:spPr/>
    </dgm:pt>
    <dgm:pt modelId="{AB740853-EDE8-4C2F-8DE5-FBF03D78BB41}">
      <dgm:prSet phldrT="[Text]"/>
      <dgm:spPr/>
      <dgm:t>
        <a:bodyPr/>
        <a:lstStyle/>
        <a:p>
          <a:r>
            <a:rPr lang="en-US" dirty="0" smtClean="0"/>
            <a:t>Our solution needs to address the aspirations of our Older adults:</a:t>
          </a:r>
          <a:endParaRPr lang="en-US" dirty="0" smtClean="0"/>
        </a:p>
        <a:p>
          <a:endParaRPr lang="en-US" dirty="0" smtClean="0"/>
        </a:p>
        <a:p>
          <a:r>
            <a:rPr lang="en-US" dirty="0" smtClean="0"/>
            <a:t>Self-sufficient</a:t>
          </a:r>
        </a:p>
        <a:p>
          <a:r>
            <a:rPr lang="en-US" dirty="0" smtClean="0"/>
            <a:t>Independent</a:t>
          </a:r>
        </a:p>
        <a:p>
          <a:r>
            <a:rPr lang="en-US" dirty="0" smtClean="0"/>
            <a:t>Socially connected</a:t>
          </a:r>
        </a:p>
        <a:p>
          <a:r>
            <a:rPr lang="en-US" dirty="0" smtClean="0"/>
            <a:t>Engaged with family, friends and the community</a:t>
          </a:r>
          <a:endParaRPr lang="en-US" dirty="0"/>
        </a:p>
      </dgm:t>
    </dgm:pt>
    <dgm:pt modelId="{154DC368-6082-45DD-8C88-E734C5BC2900}" type="parTrans" cxnId="{51035C0B-3F73-4B6E-83F9-913A247CBD5F}">
      <dgm:prSet/>
      <dgm:spPr/>
      <dgm:t>
        <a:bodyPr/>
        <a:lstStyle/>
        <a:p>
          <a:endParaRPr lang="en-US"/>
        </a:p>
      </dgm:t>
    </dgm:pt>
    <dgm:pt modelId="{CAAAB1D9-61D5-46C8-8F18-8FEC79B47D12}" type="sibTrans" cxnId="{51035C0B-3F73-4B6E-83F9-913A247CBD5F}">
      <dgm:prSet/>
      <dgm:spPr/>
      <dgm:t>
        <a:bodyPr/>
        <a:lstStyle/>
        <a:p>
          <a:endParaRPr lang="en-US"/>
        </a:p>
      </dgm:t>
    </dgm:pt>
    <dgm:pt modelId="{54824525-A9C4-4F81-8FE6-30CBC289AB31}">
      <dgm:prSet phldrT="[Text]"/>
      <dgm:spPr/>
      <dgm:t>
        <a:bodyPr/>
        <a:lstStyle/>
        <a:p>
          <a:r>
            <a:rPr lang="en-US" dirty="0" smtClean="0"/>
            <a:t> Transportation Solutions  Scope</a:t>
          </a:r>
          <a:endParaRPr lang="en-US" dirty="0" smtClean="0"/>
        </a:p>
        <a:p>
          <a:endParaRPr lang="en-US" dirty="0" smtClean="0"/>
        </a:p>
        <a:p>
          <a:r>
            <a:rPr lang="en-US" dirty="0" smtClean="0"/>
            <a:t> </a:t>
          </a:r>
        </a:p>
        <a:p>
          <a:r>
            <a:rPr lang="en-US" dirty="0" smtClean="0"/>
            <a:t>Essential  </a:t>
          </a:r>
          <a:r>
            <a:rPr lang="en-US" dirty="0" smtClean="0"/>
            <a:t>&amp; </a:t>
          </a:r>
          <a:r>
            <a:rPr lang="en-US" dirty="0" smtClean="0"/>
            <a:t>Enrichment trips </a:t>
          </a:r>
          <a:endParaRPr lang="en-US" dirty="0" smtClean="0"/>
        </a:p>
        <a:p>
          <a:r>
            <a:rPr lang="en-US" dirty="0" smtClean="0"/>
            <a:t>Scheduled  &amp; Unscheduled</a:t>
          </a:r>
        </a:p>
        <a:p>
          <a:r>
            <a:rPr lang="en-US" dirty="0" smtClean="0"/>
            <a:t>On-island/off-island</a:t>
          </a:r>
        </a:p>
        <a:p>
          <a:r>
            <a:rPr lang="en-US" dirty="0" smtClean="0"/>
            <a:t>Motorized </a:t>
          </a:r>
          <a:endParaRPr lang="en-US" dirty="0" smtClean="0"/>
        </a:p>
        <a:p>
          <a:endParaRPr lang="en-US" dirty="0" smtClean="0"/>
        </a:p>
      </dgm:t>
    </dgm:pt>
    <dgm:pt modelId="{E5050B8C-A13E-4DEE-9C98-871A11058C78}" type="parTrans" cxnId="{BB0F2B51-D0F6-400B-8D43-BE5AB2764F36}">
      <dgm:prSet/>
      <dgm:spPr/>
      <dgm:t>
        <a:bodyPr/>
        <a:lstStyle/>
        <a:p>
          <a:endParaRPr lang="en-US"/>
        </a:p>
      </dgm:t>
    </dgm:pt>
    <dgm:pt modelId="{291EBCBB-FCE1-4DC3-BF37-3C321E6407BC}" type="sibTrans" cxnId="{BB0F2B51-D0F6-400B-8D43-BE5AB2764F36}">
      <dgm:prSet/>
      <dgm:spPr/>
      <dgm:t>
        <a:bodyPr/>
        <a:lstStyle/>
        <a:p>
          <a:endParaRPr lang="en-US"/>
        </a:p>
      </dgm:t>
    </dgm:pt>
    <dgm:pt modelId="{A8AA2268-420F-42DE-A269-5F2990C6A5E0}">
      <dgm:prSet phldrT="[Text]"/>
      <dgm:spPr/>
      <dgm:t>
        <a:bodyPr/>
        <a:lstStyle/>
        <a:p>
          <a:r>
            <a:rPr lang="en-US" dirty="0" smtClean="0"/>
            <a:t>Solution Guardrails:</a:t>
          </a:r>
        </a:p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Available (Day and Evening)</a:t>
          </a:r>
          <a:endParaRPr lang="en-US" dirty="0" smtClean="0"/>
        </a:p>
        <a:p>
          <a:r>
            <a:rPr lang="en-US" dirty="0" smtClean="0"/>
            <a:t>Easy-to-Use</a:t>
          </a:r>
        </a:p>
        <a:p>
          <a:r>
            <a:rPr lang="en-US" dirty="0" smtClean="0"/>
            <a:t>Accessible </a:t>
          </a:r>
        </a:p>
        <a:p>
          <a:r>
            <a:rPr lang="en-US" dirty="0" smtClean="0"/>
            <a:t>Affordable</a:t>
          </a:r>
          <a:endParaRPr lang="en-US" dirty="0" smtClean="0"/>
        </a:p>
        <a:p>
          <a:r>
            <a:rPr lang="en-US" dirty="0" smtClean="0"/>
            <a:t>Adaptable</a:t>
          </a:r>
          <a:endParaRPr lang="en-US" dirty="0"/>
        </a:p>
      </dgm:t>
    </dgm:pt>
    <dgm:pt modelId="{9CC17E20-9206-4636-A4B7-3731A13C1CDD}" type="parTrans" cxnId="{517C1FD2-A8FB-4920-8390-43EB38EFAB02}">
      <dgm:prSet/>
      <dgm:spPr/>
      <dgm:t>
        <a:bodyPr/>
        <a:lstStyle/>
        <a:p>
          <a:endParaRPr lang="en-US"/>
        </a:p>
      </dgm:t>
    </dgm:pt>
    <dgm:pt modelId="{C49AE0AE-5A8B-40AA-9936-AF08592A2401}" type="sibTrans" cxnId="{517C1FD2-A8FB-4920-8390-43EB38EFAB02}">
      <dgm:prSet/>
      <dgm:spPr/>
      <dgm:t>
        <a:bodyPr/>
        <a:lstStyle/>
        <a:p>
          <a:endParaRPr lang="en-US"/>
        </a:p>
      </dgm:t>
    </dgm:pt>
    <dgm:pt modelId="{C14F4954-929E-4C39-B102-99655A388338}" type="pres">
      <dgm:prSet presAssocID="{023FF876-AC07-4E47-A6FA-72DDF15947D0}" presName="Name0" presStyleCnt="0">
        <dgm:presLayoutVars>
          <dgm:dir/>
          <dgm:resizeHandles val="exact"/>
        </dgm:presLayoutVars>
      </dgm:prSet>
      <dgm:spPr/>
    </dgm:pt>
    <dgm:pt modelId="{939A9A12-3207-4028-ADAE-C4793C8B01F6}" type="pres">
      <dgm:prSet presAssocID="{023FF876-AC07-4E47-A6FA-72DDF15947D0}" presName="bkgdShp" presStyleLbl="alignAccFollowNode1" presStyleIdx="0" presStyleCnt="1" custLinFactNeighborX="-12102" custLinFactNeighborY="10227"/>
      <dgm:spPr/>
    </dgm:pt>
    <dgm:pt modelId="{8BC47617-D394-449B-BD58-AE150A1FC88F}" type="pres">
      <dgm:prSet presAssocID="{023FF876-AC07-4E47-A6FA-72DDF15947D0}" presName="linComp" presStyleCnt="0"/>
      <dgm:spPr/>
    </dgm:pt>
    <dgm:pt modelId="{3CDAC942-2B97-4E17-80E1-9B6097BC73C3}" type="pres">
      <dgm:prSet presAssocID="{AB740853-EDE8-4C2F-8DE5-FBF03D78BB41}" presName="compNode" presStyleCnt="0"/>
      <dgm:spPr/>
    </dgm:pt>
    <dgm:pt modelId="{33F10C23-C1E0-4264-ACFE-14A8646E3006}" type="pres">
      <dgm:prSet presAssocID="{AB740853-EDE8-4C2F-8DE5-FBF03D78BB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7D437-ADEE-446D-8492-408EF851BE4B}" type="pres">
      <dgm:prSet presAssocID="{AB740853-EDE8-4C2F-8DE5-FBF03D78BB41}" presName="invisiNode" presStyleLbl="node1" presStyleIdx="0" presStyleCnt="3"/>
      <dgm:spPr/>
    </dgm:pt>
    <dgm:pt modelId="{E13CF413-61B1-4D20-86EC-ACD66BEB8454}" type="pres">
      <dgm:prSet presAssocID="{AB740853-EDE8-4C2F-8DE5-FBF03D78BB4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CA55D341-57BF-4353-9B77-0B2AAC2A5583}" type="pres">
      <dgm:prSet presAssocID="{CAAAB1D9-61D5-46C8-8F18-8FEC79B47D1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CAB82-CCD0-4A8A-821E-BDD10C25C297}" type="pres">
      <dgm:prSet presAssocID="{54824525-A9C4-4F81-8FE6-30CBC289AB31}" presName="compNode" presStyleCnt="0"/>
      <dgm:spPr/>
    </dgm:pt>
    <dgm:pt modelId="{56CDA3C1-D04E-42E6-9C50-25538FFF09FB}" type="pres">
      <dgm:prSet presAssocID="{54824525-A9C4-4F81-8FE6-30CBC289AB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62848-C6C1-43C4-BC24-CFF3560CDBCD}" type="pres">
      <dgm:prSet presAssocID="{54824525-A9C4-4F81-8FE6-30CBC289AB31}" presName="invisiNode" presStyleLbl="node1" presStyleIdx="1" presStyleCnt="3"/>
      <dgm:spPr/>
    </dgm:pt>
    <dgm:pt modelId="{3F0A8486-D961-4B23-8894-30EF6DEA0CBC}" type="pres">
      <dgm:prSet presAssocID="{54824525-A9C4-4F81-8FE6-30CBC289AB31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8C89D46-31AC-4E4E-9761-81D8166BD0E0}" type="pres">
      <dgm:prSet presAssocID="{291EBCBB-FCE1-4DC3-BF37-3C321E6407B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2CDC13E-6479-4B93-9745-B4D0E10A160B}" type="pres">
      <dgm:prSet presAssocID="{A8AA2268-420F-42DE-A269-5F2990C6A5E0}" presName="compNode" presStyleCnt="0"/>
      <dgm:spPr/>
    </dgm:pt>
    <dgm:pt modelId="{886EEF90-6B26-4ED8-BEEB-427D650E8875}" type="pres">
      <dgm:prSet presAssocID="{A8AA2268-420F-42DE-A269-5F2990C6A5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34DF3-B3F4-4423-BE93-249E144A1E79}" type="pres">
      <dgm:prSet presAssocID="{A8AA2268-420F-42DE-A269-5F2990C6A5E0}" presName="invisiNode" presStyleLbl="node1" presStyleIdx="2" presStyleCnt="3"/>
      <dgm:spPr/>
    </dgm:pt>
    <dgm:pt modelId="{62A5FD3F-FD3A-44FD-B68E-FDFF6D1EEE6A}" type="pres">
      <dgm:prSet presAssocID="{A8AA2268-420F-42DE-A269-5F2990C6A5E0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AA64583F-B254-4395-BCAC-0A6705693D49}" type="presOf" srcId="{54824525-A9C4-4F81-8FE6-30CBC289AB31}" destId="{56CDA3C1-D04E-42E6-9C50-25538FFF09FB}" srcOrd="0" destOrd="0" presId="urn:microsoft.com/office/officeart/2005/8/layout/pList2"/>
    <dgm:cxn modelId="{79C83D50-11A3-43E1-95E7-265D04F42F74}" type="presOf" srcId="{023FF876-AC07-4E47-A6FA-72DDF15947D0}" destId="{C14F4954-929E-4C39-B102-99655A388338}" srcOrd="0" destOrd="0" presId="urn:microsoft.com/office/officeart/2005/8/layout/pList2"/>
    <dgm:cxn modelId="{DA5845CD-F227-445D-BD8A-8B6392F15145}" type="presOf" srcId="{AB740853-EDE8-4C2F-8DE5-FBF03D78BB41}" destId="{33F10C23-C1E0-4264-ACFE-14A8646E3006}" srcOrd="0" destOrd="0" presId="urn:microsoft.com/office/officeart/2005/8/layout/pList2"/>
    <dgm:cxn modelId="{51035C0B-3F73-4B6E-83F9-913A247CBD5F}" srcId="{023FF876-AC07-4E47-A6FA-72DDF15947D0}" destId="{AB740853-EDE8-4C2F-8DE5-FBF03D78BB41}" srcOrd="0" destOrd="0" parTransId="{154DC368-6082-45DD-8C88-E734C5BC2900}" sibTransId="{CAAAB1D9-61D5-46C8-8F18-8FEC79B47D12}"/>
    <dgm:cxn modelId="{A00F1D80-7B86-4A8D-A0DB-5AA290007BB6}" type="presOf" srcId="{CAAAB1D9-61D5-46C8-8F18-8FEC79B47D12}" destId="{CA55D341-57BF-4353-9B77-0B2AAC2A5583}" srcOrd="0" destOrd="0" presId="urn:microsoft.com/office/officeart/2005/8/layout/pList2"/>
    <dgm:cxn modelId="{BB0F2B51-D0F6-400B-8D43-BE5AB2764F36}" srcId="{023FF876-AC07-4E47-A6FA-72DDF15947D0}" destId="{54824525-A9C4-4F81-8FE6-30CBC289AB31}" srcOrd="1" destOrd="0" parTransId="{E5050B8C-A13E-4DEE-9C98-871A11058C78}" sibTransId="{291EBCBB-FCE1-4DC3-BF37-3C321E6407BC}"/>
    <dgm:cxn modelId="{74F65F73-A744-492F-AE0C-A76817748E45}" type="presOf" srcId="{291EBCBB-FCE1-4DC3-BF37-3C321E6407BC}" destId="{E8C89D46-31AC-4E4E-9761-81D8166BD0E0}" srcOrd="0" destOrd="0" presId="urn:microsoft.com/office/officeart/2005/8/layout/pList2"/>
    <dgm:cxn modelId="{A24BC9E2-ACA2-4856-B9F7-FBF373B07DE5}" type="presOf" srcId="{A8AA2268-420F-42DE-A269-5F2990C6A5E0}" destId="{886EEF90-6B26-4ED8-BEEB-427D650E8875}" srcOrd="0" destOrd="0" presId="urn:microsoft.com/office/officeart/2005/8/layout/pList2"/>
    <dgm:cxn modelId="{517C1FD2-A8FB-4920-8390-43EB38EFAB02}" srcId="{023FF876-AC07-4E47-A6FA-72DDF15947D0}" destId="{A8AA2268-420F-42DE-A269-5F2990C6A5E0}" srcOrd="2" destOrd="0" parTransId="{9CC17E20-9206-4636-A4B7-3731A13C1CDD}" sibTransId="{C49AE0AE-5A8B-40AA-9936-AF08592A2401}"/>
    <dgm:cxn modelId="{6D84FB2A-FE50-4FAF-85EE-438AF35A5647}" type="presParOf" srcId="{C14F4954-929E-4C39-B102-99655A388338}" destId="{939A9A12-3207-4028-ADAE-C4793C8B01F6}" srcOrd="0" destOrd="0" presId="urn:microsoft.com/office/officeart/2005/8/layout/pList2"/>
    <dgm:cxn modelId="{950E4D00-5B94-4FDF-AB43-607B8DBF4066}" type="presParOf" srcId="{C14F4954-929E-4C39-B102-99655A388338}" destId="{8BC47617-D394-449B-BD58-AE150A1FC88F}" srcOrd="1" destOrd="0" presId="urn:microsoft.com/office/officeart/2005/8/layout/pList2"/>
    <dgm:cxn modelId="{B41A29EB-22C0-44F9-B8BB-05E407B9E02F}" type="presParOf" srcId="{8BC47617-D394-449B-BD58-AE150A1FC88F}" destId="{3CDAC942-2B97-4E17-80E1-9B6097BC73C3}" srcOrd="0" destOrd="0" presId="urn:microsoft.com/office/officeart/2005/8/layout/pList2"/>
    <dgm:cxn modelId="{03B25C76-58AC-442B-8CC6-181D4A50FF34}" type="presParOf" srcId="{3CDAC942-2B97-4E17-80E1-9B6097BC73C3}" destId="{33F10C23-C1E0-4264-ACFE-14A8646E3006}" srcOrd="0" destOrd="0" presId="urn:microsoft.com/office/officeart/2005/8/layout/pList2"/>
    <dgm:cxn modelId="{3172CE54-C1D1-4020-BF47-C1C31010A726}" type="presParOf" srcId="{3CDAC942-2B97-4E17-80E1-9B6097BC73C3}" destId="{8067D437-ADEE-446D-8492-408EF851BE4B}" srcOrd="1" destOrd="0" presId="urn:microsoft.com/office/officeart/2005/8/layout/pList2"/>
    <dgm:cxn modelId="{C7392F22-88A9-4C20-8E55-60918148F50A}" type="presParOf" srcId="{3CDAC942-2B97-4E17-80E1-9B6097BC73C3}" destId="{E13CF413-61B1-4D20-86EC-ACD66BEB8454}" srcOrd="2" destOrd="0" presId="urn:microsoft.com/office/officeart/2005/8/layout/pList2"/>
    <dgm:cxn modelId="{35BD3F93-32E5-45CA-93D7-8848854466DB}" type="presParOf" srcId="{8BC47617-D394-449B-BD58-AE150A1FC88F}" destId="{CA55D341-57BF-4353-9B77-0B2AAC2A5583}" srcOrd="1" destOrd="0" presId="urn:microsoft.com/office/officeart/2005/8/layout/pList2"/>
    <dgm:cxn modelId="{D451E4FC-6940-43E6-8E3C-83C457CBA264}" type="presParOf" srcId="{8BC47617-D394-449B-BD58-AE150A1FC88F}" destId="{8ACCAB82-CCD0-4A8A-821E-BDD10C25C297}" srcOrd="2" destOrd="0" presId="urn:microsoft.com/office/officeart/2005/8/layout/pList2"/>
    <dgm:cxn modelId="{228FA154-00DF-4507-840C-C02B7CF86B47}" type="presParOf" srcId="{8ACCAB82-CCD0-4A8A-821E-BDD10C25C297}" destId="{56CDA3C1-D04E-42E6-9C50-25538FFF09FB}" srcOrd="0" destOrd="0" presId="urn:microsoft.com/office/officeart/2005/8/layout/pList2"/>
    <dgm:cxn modelId="{19D1B178-AF5C-4E17-BEA8-FC5C9C6F2371}" type="presParOf" srcId="{8ACCAB82-CCD0-4A8A-821E-BDD10C25C297}" destId="{87E62848-C6C1-43C4-BC24-CFF3560CDBCD}" srcOrd="1" destOrd="0" presId="urn:microsoft.com/office/officeart/2005/8/layout/pList2"/>
    <dgm:cxn modelId="{9A641978-A059-4DAB-844B-943C73CCBB55}" type="presParOf" srcId="{8ACCAB82-CCD0-4A8A-821E-BDD10C25C297}" destId="{3F0A8486-D961-4B23-8894-30EF6DEA0CBC}" srcOrd="2" destOrd="0" presId="urn:microsoft.com/office/officeart/2005/8/layout/pList2"/>
    <dgm:cxn modelId="{E6EBC37A-E154-483B-88ED-A3978FCFE8E2}" type="presParOf" srcId="{8BC47617-D394-449B-BD58-AE150A1FC88F}" destId="{E8C89D46-31AC-4E4E-9761-81D8166BD0E0}" srcOrd="3" destOrd="0" presId="urn:microsoft.com/office/officeart/2005/8/layout/pList2"/>
    <dgm:cxn modelId="{768ABCAE-C9B3-4D1A-BD02-6BB567603331}" type="presParOf" srcId="{8BC47617-D394-449B-BD58-AE150A1FC88F}" destId="{C2CDC13E-6479-4B93-9745-B4D0E10A160B}" srcOrd="4" destOrd="0" presId="urn:microsoft.com/office/officeart/2005/8/layout/pList2"/>
    <dgm:cxn modelId="{1B4E69CC-0E68-4F11-B70F-54D07242EC0E}" type="presParOf" srcId="{C2CDC13E-6479-4B93-9745-B4D0E10A160B}" destId="{886EEF90-6B26-4ED8-BEEB-427D650E8875}" srcOrd="0" destOrd="0" presId="urn:microsoft.com/office/officeart/2005/8/layout/pList2"/>
    <dgm:cxn modelId="{BC0B5C6B-AE8C-4EF4-99D8-2DB1B940C901}" type="presParOf" srcId="{C2CDC13E-6479-4B93-9745-B4D0E10A160B}" destId="{67234DF3-B3F4-4423-BE93-249E144A1E79}" srcOrd="1" destOrd="0" presId="urn:microsoft.com/office/officeart/2005/8/layout/pList2"/>
    <dgm:cxn modelId="{9D44E769-CD59-4460-84E4-0C68A5963913}" type="presParOf" srcId="{C2CDC13E-6479-4B93-9745-B4D0E10A160B}" destId="{62A5FD3F-FD3A-44FD-B68E-FDFF6D1EEE6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2BFF69-940D-46FD-A691-F37FA2A02CE3}" type="doc">
      <dgm:prSet loTypeId="urn:microsoft.com/office/officeart/2005/8/layout/pList2" loCatId="list" qsTypeId="urn:microsoft.com/office/officeart/2005/8/quickstyle/simple1" qsCatId="simple" csTypeId="urn:microsoft.com/office/officeart/2005/8/colors/colorful5" csCatId="colorful" phldr="1"/>
      <dgm:spPr/>
    </dgm:pt>
    <dgm:pt modelId="{608C1081-112C-422E-9FD7-79F9710987B6}">
      <dgm:prSet phldrT="[Text]" custT="1"/>
      <dgm:spPr/>
      <dgm:t>
        <a:bodyPr/>
        <a:lstStyle/>
        <a:p>
          <a:r>
            <a:rPr lang="en-US" sz="2000" dirty="0" smtClean="0"/>
            <a:t>Solutions Creation</a:t>
          </a:r>
        </a:p>
        <a:p>
          <a:r>
            <a:rPr lang="en-US" sz="1500" dirty="0" smtClean="0"/>
            <a:t>Build on what we already have on the island</a:t>
          </a:r>
        </a:p>
        <a:p>
          <a:r>
            <a:rPr lang="en-US" sz="1500" dirty="0" smtClean="0"/>
            <a:t>Utilize an existing service (Lyft, GOGO)</a:t>
          </a:r>
        </a:p>
        <a:p>
          <a:r>
            <a:rPr lang="en-US" sz="1500" dirty="0" smtClean="0"/>
            <a:t> Design our own</a:t>
          </a:r>
        </a:p>
        <a:p>
          <a:endParaRPr lang="en-US" sz="1500" dirty="0"/>
        </a:p>
      </dgm:t>
    </dgm:pt>
    <dgm:pt modelId="{6A2D13C3-42B6-4C63-AECC-1A2FE7170F00}" type="parTrans" cxnId="{78E95177-0237-4698-90B7-5B9A1E99332D}">
      <dgm:prSet/>
      <dgm:spPr/>
      <dgm:t>
        <a:bodyPr/>
        <a:lstStyle/>
        <a:p>
          <a:endParaRPr lang="en-US"/>
        </a:p>
      </dgm:t>
    </dgm:pt>
    <dgm:pt modelId="{CFE91273-0E0A-412D-9F4A-55DF15BC4775}" type="sibTrans" cxnId="{78E95177-0237-4698-90B7-5B9A1E99332D}">
      <dgm:prSet/>
      <dgm:spPr/>
      <dgm:t>
        <a:bodyPr/>
        <a:lstStyle/>
        <a:p>
          <a:endParaRPr lang="en-US"/>
        </a:p>
      </dgm:t>
    </dgm:pt>
    <dgm:pt modelId="{CDC53B8E-F659-43A3-A531-72466A9C74EC}">
      <dgm:prSet phldrT="[Text]" custT="1"/>
      <dgm:spPr/>
      <dgm:t>
        <a:bodyPr/>
        <a:lstStyle/>
        <a:p>
          <a:r>
            <a:rPr lang="en-US" sz="2000" dirty="0" smtClean="0"/>
            <a:t>Solutions Model</a:t>
          </a:r>
          <a:endParaRPr lang="en-US" sz="1900" dirty="0" smtClean="0"/>
        </a:p>
        <a:p>
          <a:r>
            <a:rPr lang="en-US" sz="1900" dirty="0" smtClean="0"/>
            <a:t>Volunteer </a:t>
          </a:r>
        </a:p>
        <a:p>
          <a:r>
            <a:rPr lang="en-US" sz="1900" dirty="0" smtClean="0"/>
            <a:t>Paid driver and coordinator</a:t>
          </a:r>
        </a:p>
        <a:p>
          <a:r>
            <a:rPr lang="en-US" sz="1900" dirty="0" smtClean="0"/>
            <a:t>Hybrid model</a:t>
          </a:r>
          <a:endParaRPr lang="en-US" sz="1900" dirty="0"/>
        </a:p>
      </dgm:t>
    </dgm:pt>
    <dgm:pt modelId="{801957AF-79BF-49B1-90F3-31D85A87BC5A}" type="parTrans" cxnId="{D887A400-885E-45E2-AFC6-6E8C23E04F6B}">
      <dgm:prSet/>
      <dgm:spPr/>
      <dgm:t>
        <a:bodyPr/>
        <a:lstStyle/>
        <a:p>
          <a:endParaRPr lang="en-US"/>
        </a:p>
      </dgm:t>
    </dgm:pt>
    <dgm:pt modelId="{6E974BB0-FE7C-4D0C-ADBE-062C7EA6E513}" type="sibTrans" cxnId="{D887A400-885E-45E2-AFC6-6E8C23E04F6B}">
      <dgm:prSet/>
      <dgm:spPr/>
      <dgm:t>
        <a:bodyPr/>
        <a:lstStyle/>
        <a:p>
          <a:endParaRPr lang="en-US"/>
        </a:p>
      </dgm:t>
    </dgm:pt>
    <dgm:pt modelId="{5E267531-8E13-496E-A3F9-3EC72300CF21}">
      <dgm:prSet phldrT="[Text]" custT="1"/>
      <dgm:spPr/>
      <dgm:t>
        <a:bodyPr/>
        <a:lstStyle/>
        <a:p>
          <a:r>
            <a:rPr lang="en-US" sz="2000" dirty="0" smtClean="0"/>
            <a:t>Pilot program </a:t>
          </a:r>
        </a:p>
        <a:p>
          <a:endParaRPr lang="en-US" sz="1900" dirty="0" smtClean="0"/>
        </a:p>
        <a:p>
          <a:r>
            <a:rPr lang="en-US" sz="1900" dirty="0" smtClean="0"/>
            <a:t>Investment levels</a:t>
          </a:r>
        </a:p>
        <a:p>
          <a:r>
            <a:rPr lang="en-US" sz="1900" dirty="0" smtClean="0"/>
            <a:t>Seed Funding Sources</a:t>
          </a:r>
          <a:endParaRPr lang="en-US" sz="1900" dirty="0"/>
        </a:p>
      </dgm:t>
    </dgm:pt>
    <dgm:pt modelId="{B258A7FC-796D-4C40-99DA-281D4D9F44EC}" type="parTrans" cxnId="{1A3A6F31-3C16-4932-B27E-C46B3899B881}">
      <dgm:prSet/>
      <dgm:spPr/>
      <dgm:t>
        <a:bodyPr/>
        <a:lstStyle/>
        <a:p>
          <a:endParaRPr lang="en-US"/>
        </a:p>
      </dgm:t>
    </dgm:pt>
    <dgm:pt modelId="{5FEE1265-8EE0-4E75-8290-E4AC382C4C0E}" type="sibTrans" cxnId="{1A3A6F31-3C16-4932-B27E-C46B3899B881}">
      <dgm:prSet/>
      <dgm:spPr/>
      <dgm:t>
        <a:bodyPr/>
        <a:lstStyle/>
        <a:p>
          <a:endParaRPr lang="en-US"/>
        </a:p>
      </dgm:t>
    </dgm:pt>
    <dgm:pt modelId="{18E4C3BC-4747-4F46-8FE9-0D3C2089A4F0}" type="pres">
      <dgm:prSet presAssocID="{462BFF69-940D-46FD-A691-F37FA2A02CE3}" presName="Name0" presStyleCnt="0">
        <dgm:presLayoutVars>
          <dgm:dir/>
          <dgm:resizeHandles val="exact"/>
        </dgm:presLayoutVars>
      </dgm:prSet>
      <dgm:spPr/>
    </dgm:pt>
    <dgm:pt modelId="{EB73FA0F-5402-42AD-B319-225ACAFFD450}" type="pres">
      <dgm:prSet presAssocID="{462BFF69-940D-46FD-A691-F37FA2A02CE3}" presName="bkgdShp" presStyleLbl="alignAccFollowNode1" presStyleIdx="0" presStyleCnt="1" custScaleX="81058" custScaleY="92749" custLinFactNeighborX="-2032" custLinFactNeighborY="6105"/>
      <dgm:spPr/>
    </dgm:pt>
    <dgm:pt modelId="{AB3E37E0-AA8F-4A5C-9F00-4817EA288E89}" type="pres">
      <dgm:prSet presAssocID="{462BFF69-940D-46FD-A691-F37FA2A02CE3}" presName="linComp" presStyleCnt="0"/>
      <dgm:spPr/>
    </dgm:pt>
    <dgm:pt modelId="{6F4E74CA-39A3-4B6E-9B2E-35379E72A8FD}" type="pres">
      <dgm:prSet presAssocID="{608C1081-112C-422E-9FD7-79F9710987B6}" presName="compNode" presStyleCnt="0"/>
      <dgm:spPr/>
    </dgm:pt>
    <dgm:pt modelId="{0AAED977-7615-444A-8DC6-5E89B8FC1157}" type="pres">
      <dgm:prSet presAssocID="{608C1081-112C-422E-9FD7-79F9710987B6}" presName="node" presStyleLbl="node1" presStyleIdx="0" presStyleCnt="3" custScaleX="68766" custLinFactNeighborX="1671" custLinFactNeighborY="-2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D5313-A8FB-43F8-BBCB-C3C10A16A1EC}" type="pres">
      <dgm:prSet presAssocID="{608C1081-112C-422E-9FD7-79F9710987B6}" presName="invisiNode" presStyleLbl="node1" presStyleIdx="0" presStyleCnt="3"/>
      <dgm:spPr/>
    </dgm:pt>
    <dgm:pt modelId="{6468A9E6-B562-4EFF-8A84-CFCB8CC29F0F}" type="pres">
      <dgm:prSet presAssocID="{608C1081-112C-422E-9FD7-79F9710987B6}" presName="imagNode" presStyleLbl="fgImgPlace1" presStyleIdx="0" presStyleCnt="3" custScaleX="81690" custScaleY="86276" custLinFactNeighborX="-269" custLinFactNeighborY="100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en-US"/>
        </a:p>
      </dgm:t>
    </dgm:pt>
    <dgm:pt modelId="{5D8C7682-C1F1-41FB-B900-62D53B31C766}" type="pres">
      <dgm:prSet presAssocID="{CFE91273-0E0A-412D-9F4A-55DF15BC4775}" presName="sibTrans" presStyleLbl="sibTrans2D1" presStyleIdx="0" presStyleCnt="0"/>
      <dgm:spPr/>
    </dgm:pt>
    <dgm:pt modelId="{B667752F-28B9-4B40-9378-980C2AB20E7C}" type="pres">
      <dgm:prSet presAssocID="{CDC53B8E-F659-43A3-A531-72466A9C74EC}" presName="compNode" presStyleCnt="0"/>
      <dgm:spPr/>
    </dgm:pt>
    <dgm:pt modelId="{E5F2E6FE-BA10-4427-AFD6-F4CEDAB72C7C}" type="pres">
      <dgm:prSet presAssocID="{CDC53B8E-F659-43A3-A531-72466A9C74EC}" presName="node" presStyleLbl="node1" presStyleIdx="1" presStyleCnt="3" custScaleX="64562" custScaleY="101293" custLinFactNeighborX="-16045" custLinFactNeighborY="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D3B65-4609-4551-8BC8-28A387A54C00}" type="pres">
      <dgm:prSet presAssocID="{CDC53B8E-F659-43A3-A531-72466A9C74EC}" presName="invisiNode" presStyleLbl="node1" presStyleIdx="1" presStyleCnt="3"/>
      <dgm:spPr/>
    </dgm:pt>
    <dgm:pt modelId="{B9333D35-ED1A-4226-9818-34DF0FD97FF2}" type="pres">
      <dgm:prSet presAssocID="{CDC53B8E-F659-43A3-A531-72466A9C74EC}" presName="imagNode" presStyleLbl="fgImgPlace1" presStyleIdx="1" presStyleCnt="3" custScaleX="81741" custScaleY="88759" custLinFactNeighborX="-17720" custLinFactNeighborY="284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</dgm:pt>
    <dgm:pt modelId="{95C6118E-3A3A-465D-8FBB-69353245C513}" type="pres">
      <dgm:prSet presAssocID="{6E974BB0-FE7C-4D0C-ADBE-062C7EA6E513}" presName="sibTrans" presStyleLbl="sibTrans2D1" presStyleIdx="0" presStyleCnt="0"/>
      <dgm:spPr/>
    </dgm:pt>
    <dgm:pt modelId="{41F21C63-FA92-46B0-AA52-47E55665E188}" type="pres">
      <dgm:prSet presAssocID="{5E267531-8E13-496E-A3F9-3EC72300CF21}" presName="compNode" presStyleCnt="0"/>
      <dgm:spPr/>
    </dgm:pt>
    <dgm:pt modelId="{EC60DC26-732A-42D4-AE48-F61CDF2D0D7D}" type="pres">
      <dgm:prSet presAssocID="{5E267531-8E13-496E-A3F9-3EC72300CF21}" presName="node" presStyleLbl="node1" presStyleIdx="2" presStyleCnt="3" custScaleX="65653" custLinFactNeighborX="-37799" custLinFactNeighborY="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636AB-A389-4888-80F0-E8C868457D8D}" type="pres">
      <dgm:prSet presAssocID="{5E267531-8E13-496E-A3F9-3EC72300CF21}" presName="invisiNode" presStyleLbl="node1" presStyleIdx="2" presStyleCnt="3"/>
      <dgm:spPr/>
    </dgm:pt>
    <dgm:pt modelId="{74A3CC99-9BD5-44B5-BC41-AEF1291F450A}" type="pres">
      <dgm:prSet presAssocID="{5E267531-8E13-496E-A3F9-3EC72300CF21}" presName="imagNode" presStyleLbl="fgImgPlace1" presStyleIdx="2" presStyleCnt="3" custScaleX="77395" custScaleY="85458" custLinFactNeighborX="-35670" custLinFactNeighborY="252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229CDDD-CC6D-44EA-9871-F32EA91C3FB2}" type="presOf" srcId="{CDC53B8E-F659-43A3-A531-72466A9C74EC}" destId="{E5F2E6FE-BA10-4427-AFD6-F4CEDAB72C7C}" srcOrd="0" destOrd="0" presId="urn:microsoft.com/office/officeart/2005/8/layout/pList2"/>
    <dgm:cxn modelId="{78E95177-0237-4698-90B7-5B9A1E99332D}" srcId="{462BFF69-940D-46FD-A691-F37FA2A02CE3}" destId="{608C1081-112C-422E-9FD7-79F9710987B6}" srcOrd="0" destOrd="0" parTransId="{6A2D13C3-42B6-4C63-AECC-1A2FE7170F00}" sibTransId="{CFE91273-0E0A-412D-9F4A-55DF15BC4775}"/>
    <dgm:cxn modelId="{8FF24A82-D0A7-4AC8-8CA7-D02145061494}" type="presOf" srcId="{608C1081-112C-422E-9FD7-79F9710987B6}" destId="{0AAED977-7615-444A-8DC6-5E89B8FC1157}" srcOrd="0" destOrd="0" presId="urn:microsoft.com/office/officeart/2005/8/layout/pList2"/>
    <dgm:cxn modelId="{29841880-4A4C-430F-B86D-4DB3868DF828}" type="presOf" srcId="{5E267531-8E13-496E-A3F9-3EC72300CF21}" destId="{EC60DC26-732A-42D4-AE48-F61CDF2D0D7D}" srcOrd="0" destOrd="0" presId="urn:microsoft.com/office/officeart/2005/8/layout/pList2"/>
    <dgm:cxn modelId="{1A3A6F31-3C16-4932-B27E-C46B3899B881}" srcId="{462BFF69-940D-46FD-A691-F37FA2A02CE3}" destId="{5E267531-8E13-496E-A3F9-3EC72300CF21}" srcOrd="2" destOrd="0" parTransId="{B258A7FC-796D-4C40-99DA-281D4D9F44EC}" sibTransId="{5FEE1265-8EE0-4E75-8290-E4AC382C4C0E}"/>
    <dgm:cxn modelId="{B78D6F23-AC09-49B9-9A72-DDBB98B180D4}" type="presOf" srcId="{462BFF69-940D-46FD-A691-F37FA2A02CE3}" destId="{18E4C3BC-4747-4F46-8FE9-0D3C2089A4F0}" srcOrd="0" destOrd="0" presId="urn:microsoft.com/office/officeart/2005/8/layout/pList2"/>
    <dgm:cxn modelId="{D887A400-885E-45E2-AFC6-6E8C23E04F6B}" srcId="{462BFF69-940D-46FD-A691-F37FA2A02CE3}" destId="{CDC53B8E-F659-43A3-A531-72466A9C74EC}" srcOrd="1" destOrd="0" parTransId="{801957AF-79BF-49B1-90F3-31D85A87BC5A}" sibTransId="{6E974BB0-FE7C-4D0C-ADBE-062C7EA6E513}"/>
    <dgm:cxn modelId="{186A596C-B077-40FF-947D-C03AB72185CF}" type="presOf" srcId="{6E974BB0-FE7C-4D0C-ADBE-062C7EA6E513}" destId="{95C6118E-3A3A-465D-8FBB-69353245C513}" srcOrd="0" destOrd="0" presId="urn:microsoft.com/office/officeart/2005/8/layout/pList2"/>
    <dgm:cxn modelId="{17AAD83F-D3C8-4E60-85E2-64C3AE2CB54E}" type="presOf" srcId="{CFE91273-0E0A-412D-9F4A-55DF15BC4775}" destId="{5D8C7682-C1F1-41FB-B900-62D53B31C766}" srcOrd="0" destOrd="0" presId="urn:microsoft.com/office/officeart/2005/8/layout/pList2"/>
    <dgm:cxn modelId="{0457C251-6962-4F79-AA5E-83014243426B}" type="presParOf" srcId="{18E4C3BC-4747-4F46-8FE9-0D3C2089A4F0}" destId="{EB73FA0F-5402-42AD-B319-225ACAFFD450}" srcOrd="0" destOrd="0" presId="urn:microsoft.com/office/officeart/2005/8/layout/pList2"/>
    <dgm:cxn modelId="{D3CB7B60-D25C-41BE-9485-983F6DFAC23B}" type="presParOf" srcId="{18E4C3BC-4747-4F46-8FE9-0D3C2089A4F0}" destId="{AB3E37E0-AA8F-4A5C-9F00-4817EA288E89}" srcOrd="1" destOrd="0" presId="urn:microsoft.com/office/officeart/2005/8/layout/pList2"/>
    <dgm:cxn modelId="{06829F03-F08E-40A2-98ED-C1001A3EF583}" type="presParOf" srcId="{AB3E37E0-AA8F-4A5C-9F00-4817EA288E89}" destId="{6F4E74CA-39A3-4B6E-9B2E-35379E72A8FD}" srcOrd="0" destOrd="0" presId="urn:microsoft.com/office/officeart/2005/8/layout/pList2"/>
    <dgm:cxn modelId="{6230D83D-69E9-4525-BD6E-58A26A78DE35}" type="presParOf" srcId="{6F4E74CA-39A3-4B6E-9B2E-35379E72A8FD}" destId="{0AAED977-7615-444A-8DC6-5E89B8FC1157}" srcOrd="0" destOrd="0" presId="urn:microsoft.com/office/officeart/2005/8/layout/pList2"/>
    <dgm:cxn modelId="{438AE2F8-FA98-4D36-A792-D31997D8FDB8}" type="presParOf" srcId="{6F4E74CA-39A3-4B6E-9B2E-35379E72A8FD}" destId="{F0FD5313-A8FB-43F8-BBCB-C3C10A16A1EC}" srcOrd="1" destOrd="0" presId="urn:microsoft.com/office/officeart/2005/8/layout/pList2"/>
    <dgm:cxn modelId="{AC39AE0D-264C-42D9-BAF4-3568606E86B4}" type="presParOf" srcId="{6F4E74CA-39A3-4B6E-9B2E-35379E72A8FD}" destId="{6468A9E6-B562-4EFF-8A84-CFCB8CC29F0F}" srcOrd="2" destOrd="0" presId="urn:microsoft.com/office/officeart/2005/8/layout/pList2"/>
    <dgm:cxn modelId="{1D13E785-2F7B-445B-A0AE-D1DC90382CAE}" type="presParOf" srcId="{AB3E37E0-AA8F-4A5C-9F00-4817EA288E89}" destId="{5D8C7682-C1F1-41FB-B900-62D53B31C766}" srcOrd="1" destOrd="0" presId="urn:microsoft.com/office/officeart/2005/8/layout/pList2"/>
    <dgm:cxn modelId="{3AC97C05-4C1F-445F-8759-F0E416DA0FAA}" type="presParOf" srcId="{AB3E37E0-AA8F-4A5C-9F00-4817EA288E89}" destId="{B667752F-28B9-4B40-9378-980C2AB20E7C}" srcOrd="2" destOrd="0" presId="urn:microsoft.com/office/officeart/2005/8/layout/pList2"/>
    <dgm:cxn modelId="{C4C12020-0AFE-466E-89B1-504414339286}" type="presParOf" srcId="{B667752F-28B9-4B40-9378-980C2AB20E7C}" destId="{E5F2E6FE-BA10-4427-AFD6-F4CEDAB72C7C}" srcOrd="0" destOrd="0" presId="urn:microsoft.com/office/officeart/2005/8/layout/pList2"/>
    <dgm:cxn modelId="{56CE0B90-B52B-4215-BD5A-3E3C0A0A68B4}" type="presParOf" srcId="{B667752F-28B9-4B40-9378-980C2AB20E7C}" destId="{FBED3B65-4609-4551-8BC8-28A387A54C00}" srcOrd="1" destOrd="0" presId="urn:microsoft.com/office/officeart/2005/8/layout/pList2"/>
    <dgm:cxn modelId="{4EF229D2-5634-474A-A6DE-4C68DD969B88}" type="presParOf" srcId="{B667752F-28B9-4B40-9378-980C2AB20E7C}" destId="{B9333D35-ED1A-4226-9818-34DF0FD97FF2}" srcOrd="2" destOrd="0" presId="urn:microsoft.com/office/officeart/2005/8/layout/pList2"/>
    <dgm:cxn modelId="{0B2715E5-C0BA-4DF5-94B2-70CB1E37B1DF}" type="presParOf" srcId="{AB3E37E0-AA8F-4A5C-9F00-4817EA288E89}" destId="{95C6118E-3A3A-465D-8FBB-69353245C513}" srcOrd="3" destOrd="0" presId="urn:microsoft.com/office/officeart/2005/8/layout/pList2"/>
    <dgm:cxn modelId="{D65F6F8C-44DF-4064-81CD-F4B445482D16}" type="presParOf" srcId="{AB3E37E0-AA8F-4A5C-9F00-4817EA288E89}" destId="{41F21C63-FA92-46B0-AA52-47E55665E188}" srcOrd="4" destOrd="0" presId="urn:microsoft.com/office/officeart/2005/8/layout/pList2"/>
    <dgm:cxn modelId="{31DE8E65-B829-4AB8-A9D2-ECB4E3465782}" type="presParOf" srcId="{41F21C63-FA92-46B0-AA52-47E55665E188}" destId="{EC60DC26-732A-42D4-AE48-F61CDF2D0D7D}" srcOrd="0" destOrd="0" presId="urn:microsoft.com/office/officeart/2005/8/layout/pList2"/>
    <dgm:cxn modelId="{C7267B6F-3A8E-4FBC-8E05-478E2918C49B}" type="presParOf" srcId="{41F21C63-FA92-46B0-AA52-47E55665E188}" destId="{2D6636AB-A389-4888-80F0-E8C868457D8D}" srcOrd="1" destOrd="0" presId="urn:microsoft.com/office/officeart/2005/8/layout/pList2"/>
    <dgm:cxn modelId="{C5064D86-216D-48C3-A00A-80C92629C25C}" type="presParOf" srcId="{41F21C63-FA92-46B0-AA52-47E55665E188}" destId="{74A3CC99-9BD5-44B5-BC41-AEF1291F450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A9A12-3207-4028-ADAE-C4793C8B01F6}">
      <dsp:nvSpPr>
        <dsp:cNvPr id="0" name=""/>
        <dsp:cNvSpPr/>
      </dsp:nvSpPr>
      <dsp:spPr>
        <a:xfrm>
          <a:off x="0" y="249375"/>
          <a:ext cx="8128000" cy="2438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CF413-61B1-4D20-86EC-ACD66BEB8454}">
      <dsp:nvSpPr>
        <dsp:cNvPr id="0" name=""/>
        <dsp:cNvSpPr/>
      </dsp:nvSpPr>
      <dsp:spPr>
        <a:xfrm>
          <a:off x="243839" y="325120"/>
          <a:ext cx="2387600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F10C23-C1E0-4264-ACFE-14A8646E3006}">
      <dsp:nvSpPr>
        <dsp:cNvPr id="0" name=""/>
        <dsp:cNvSpPr/>
      </dsp:nvSpPr>
      <dsp:spPr>
        <a:xfrm rot="10800000">
          <a:off x="24383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Our solution needs to address the aspirations of our Older adults: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Self-sufficient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Independent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Socially connected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Engaged with family, friends and the community</a:t>
          </a:r>
          <a:endParaRPr lang="en-US" sz="1400" kern="1200" dirty="0"/>
        </a:p>
      </dsp:txBody>
      <dsp:txXfrm rot="10800000">
        <a:off x="317266" y="2438400"/>
        <a:ext cx="2240746" cy="2906839"/>
      </dsp:txXfrm>
    </dsp:sp>
    <dsp:sp modelId="{3F0A8486-D961-4B23-8894-30EF6DEA0CBC}">
      <dsp:nvSpPr>
        <dsp:cNvPr id="0" name=""/>
        <dsp:cNvSpPr/>
      </dsp:nvSpPr>
      <dsp:spPr>
        <a:xfrm>
          <a:off x="2870200" y="325120"/>
          <a:ext cx="2387600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DA3C1-D04E-42E6-9C50-25538FFF09FB}">
      <dsp:nvSpPr>
        <dsp:cNvPr id="0" name=""/>
        <dsp:cNvSpPr/>
      </dsp:nvSpPr>
      <dsp:spPr>
        <a:xfrm rot="10800000">
          <a:off x="2870200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Transportation Solutions  Scope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Essential  </a:t>
          </a:r>
          <a:r>
            <a:rPr lang="en-US" sz="1400" kern="1200" dirty="0" smtClean="0"/>
            <a:t>&amp; </a:t>
          </a:r>
          <a:r>
            <a:rPr lang="en-US" sz="1400" kern="1200" dirty="0" smtClean="0"/>
            <a:t>Enrichment trips 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Scheduled  &amp; Unscheduled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On-island/off-island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Motorized 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</dsp:txBody>
      <dsp:txXfrm rot="10800000">
        <a:off x="2943627" y="2438400"/>
        <a:ext cx="2240746" cy="2906839"/>
      </dsp:txXfrm>
    </dsp:sp>
    <dsp:sp modelId="{62A5FD3F-FD3A-44FD-B68E-FDFF6D1EEE6A}">
      <dsp:nvSpPr>
        <dsp:cNvPr id="0" name=""/>
        <dsp:cNvSpPr/>
      </dsp:nvSpPr>
      <dsp:spPr>
        <a:xfrm>
          <a:off x="5496559" y="325120"/>
          <a:ext cx="2387600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EEF90-6B26-4ED8-BEEB-427D650E8875}">
      <dsp:nvSpPr>
        <dsp:cNvPr id="0" name=""/>
        <dsp:cNvSpPr/>
      </dsp:nvSpPr>
      <dsp:spPr>
        <a:xfrm rot="10800000">
          <a:off x="549655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Solution Guardrails: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Available (Day and Evening)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Easy-to-Use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Accessible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Affordable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Adaptable</a:t>
          </a:r>
          <a:endParaRPr lang="en-US" sz="1400" kern="1200" dirty="0"/>
        </a:p>
      </dsp:txBody>
      <dsp:txXfrm rot="10800000">
        <a:off x="5569986" y="2438400"/>
        <a:ext cx="2240746" cy="2906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3FA0F-5402-42AD-B319-225ACAFFD450}">
      <dsp:nvSpPr>
        <dsp:cNvPr id="0" name=""/>
        <dsp:cNvSpPr/>
      </dsp:nvSpPr>
      <dsp:spPr>
        <a:xfrm>
          <a:off x="724607" y="228524"/>
          <a:ext cx="7895584" cy="217824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8A9E6-B562-4EFF-8A84-CFCB8CC29F0F}">
      <dsp:nvSpPr>
        <dsp:cNvPr id="0" name=""/>
        <dsp:cNvSpPr/>
      </dsp:nvSpPr>
      <dsp:spPr>
        <a:xfrm>
          <a:off x="573614" y="448577"/>
          <a:ext cx="2574804" cy="14859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ED977-7615-444A-8DC6-5E89B8FC1157}">
      <dsp:nvSpPr>
        <dsp:cNvPr id="0" name=""/>
        <dsp:cNvSpPr/>
      </dsp:nvSpPr>
      <dsp:spPr>
        <a:xfrm rot="10800000">
          <a:off x="838439" y="2288147"/>
          <a:ext cx="2167450" cy="287043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Solutions Creation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Build on what we already have on the island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Utilize an existing service (Lyft, GOGO)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Design our own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10800000">
        <a:off x="905096" y="2288147"/>
        <a:ext cx="2034136" cy="2803782"/>
      </dsp:txXfrm>
    </dsp:sp>
    <dsp:sp modelId="{B9333D35-ED1A-4226-9818-34DF0FD97FF2}">
      <dsp:nvSpPr>
        <dsp:cNvPr id="0" name=""/>
        <dsp:cNvSpPr/>
      </dsp:nvSpPr>
      <dsp:spPr>
        <a:xfrm>
          <a:off x="3201324" y="449623"/>
          <a:ext cx="2576412" cy="152866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2E6FE-BA10-4427-AFD6-F4CEDAB72C7C}">
      <dsp:nvSpPr>
        <dsp:cNvPr id="0" name=""/>
        <dsp:cNvSpPr/>
      </dsp:nvSpPr>
      <dsp:spPr>
        <a:xfrm rot="10800000">
          <a:off x="3524853" y="2320705"/>
          <a:ext cx="2034943" cy="2907554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Solutions Model</a:t>
          </a:r>
          <a:endParaRPr lang="en-US" sz="1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Volunteer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Paid driver and coordinator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Hybrid model</a:t>
          </a:r>
          <a:endParaRPr lang="en-US" sz="1900" kern="1200" dirty="0"/>
        </a:p>
      </dsp:txBody>
      <dsp:txXfrm rot="10800000">
        <a:off x="3587435" y="2320705"/>
        <a:ext cx="1909779" cy="2844972"/>
      </dsp:txXfrm>
    </dsp:sp>
    <dsp:sp modelId="{74A3CC99-9BD5-44B5-BC41-AEF1291F450A}">
      <dsp:nvSpPr>
        <dsp:cNvPr id="0" name=""/>
        <dsp:cNvSpPr/>
      </dsp:nvSpPr>
      <dsp:spPr>
        <a:xfrm>
          <a:off x="5883404" y="481834"/>
          <a:ext cx="2439429" cy="14718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0DC26-732A-42D4-AE48-F61CDF2D0D7D}">
      <dsp:nvSpPr>
        <dsp:cNvPr id="0" name=""/>
        <dsp:cNvSpPr/>
      </dsp:nvSpPr>
      <dsp:spPr>
        <a:xfrm rot="10800000">
          <a:off x="6001349" y="2348541"/>
          <a:ext cx="2069331" cy="287043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Pilot program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Investment levels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Seed Funding Sources</a:t>
          </a:r>
          <a:endParaRPr lang="en-US" sz="1900" kern="1200" dirty="0"/>
        </a:p>
      </dsp:txBody>
      <dsp:txXfrm rot="10800000">
        <a:off x="6064988" y="2348541"/>
        <a:ext cx="1942053" cy="280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5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1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4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5600" y="1688233"/>
            <a:ext cx="53332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6443200" y="1688233"/>
            <a:ext cx="53332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91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5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84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5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47" name="Google Shape;47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54000" y="1386233"/>
            <a:ext cx="5393600" cy="22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354000" y="36358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8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15600" y="5640967"/>
            <a:ext cx="7998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32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739800"/>
            <a:ext cx="11360800" cy="20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415600" y="3994200"/>
            <a:ext cx="113608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49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36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1867" kern="0" dirty="0">
                <a:solidFill>
                  <a:srgbClr val="000000"/>
                </a:solidFill>
                <a:cs typeface="Arial"/>
                <a:sym typeface="Arial"/>
              </a:rPr>
              <a:t>Add a footer</a:t>
            </a: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081AC896-7C9B-4129-8961-5046195AA4B9}" type="datetime1">
              <a:rPr lang="en-US" sz="1867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4/13/2021</a:t>
            </a:fld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2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76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44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750129-D502-49D3-8878-C4AA1F264250}" type="datetimeFigureOut">
              <a:rPr lang="en-US" smtClean="0">
                <a:solidFill>
                  <a:srgbClr val="099BDD"/>
                </a:solidFill>
              </a:rPr>
              <a:pPr/>
              <a:t>4/13/2021</a:t>
            </a:fld>
            <a:endParaRPr lang="en-US">
              <a:solidFill>
                <a:srgbClr val="099B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99B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758AE-B2C3-4C63-A910-0F4BD2E75923}" type="slidenum">
              <a:rPr lang="en-US" smtClean="0">
                <a:solidFill>
                  <a:srgbClr val="099BDD"/>
                </a:solidFill>
              </a:rPr>
              <a:pPr/>
              <a:t>‹#›</a:t>
            </a:fld>
            <a:endParaRPr lang="en-US">
              <a:solidFill>
                <a:srgbClr val="099B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5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9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0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23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483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669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4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68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21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2C758AE-B2C3-4C63-A910-0F4BD2E7592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0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9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BC1E-ED28-4590-AEE6-EB5BC2D26E6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1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695D46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726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fld id="{F7750129-D502-49D3-8878-C4AA1F264250}" type="datetimeFigureOut">
              <a:rPr lang="en-US" smtClean="0">
                <a:solidFill>
                  <a:srgbClr val="FFFFFF"/>
                </a:solidFill>
              </a:rPr>
              <a:pPr defTabSz="457200"/>
              <a:t>4/13/2021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defTabSz="457200"/>
            <a:fld id="{52C758AE-B2C3-4C63-A910-0F4BD2E75923}" type="slidenum">
              <a:rPr lang="en-US" smtClean="0">
                <a:solidFill>
                  <a:srgbClr val="FFFFFF"/>
                </a:solidFill>
              </a:rPr>
              <a:pPr defTabSz="457200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03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help.org/" TargetMode="External"/><Relationship Id="rId2" Type="http://schemas.openxmlformats.org/officeDocument/2006/relationships/hyperlink" Target="https://trippsmass.org/senior-transportation-resource-guide-5th-ed/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000" y="2064197"/>
            <a:ext cx="5393600" cy="2234400"/>
          </a:xfrm>
        </p:spPr>
        <p:txBody>
          <a:bodyPr/>
          <a:lstStyle/>
          <a:p>
            <a:r>
              <a:rPr lang="en-US" sz="4800" dirty="0">
                <a:solidFill>
                  <a:srgbClr val="005493"/>
                </a:solidFill>
              </a:rPr>
              <a:t>Older Adult</a:t>
            </a:r>
            <a:br>
              <a:rPr lang="en-US" sz="4800" dirty="0">
                <a:solidFill>
                  <a:srgbClr val="005493"/>
                </a:solidFill>
              </a:rPr>
            </a:br>
            <a:r>
              <a:rPr lang="en-US" sz="4800" dirty="0">
                <a:solidFill>
                  <a:srgbClr val="005493"/>
                </a:solidFill>
              </a:rPr>
              <a:t>Transportation Initiative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4000" y="4249409"/>
            <a:ext cx="5393600" cy="1646800"/>
          </a:xfrm>
        </p:spPr>
        <p:txBody>
          <a:bodyPr/>
          <a:lstStyle/>
          <a:p>
            <a:r>
              <a:rPr lang="en-US" sz="2767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April 28, 2021</a:t>
            </a:r>
            <a:endParaRPr lang="en-US" sz="2767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r>
              <a:rPr lang="en-US" sz="2767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Thank you for joining us!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422256" y="1038077"/>
            <a:ext cx="5303361" cy="4926800"/>
          </a:xfrm>
          <a:ln>
            <a:noFill/>
          </a:ln>
        </p:spPr>
        <p:txBody>
          <a:bodyPr/>
          <a:lstStyle/>
          <a:p>
            <a:pPr marL="152396" indent="0">
              <a:buNone/>
            </a:pPr>
            <a:endParaRPr lang="en-US" sz="3200" dirty="0"/>
          </a:p>
          <a:p>
            <a:pPr marL="152396" indent="0">
              <a:buNone/>
            </a:pPr>
            <a:r>
              <a:rPr lang="en-US" sz="3200" dirty="0" smtClean="0"/>
              <a:t>Agenda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endParaRPr lang="en-US" dirty="0"/>
          </a:p>
          <a:p>
            <a:r>
              <a:rPr lang="en-US" dirty="0"/>
              <a:t>More on transportation solutions in place by other rural communities (Leslie et 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Review, discussion and voting on our Needs Hierarchy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Identifying our solutions </a:t>
            </a:r>
            <a:r>
              <a:rPr lang="en-US" dirty="0" smtClean="0"/>
              <a:t>priorities/framework</a:t>
            </a:r>
          </a:p>
          <a:p>
            <a:endParaRPr lang="en-US" dirty="0"/>
          </a:p>
          <a:p>
            <a:r>
              <a:rPr lang="en-US" dirty="0"/>
              <a:t>Discussion on "road testing" some existing </a:t>
            </a:r>
            <a:r>
              <a:rPr lang="en-US" dirty="0" smtClean="0"/>
              <a:t>solutions</a:t>
            </a:r>
          </a:p>
          <a:p>
            <a:endParaRPr lang="en-US" dirty="0"/>
          </a:p>
          <a:p>
            <a:r>
              <a:rPr lang="en-US" dirty="0"/>
              <a:t>Appetite for creating and disbursing transportation option information </a:t>
            </a:r>
          </a:p>
          <a:p>
            <a:r>
              <a:rPr lang="en-US" dirty="0"/>
              <a:t>Next steps </a:t>
            </a:r>
          </a:p>
          <a:p>
            <a:pPr marL="152396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9703" y="5750129"/>
            <a:ext cx="829200" cy="733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961" y="40398"/>
            <a:ext cx="2483185" cy="186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vcommission.or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59" y="5628446"/>
            <a:ext cx="1218176" cy="855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mvcs-server2008\Users\ctrish\Downloads\MVCommFound_formerly_Dk_2020_RGB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22" y="5676867"/>
            <a:ext cx="1869340" cy="1060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mvcommission.or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24" y="5628446"/>
            <a:ext cx="1218176" cy="855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4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61"/>
            <a:ext cx="107442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Proposed Needs Hierarchy – What’s missing?</a:t>
            </a:r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4973177"/>
              </p:ext>
            </p:extLst>
          </p:nvPr>
        </p:nvGraphicFramePr>
        <p:xfrm>
          <a:off x="2198254" y="12919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7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24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Identifying our Priorities 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6929" y="2012819"/>
            <a:ext cx="915262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Start with a holistic solution or address  specific need(s) – if so, which one(s</a:t>
            </a:r>
            <a:r>
              <a:rPr lang="en-US" sz="2600" dirty="0" smtClean="0"/>
              <a:t>)?</a:t>
            </a:r>
          </a:p>
          <a:p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Short term/long term priorities</a:t>
            </a:r>
            <a:endParaRPr lang="en-US" sz="2600" dirty="0"/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 Two solution development streams – on-island/off island?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Timeframe/pace for development and pilot program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791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Considerations in Building our Solutions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168130"/>
              </p:ext>
            </p:extLst>
          </p:nvPr>
        </p:nvGraphicFramePr>
        <p:xfrm>
          <a:off x="1733909" y="1639019"/>
          <a:ext cx="9740660" cy="521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06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8284BE-5897-48A9-9A7F-FC7D713B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in Service &amp; Access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EE7863-9818-4668-9F24-057C41B7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136" y="2198255"/>
            <a:ext cx="10370245" cy="42228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Daily, off island, seamless option for those who struggle with numerous transitions</a:t>
            </a:r>
          </a:p>
          <a:p>
            <a:r>
              <a:rPr lang="en-US" dirty="0"/>
              <a:t>Service for the Spontaneous!</a:t>
            </a:r>
          </a:p>
          <a:p>
            <a:pPr lvl="3"/>
            <a:r>
              <a:rPr lang="en-US" sz="1800" dirty="0"/>
              <a:t>Many offerings require notable lead time</a:t>
            </a:r>
          </a:p>
          <a:p>
            <a:r>
              <a:rPr lang="en-US" dirty="0"/>
              <a:t>Vineyard Village at Home transportation concept at affordable rate &amp; coupled with volunteer bank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Senior Transportation Resource Guide </a:t>
            </a:r>
            <a:r>
              <a:rPr lang="en-US" dirty="0"/>
              <a:t>(designed for how older adults relate to resources and the community) and/or </a:t>
            </a:r>
            <a:r>
              <a:rPr lang="en-U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Aunt Bertha </a:t>
            </a:r>
            <a:r>
              <a:rPr lang="en-US" dirty="0"/>
              <a:t>type of portal</a:t>
            </a:r>
          </a:p>
          <a:p>
            <a:endParaRPr lang="en-US" sz="400" dirty="0"/>
          </a:p>
          <a:p>
            <a:r>
              <a:rPr lang="en-US" dirty="0"/>
              <a:t>Discounted Micro Transit Rate for Seniors or Low Income?</a:t>
            </a:r>
          </a:p>
          <a:p>
            <a:endParaRPr lang="en-US" dirty="0"/>
          </a:p>
          <a:p>
            <a:r>
              <a:rPr lang="en-US" sz="3600" dirty="0"/>
              <a:t>What else???</a:t>
            </a:r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8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Other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Road Testing GOGO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Transportation Solution Information Dissemination?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Next steps – breakout work groups for next meeting, come prepared!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0965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282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Open Sans</vt:lpstr>
      <vt:lpstr>PT Sans Narrow</vt:lpstr>
      <vt:lpstr>Wingdings</vt:lpstr>
      <vt:lpstr>Office Theme</vt:lpstr>
      <vt:lpstr>Tropic</vt:lpstr>
      <vt:lpstr>Banded</vt:lpstr>
      <vt:lpstr>Older Adult Transportation Initiative</vt:lpstr>
      <vt:lpstr>Proposed Needs Hierarchy – What’s missing? </vt:lpstr>
      <vt:lpstr>Identifying our Priorities </vt:lpstr>
      <vt:lpstr>Considerations in Building our Solutions</vt:lpstr>
      <vt:lpstr>Gaps in Service &amp; Access  </vt:lpstr>
      <vt:lpstr>Other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Trish</dc:creator>
  <cp:lastModifiedBy>Cindy Trish</cp:lastModifiedBy>
  <cp:revision>100</cp:revision>
  <cp:lastPrinted>2021-03-23T19:59:25Z</cp:lastPrinted>
  <dcterms:created xsi:type="dcterms:W3CDTF">2021-02-22T20:38:15Z</dcterms:created>
  <dcterms:modified xsi:type="dcterms:W3CDTF">2021-04-13T19:49:56Z</dcterms:modified>
</cp:coreProperties>
</file>