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9" r:id="rId2"/>
  </p:sldMasterIdLst>
  <p:notesMasterIdLst>
    <p:notesMasterId r:id="rId16"/>
  </p:notesMasterIdLst>
  <p:sldIdLst>
    <p:sldId id="443" r:id="rId3"/>
    <p:sldId id="592" r:id="rId4"/>
    <p:sldId id="600" r:id="rId5"/>
    <p:sldId id="608" r:id="rId6"/>
    <p:sldId id="612" r:id="rId7"/>
    <p:sldId id="610" r:id="rId8"/>
    <p:sldId id="611" r:id="rId9"/>
    <p:sldId id="614" r:id="rId10"/>
    <p:sldId id="609" r:id="rId11"/>
    <p:sldId id="606" r:id="rId12"/>
    <p:sldId id="559" r:id="rId13"/>
    <p:sldId id="578" r:id="rId14"/>
    <p:sldId id="561"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Trish" initials="CT" lastIdx="3" clrIdx="0">
    <p:extLst>
      <p:ext uri="{19B8F6BF-5375-455C-9EA6-DF929625EA0E}">
        <p15:presenceInfo xmlns:p15="http://schemas.microsoft.com/office/powerpoint/2012/main" userId="S-1-5-21-2995184823-3663900740-1472002013-2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p:cViewPr varScale="1">
        <p:scale>
          <a:sx n="85" d="100"/>
          <a:sy n="85" d="100"/>
        </p:scale>
        <p:origin x="4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249" cy="481851"/>
          </a:xfrm>
          <a:prstGeom prst="rect">
            <a:avLst/>
          </a:prstGeom>
        </p:spPr>
        <p:txBody>
          <a:bodyPr vert="horz" lIns="94059" tIns="47029" rIns="94059" bIns="47029" rtlCol="0"/>
          <a:lstStyle>
            <a:lvl1pPr algn="l">
              <a:defRPr sz="1200"/>
            </a:lvl1pPr>
          </a:lstStyle>
          <a:p>
            <a:endParaRPr lang="en-US" dirty="0"/>
          </a:p>
        </p:txBody>
      </p:sp>
      <p:sp>
        <p:nvSpPr>
          <p:cNvPr id="3" name="Date Placeholder 2"/>
          <p:cNvSpPr>
            <a:spLocks noGrp="1"/>
          </p:cNvSpPr>
          <p:nvPr>
            <p:ph type="dt" idx="1"/>
          </p:nvPr>
        </p:nvSpPr>
        <p:spPr>
          <a:xfrm>
            <a:off x="4143311" y="2"/>
            <a:ext cx="3170249" cy="481851"/>
          </a:xfrm>
          <a:prstGeom prst="rect">
            <a:avLst/>
          </a:prstGeom>
        </p:spPr>
        <p:txBody>
          <a:bodyPr vert="horz" lIns="94059" tIns="47029" rIns="94059" bIns="47029" rtlCol="0"/>
          <a:lstStyle>
            <a:lvl1pPr algn="r">
              <a:defRPr sz="1200"/>
            </a:lvl1pPr>
          </a:lstStyle>
          <a:p>
            <a:fld id="{2F5A786D-F73A-415E-A09F-C9035D9638D7}" type="datetimeFigureOut">
              <a:rPr lang="en-US" smtClean="0"/>
              <a:t>7/21/2023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059" tIns="47029" rIns="94059" bIns="47029" rtlCol="0" anchor="ctr"/>
          <a:lstStyle/>
          <a:p>
            <a:endParaRPr lang="en-US" dirty="0"/>
          </a:p>
        </p:txBody>
      </p:sp>
      <p:sp>
        <p:nvSpPr>
          <p:cNvPr id="5" name="Notes Placeholder 4"/>
          <p:cNvSpPr>
            <a:spLocks noGrp="1"/>
          </p:cNvSpPr>
          <p:nvPr>
            <p:ph type="body" sz="quarter" idx="3"/>
          </p:nvPr>
        </p:nvSpPr>
        <p:spPr>
          <a:xfrm>
            <a:off x="731851" y="4619909"/>
            <a:ext cx="5851504" cy="3781551"/>
          </a:xfrm>
          <a:prstGeom prst="rect">
            <a:avLst/>
          </a:prstGeom>
        </p:spPr>
        <p:txBody>
          <a:bodyPr vert="horz" lIns="94059" tIns="47029" rIns="94059" bIns="470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349"/>
            <a:ext cx="3170249" cy="481851"/>
          </a:xfrm>
          <a:prstGeom prst="rect">
            <a:avLst/>
          </a:prstGeom>
        </p:spPr>
        <p:txBody>
          <a:bodyPr vert="horz" lIns="94059" tIns="47029" rIns="94059" bIns="4702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11" y="9119349"/>
            <a:ext cx="3170249" cy="481851"/>
          </a:xfrm>
          <a:prstGeom prst="rect">
            <a:avLst/>
          </a:prstGeom>
        </p:spPr>
        <p:txBody>
          <a:bodyPr vert="horz" lIns="94059" tIns="47029" rIns="94059" bIns="47029" rtlCol="0" anchor="b"/>
          <a:lstStyle>
            <a:lvl1pPr algn="r">
              <a:defRPr sz="1200"/>
            </a:lvl1pPr>
          </a:lstStyle>
          <a:p>
            <a:fld id="{45CC96A3-85BA-4D69-998E-542FF208F87F}" type="slidenum">
              <a:rPr lang="en-US" smtClean="0"/>
              <a:t>‹#›</a:t>
            </a:fld>
            <a:endParaRPr lang="en-US" dirty="0"/>
          </a:p>
        </p:txBody>
      </p:sp>
    </p:spTree>
    <p:extLst>
      <p:ext uri="{BB962C8B-B14F-4D97-AF65-F5344CB8AC3E}">
        <p14:creationId xmlns:p14="http://schemas.microsoft.com/office/powerpoint/2010/main" val="183988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58459" y="9144215"/>
            <a:ext cx="3181298" cy="483033"/>
          </a:xfrm>
          <a:prstGeom prst="rect">
            <a:avLst/>
          </a:prstGeom>
        </p:spPr>
        <p:txBody>
          <a:bodyPr/>
          <a:lstStyle/>
          <a:p>
            <a:pPr>
              <a:buClr>
                <a:srgbClr val="000000"/>
              </a:buClr>
              <a:buFont typeface="Arial"/>
              <a:buNone/>
            </a:pPr>
            <a:fld id="{C6539446-6953-447E-A4E3-E7CFBF870046}" type="slidenum">
              <a:rPr lang="en-US" sz="1500" kern="0">
                <a:solidFill>
                  <a:srgbClr val="000000"/>
                </a:solidFill>
                <a:latin typeface="Arial"/>
                <a:cs typeface="Arial"/>
                <a:sym typeface="Arial"/>
              </a:rPr>
              <a:pPr>
                <a:buClr>
                  <a:srgbClr val="000000"/>
                </a:buClr>
                <a:buFont typeface="Arial"/>
                <a:buNone/>
              </a:pPr>
              <a:t>13</a:t>
            </a:fld>
            <a:endParaRPr lang="en-US" sz="1500" kern="0" dirty="0">
              <a:solidFill>
                <a:srgbClr val="000000"/>
              </a:solidFill>
              <a:latin typeface="Arial"/>
              <a:cs typeface="Arial"/>
              <a:sym typeface="Arial"/>
            </a:endParaRPr>
          </a:p>
        </p:txBody>
      </p:sp>
    </p:spTree>
    <p:extLst>
      <p:ext uri="{BB962C8B-B14F-4D97-AF65-F5344CB8AC3E}">
        <p14:creationId xmlns:p14="http://schemas.microsoft.com/office/powerpoint/2010/main" val="287495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701800"/>
            <a:ext cx="7484800" cy="5454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7200" b="0">
                <a:solidFill>
                  <a:schemeClr val="dk2"/>
                </a:solidFill>
              </a:defRPr>
            </a:lvl1pPr>
            <a:lvl2pPr lvl="1">
              <a:spcBef>
                <a:spcPts val="0"/>
              </a:spcBef>
              <a:spcAft>
                <a:spcPts val="0"/>
              </a:spcAft>
              <a:buClr>
                <a:schemeClr val="dk2"/>
              </a:buClr>
              <a:buSzPts val="5400"/>
              <a:buNone/>
              <a:defRPr sz="7200" b="0">
                <a:solidFill>
                  <a:schemeClr val="dk2"/>
                </a:solidFill>
              </a:defRPr>
            </a:lvl2pPr>
            <a:lvl3pPr lvl="2">
              <a:spcBef>
                <a:spcPts val="0"/>
              </a:spcBef>
              <a:spcAft>
                <a:spcPts val="0"/>
              </a:spcAft>
              <a:buClr>
                <a:schemeClr val="dk2"/>
              </a:buClr>
              <a:buSzPts val="5400"/>
              <a:buNone/>
              <a:defRPr sz="7200" b="0">
                <a:solidFill>
                  <a:schemeClr val="dk2"/>
                </a:solidFill>
              </a:defRPr>
            </a:lvl3pPr>
            <a:lvl4pPr lvl="3">
              <a:spcBef>
                <a:spcPts val="0"/>
              </a:spcBef>
              <a:spcAft>
                <a:spcPts val="0"/>
              </a:spcAft>
              <a:buClr>
                <a:schemeClr val="dk2"/>
              </a:buClr>
              <a:buSzPts val="5400"/>
              <a:buNone/>
              <a:defRPr sz="7200" b="0">
                <a:solidFill>
                  <a:schemeClr val="dk2"/>
                </a:solidFill>
              </a:defRPr>
            </a:lvl4pPr>
            <a:lvl5pPr lvl="4">
              <a:spcBef>
                <a:spcPts val="0"/>
              </a:spcBef>
              <a:spcAft>
                <a:spcPts val="0"/>
              </a:spcAft>
              <a:buClr>
                <a:schemeClr val="dk2"/>
              </a:buClr>
              <a:buSzPts val="5400"/>
              <a:buNone/>
              <a:defRPr sz="7200" b="0">
                <a:solidFill>
                  <a:schemeClr val="dk2"/>
                </a:solidFill>
              </a:defRPr>
            </a:lvl5pPr>
            <a:lvl6pPr lvl="5">
              <a:spcBef>
                <a:spcPts val="0"/>
              </a:spcBef>
              <a:spcAft>
                <a:spcPts val="0"/>
              </a:spcAft>
              <a:buClr>
                <a:schemeClr val="dk2"/>
              </a:buClr>
              <a:buSzPts val="5400"/>
              <a:buNone/>
              <a:defRPr sz="7200" b="0">
                <a:solidFill>
                  <a:schemeClr val="dk2"/>
                </a:solidFill>
              </a:defRPr>
            </a:lvl6pPr>
            <a:lvl7pPr lvl="6">
              <a:spcBef>
                <a:spcPts val="0"/>
              </a:spcBef>
              <a:spcAft>
                <a:spcPts val="0"/>
              </a:spcAft>
              <a:buClr>
                <a:schemeClr val="dk2"/>
              </a:buClr>
              <a:buSzPts val="5400"/>
              <a:buNone/>
              <a:defRPr sz="7200" b="0">
                <a:solidFill>
                  <a:schemeClr val="dk2"/>
                </a:solidFill>
              </a:defRPr>
            </a:lvl7pPr>
            <a:lvl8pPr lvl="7">
              <a:spcBef>
                <a:spcPts val="0"/>
              </a:spcBef>
              <a:spcAft>
                <a:spcPts val="0"/>
              </a:spcAft>
              <a:buClr>
                <a:schemeClr val="dk2"/>
              </a:buClr>
              <a:buSzPts val="5400"/>
              <a:buNone/>
              <a:defRPr sz="7200" b="0">
                <a:solidFill>
                  <a:schemeClr val="dk2"/>
                </a:solidFill>
              </a:defRPr>
            </a:lvl8pPr>
            <a:lvl9pPr lvl="8">
              <a:spcBef>
                <a:spcPts val="0"/>
              </a:spcBef>
              <a:spcAft>
                <a:spcPts val="0"/>
              </a:spcAft>
              <a:buClr>
                <a:schemeClr val="dk2"/>
              </a:buClr>
              <a:buSzPts val="5400"/>
              <a:buNone/>
              <a:defRPr sz="7200" b="0">
                <a:solidFill>
                  <a:schemeClr val="dk2"/>
                </a:solidFill>
              </a:defRPr>
            </a:lvl9pPr>
          </a:lstStyle>
          <a:p>
            <a:endParaRPr/>
          </a:p>
        </p:txBody>
      </p:sp>
      <p:sp>
        <p:nvSpPr>
          <p:cNvPr id="44" name="Google Shape;4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202615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9CBC1E-ED28-4590-AEE6-EB5BC2D26E6E}" type="datetimeFigureOut">
              <a:rPr lang="en-US" smtClean="0">
                <a:solidFill>
                  <a:prstClr val="black">
                    <a:tint val="75000"/>
                  </a:prstClr>
                </a:solidFill>
              </a:rPr>
              <a:pPr/>
              <a:t>7/21/2023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701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9CBC1E-ED28-4590-AEE6-EB5BC2D26E6E}" type="datetimeFigureOut">
              <a:rPr lang="en-US" smtClean="0">
                <a:solidFill>
                  <a:prstClr val="black">
                    <a:tint val="75000"/>
                  </a:prstClr>
                </a:solidFill>
              </a:rPr>
              <a:pPr/>
              <a:t>7/21/2023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1978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9CBC1E-ED28-4590-AEE6-EB5BC2D26E6E}" type="datetimeFigureOut">
              <a:rPr lang="en-US" smtClean="0">
                <a:solidFill>
                  <a:prstClr val="black">
                    <a:tint val="75000"/>
                  </a:prstClr>
                </a:solidFill>
              </a:rPr>
              <a:pPr/>
              <a:t>7/21/2023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03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CBC1E-ED28-4590-AEE6-EB5BC2D26E6E}" type="datetimeFigureOut">
              <a:rPr lang="en-US" smtClean="0">
                <a:solidFill>
                  <a:prstClr val="black">
                    <a:tint val="75000"/>
                  </a:prstClr>
                </a:solidFill>
              </a:rPr>
              <a:pPr/>
              <a:t>7/21/2023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149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CBC1E-ED28-4590-AEE6-EB5BC2D26E6E}" type="datetimeFigureOut">
              <a:rPr lang="en-US" smtClean="0">
                <a:solidFill>
                  <a:prstClr val="black">
                    <a:tint val="75000"/>
                  </a:prstClr>
                </a:solidFill>
              </a:rPr>
              <a:pPr/>
              <a:t>7/21/2023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6108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CBC1E-ED28-4590-AEE6-EB5BC2D26E6E}" type="datetimeFigureOut">
              <a:rPr lang="en-US" smtClean="0">
                <a:solidFill>
                  <a:prstClr val="black">
                    <a:tint val="75000"/>
                  </a:prstClr>
                </a:solidFill>
              </a:rPr>
              <a:pPr/>
              <a:t>7/21/2023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7337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7/21/2023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770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7/21/2023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7739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a:xfrm>
            <a:off x="1341120" y="6601968"/>
            <a:ext cx="7159752" cy="237744"/>
          </a:xfrm>
          <a:prstGeom prst="rect">
            <a:avLst/>
          </a:prstGeom>
        </p:spPr>
        <p:txBody>
          <a:bodyPr/>
          <a:lstStyle/>
          <a:p>
            <a:pPr>
              <a:buClr>
                <a:srgbClr val="000000"/>
              </a:buClr>
              <a:buFont typeface="Arial"/>
              <a:buNone/>
            </a:pPr>
            <a:r>
              <a:rPr lang="en-US" sz="1867" kern="0" dirty="0">
                <a:solidFill>
                  <a:srgbClr val="000000"/>
                </a:solidFill>
                <a:cs typeface="Arial"/>
                <a:sym typeface="Arial"/>
              </a:rPr>
              <a:t>Add a footer</a:t>
            </a:r>
            <a:endParaRPr sz="1867" kern="0" dirty="0">
              <a:solidFill>
                <a:srgbClr val="000000"/>
              </a:solidFill>
              <a:cs typeface="Arial"/>
              <a:sym typeface="Arial"/>
            </a:endParaRPr>
          </a:p>
        </p:txBody>
      </p:sp>
      <p:sp>
        <p:nvSpPr>
          <p:cNvPr id="3" name="Date Placeholder 2"/>
          <p:cNvSpPr>
            <a:spLocks noGrp="1"/>
          </p:cNvSpPr>
          <p:nvPr>
            <p:ph type="dt" sz="half" idx="10"/>
          </p:nvPr>
        </p:nvSpPr>
        <p:spPr>
          <a:xfrm>
            <a:off x="8875776" y="6601968"/>
            <a:ext cx="960120" cy="237744"/>
          </a:xfrm>
          <a:prstGeom prst="rect">
            <a:avLst/>
          </a:prstGeom>
        </p:spPr>
        <p:txBody>
          <a:bodyPr/>
          <a:lstStyle/>
          <a:p>
            <a:pPr>
              <a:buClr>
                <a:srgbClr val="000000"/>
              </a:buClr>
              <a:buFont typeface="Arial"/>
              <a:buNone/>
            </a:pPr>
            <a:fld id="{081AC896-7C9B-4129-8961-5046195AA4B9}" type="datetime1">
              <a:rPr lang="en-US" sz="1867" kern="0" smtClean="0">
                <a:solidFill>
                  <a:srgbClr val="000000"/>
                </a:solidFill>
                <a:cs typeface="Arial"/>
                <a:sym typeface="Arial"/>
              </a:rPr>
              <a:pPr>
                <a:buClr>
                  <a:srgbClr val="000000"/>
                </a:buClr>
                <a:buFont typeface="Arial"/>
                <a:buNone/>
              </a:pPr>
              <a:t>7/21/2023</a:t>
            </a:fld>
            <a:endParaRPr sz="1867" kern="0" dirty="0">
              <a:solidFill>
                <a:srgbClr val="000000"/>
              </a:solidFill>
              <a:cs typeface="Arial"/>
              <a:sym typeface="Arial"/>
            </a:endParaRPr>
          </a:p>
        </p:txBody>
      </p:sp>
      <p:sp>
        <p:nvSpPr>
          <p:cNvPr id="5" name="Slide Number Placeholder 4"/>
          <p:cNvSpPr>
            <a:spLocks noGrp="1"/>
          </p:cNvSpPr>
          <p:nvPr>
            <p:ph type="sldNum" sz="quarter" idx="12"/>
          </p:nvPr>
        </p:nvSpPr>
        <p:spPr/>
        <p:txBody>
          <a:bodyPr/>
          <a:lstStyle/>
          <a:p>
            <a:fld id="{4FAB73BC-B049-4115-A692-8D63A059BFB8}" type="slidenum">
              <a:rPr>
                <a:solidFill>
                  <a:srgbClr val="695D46"/>
                </a:solidFill>
              </a:rPr>
              <a:pPr/>
              <a:t>‹#›</a:t>
            </a:fld>
            <a:endParaRPr dirty="0">
              <a:solidFill>
                <a:srgbClr val="695D46"/>
              </a:solidFill>
            </a:endParaRPr>
          </a:p>
        </p:txBody>
      </p:sp>
    </p:spTree>
    <p:extLst>
      <p:ext uri="{BB962C8B-B14F-4D97-AF65-F5344CB8AC3E}">
        <p14:creationId xmlns:p14="http://schemas.microsoft.com/office/powerpoint/2010/main" val="270599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174866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48" name="Google Shape;48;p9"/>
          <p:cNvSpPr txBox="1">
            <a:spLocks noGrp="1"/>
          </p:cNvSpPr>
          <p:nvPr>
            <p:ph type="title"/>
          </p:nvPr>
        </p:nvSpPr>
        <p:spPr>
          <a:xfrm>
            <a:off x="354000" y="1386233"/>
            <a:ext cx="5393600" cy="2234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9" name="Google Shape;49;p9"/>
          <p:cNvSpPr txBox="1">
            <a:spLocks noGrp="1"/>
          </p:cNvSpPr>
          <p:nvPr>
            <p:ph type="subTitle" idx="1"/>
          </p:nvPr>
        </p:nvSpPr>
        <p:spPr>
          <a:xfrm>
            <a:off x="354000" y="36358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a:solidFill>
                  <a:srgbClr val="FFFFFF"/>
                </a:solidFill>
              </a:rPr>
              <a:pPr/>
              <a:t>‹#›</a:t>
            </a:fld>
            <a:endParaRPr dirty="0">
              <a:solidFill>
                <a:srgbClr val="FFFFFF"/>
              </a:solidFill>
            </a:endParaRPr>
          </a:p>
        </p:txBody>
      </p:sp>
    </p:spTree>
    <p:extLst>
      <p:ext uri="{BB962C8B-B14F-4D97-AF65-F5344CB8AC3E}">
        <p14:creationId xmlns:p14="http://schemas.microsoft.com/office/powerpoint/2010/main" val="261968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415600" y="5640967"/>
            <a:ext cx="7998400" cy="7984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400"/>
              <a:buFont typeface="PT Sans Narrow"/>
              <a:buNone/>
              <a:defRPr sz="32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331467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10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57" name="Google Shape;57;p11"/>
          <p:cNvSpPr txBox="1">
            <a:spLocks noGrp="1"/>
          </p:cNvSpPr>
          <p:nvPr>
            <p:ph type="title" hasCustomPrompt="1"/>
          </p:nvPr>
        </p:nvSpPr>
        <p:spPr>
          <a:xfrm>
            <a:off x="415600" y="1739800"/>
            <a:ext cx="11360800" cy="205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7333">
                <a:solidFill>
                  <a:schemeClr val="accent3"/>
                </a:solidFill>
              </a:defRPr>
            </a:lvl1pPr>
            <a:lvl2pPr lvl="1" algn="ctr">
              <a:spcBef>
                <a:spcPts val="0"/>
              </a:spcBef>
              <a:spcAft>
                <a:spcPts val="0"/>
              </a:spcAft>
              <a:buClr>
                <a:schemeClr val="accent3"/>
              </a:buClr>
              <a:buSzPts val="13000"/>
              <a:buNone/>
              <a:defRPr sz="17333">
                <a:solidFill>
                  <a:schemeClr val="accent3"/>
                </a:solidFill>
              </a:defRPr>
            </a:lvl2pPr>
            <a:lvl3pPr lvl="2" algn="ctr">
              <a:spcBef>
                <a:spcPts val="0"/>
              </a:spcBef>
              <a:spcAft>
                <a:spcPts val="0"/>
              </a:spcAft>
              <a:buClr>
                <a:schemeClr val="accent3"/>
              </a:buClr>
              <a:buSzPts val="13000"/>
              <a:buNone/>
              <a:defRPr sz="17333">
                <a:solidFill>
                  <a:schemeClr val="accent3"/>
                </a:solidFill>
              </a:defRPr>
            </a:lvl3pPr>
            <a:lvl4pPr lvl="3" algn="ctr">
              <a:spcBef>
                <a:spcPts val="0"/>
              </a:spcBef>
              <a:spcAft>
                <a:spcPts val="0"/>
              </a:spcAft>
              <a:buClr>
                <a:schemeClr val="accent3"/>
              </a:buClr>
              <a:buSzPts val="13000"/>
              <a:buNone/>
              <a:defRPr sz="17333">
                <a:solidFill>
                  <a:schemeClr val="accent3"/>
                </a:solidFill>
              </a:defRPr>
            </a:lvl4pPr>
            <a:lvl5pPr lvl="4" algn="ctr">
              <a:spcBef>
                <a:spcPts val="0"/>
              </a:spcBef>
              <a:spcAft>
                <a:spcPts val="0"/>
              </a:spcAft>
              <a:buClr>
                <a:schemeClr val="accent3"/>
              </a:buClr>
              <a:buSzPts val="13000"/>
              <a:buNone/>
              <a:defRPr sz="17333">
                <a:solidFill>
                  <a:schemeClr val="accent3"/>
                </a:solidFill>
              </a:defRPr>
            </a:lvl5pPr>
            <a:lvl6pPr lvl="5" algn="ctr">
              <a:spcBef>
                <a:spcPts val="0"/>
              </a:spcBef>
              <a:spcAft>
                <a:spcPts val="0"/>
              </a:spcAft>
              <a:buClr>
                <a:schemeClr val="accent3"/>
              </a:buClr>
              <a:buSzPts val="13000"/>
              <a:buNone/>
              <a:defRPr sz="17333">
                <a:solidFill>
                  <a:schemeClr val="accent3"/>
                </a:solidFill>
              </a:defRPr>
            </a:lvl6pPr>
            <a:lvl7pPr lvl="6" algn="ctr">
              <a:spcBef>
                <a:spcPts val="0"/>
              </a:spcBef>
              <a:spcAft>
                <a:spcPts val="0"/>
              </a:spcAft>
              <a:buClr>
                <a:schemeClr val="accent3"/>
              </a:buClr>
              <a:buSzPts val="13000"/>
              <a:buNone/>
              <a:defRPr sz="17333">
                <a:solidFill>
                  <a:schemeClr val="accent3"/>
                </a:solidFill>
              </a:defRPr>
            </a:lvl7pPr>
            <a:lvl8pPr lvl="7" algn="ctr">
              <a:spcBef>
                <a:spcPts val="0"/>
              </a:spcBef>
              <a:spcAft>
                <a:spcPts val="0"/>
              </a:spcAft>
              <a:buClr>
                <a:schemeClr val="accent3"/>
              </a:buClr>
              <a:buSzPts val="13000"/>
              <a:buNone/>
              <a:defRPr sz="17333">
                <a:solidFill>
                  <a:schemeClr val="accent3"/>
                </a:solidFill>
              </a:defRPr>
            </a:lvl8pPr>
            <a:lvl9pPr lvl="8" algn="ctr">
              <a:spcBef>
                <a:spcPts val="0"/>
              </a:spcBef>
              <a:spcAft>
                <a:spcPts val="0"/>
              </a:spcAft>
              <a:buClr>
                <a:schemeClr val="accent3"/>
              </a:buClr>
              <a:buSzPts val="13000"/>
              <a:buNone/>
              <a:defRPr sz="17333">
                <a:solidFill>
                  <a:schemeClr val="accent3"/>
                </a:solidFill>
              </a:defRPr>
            </a:lvl9pPr>
          </a:lstStyle>
          <a:p>
            <a:r>
              <a:t>xx%</a:t>
            </a:r>
          </a:p>
        </p:txBody>
      </p:sp>
      <p:sp>
        <p:nvSpPr>
          <p:cNvPr id="58" name="Google Shape;58;p11"/>
          <p:cNvSpPr txBox="1">
            <a:spLocks noGrp="1"/>
          </p:cNvSpPr>
          <p:nvPr>
            <p:ph type="body" idx="1"/>
          </p:nvPr>
        </p:nvSpPr>
        <p:spPr>
          <a:xfrm>
            <a:off x="415600" y="3994200"/>
            <a:ext cx="11360800" cy="14288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59" name="Google Shape;5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374274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173152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a:xfrm>
            <a:off x="1341120" y="6601968"/>
            <a:ext cx="7159752" cy="237744"/>
          </a:xfrm>
          <a:prstGeom prst="rect">
            <a:avLst/>
          </a:prstGeom>
        </p:spPr>
        <p:txBody>
          <a:bodyPr/>
          <a:lstStyle/>
          <a:p>
            <a:pPr>
              <a:buClr>
                <a:srgbClr val="000000"/>
              </a:buClr>
              <a:buFont typeface="Arial"/>
              <a:buNone/>
            </a:pPr>
            <a:r>
              <a:rPr lang="en-US" sz="1867" kern="0" dirty="0">
                <a:solidFill>
                  <a:srgbClr val="000000"/>
                </a:solidFill>
                <a:cs typeface="Arial"/>
                <a:sym typeface="Arial"/>
              </a:rPr>
              <a:t>Add a footer</a:t>
            </a:r>
            <a:endParaRPr sz="1867" kern="0" dirty="0">
              <a:solidFill>
                <a:srgbClr val="000000"/>
              </a:solidFill>
              <a:cs typeface="Arial"/>
              <a:sym typeface="Arial"/>
            </a:endParaRPr>
          </a:p>
        </p:txBody>
      </p:sp>
      <p:sp>
        <p:nvSpPr>
          <p:cNvPr id="3" name="Date Placeholder 2"/>
          <p:cNvSpPr>
            <a:spLocks noGrp="1"/>
          </p:cNvSpPr>
          <p:nvPr>
            <p:ph type="dt" sz="half" idx="10"/>
          </p:nvPr>
        </p:nvSpPr>
        <p:spPr>
          <a:xfrm>
            <a:off x="8875776" y="6601968"/>
            <a:ext cx="960120" cy="237744"/>
          </a:xfrm>
          <a:prstGeom prst="rect">
            <a:avLst/>
          </a:prstGeom>
        </p:spPr>
        <p:txBody>
          <a:bodyPr/>
          <a:lstStyle/>
          <a:p>
            <a:pPr>
              <a:buClr>
                <a:srgbClr val="000000"/>
              </a:buClr>
              <a:buFont typeface="Arial"/>
              <a:buNone/>
            </a:pPr>
            <a:fld id="{081AC896-7C9B-4129-8961-5046195AA4B9}" type="datetime1">
              <a:rPr lang="en-US" sz="1867" kern="0" smtClean="0">
                <a:solidFill>
                  <a:srgbClr val="000000"/>
                </a:solidFill>
                <a:cs typeface="Arial"/>
                <a:sym typeface="Arial"/>
              </a:rPr>
              <a:pPr>
                <a:buClr>
                  <a:srgbClr val="000000"/>
                </a:buClr>
                <a:buFont typeface="Arial"/>
                <a:buNone/>
              </a:pPr>
              <a:t>7/21/2023</a:t>
            </a:fld>
            <a:endParaRPr sz="1867" kern="0" dirty="0">
              <a:solidFill>
                <a:srgbClr val="000000"/>
              </a:solidFill>
              <a:cs typeface="Arial"/>
              <a:sym typeface="Arial"/>
            </a:endParaRPr>
          </a:p>
        </p:txBody>
      </p:sp>
      <p:sp>
        <p:nvSpPr>
          <p:cNvPr id="5" name="Slide Number Placeholder 4"/>
          <p:cNvSpPr>
            <a:spLocks noGrp="1"/>
          </p:cNvSpPr>
          <p:nvPr>
            <p:ph type="sldNum" sz="quarter" idx="12"/>
          </p:nvPr>
        </p:nvSpPr>
        <p:spPr/>
        <p:txBody>
          <a:bodyPr/>
          <a:lstStyle/>
          <a:p>
            <a:fld id="{4FAB73BC-B049-4115-A692-8D63A059BFB8}" type="slidenum">
              <a:rPr>
                <a:solidFill>
                  <a:srgbClr val="695D46"/>
                </a:solidFill>
              </a:rPr>
              <a:pPr/>
              <a:t>‹#›</a:t>
            </a:fld>
            <a:endParaRPr dirty="0">
              <a:solidFill>
                <a:srgbClr val="695D46"/>
              </a:solidFill>
            </a:endParaRPr>
          </a:p>
        </p:txBody>
      </p:sp>
    </p:spTree>
    <p:extLst>
      <p:ext uri="{BB962C8B-B14F-4D97-AF65-F5344CB8AC3E}">
        <p14:creationId xmlns:p14="http://schemas.microsoft.com/office/powerpoint/2010/main" val="43762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7/21/2023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064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7/21/2023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748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7/21/2023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805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415600" y="1688433"/>
            <a:ext cx="11360800" cy="440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Open Sans"/>
                <a:ea typeface="Open Sans"/>
                <a:cs typeface="Open Sans"/>
                <a:sym typeface="Open Sans"/>
              </a:defRPr>
            </a:lvl1pPr>
            <a:lvl2pPr lvl="1" algn="r">
              <a:buNone/>
              <a:defRPr sz="1333">
                <a:solidFill>
                  <a:schemeClr val="dk2"/>
                </a:solidFill>
                <a:latin typeface="Open Sans"/>
                <a:ea typeface="Open Sans"/>
                <a:cs typeface="Open Sans"/>
                <a:sym typeface="Open Sans"/>
              </a:defRPr>
            </a:lvl2pPr>
            <a:lvl3pPr lvl="2" algn="r">
              <a:buNone/>
              <a:defRPr sz="1333">
                <a:solidFill>
                  <a:schemeClr val="dk2"/>
                </a:solidFill>
                <a:latin typeface="Open Sans"/>
                <a:ea typeface="Open Sans"/>
                <a:cs typeface="Open Sans"/>
                <a:sym typeface="Open Sans"/>
              </a:defRPr>
            </a:lvl3pPr>
            <a:lvl4pPr lvl="3" algn="r">
              <a:buNone/>
              <a:defRPr sz="1333">
                <a:solidFill>
                  <a:schemeClr val="dk2"/>
                </a:solidFill>
                <a:latin typeface="Open Sans"/>
                <a:ea typeface="Open Sans"/>
                <a:cs typeface="Open Sans"/>
                <a:sym typeface="Open Sans"/>
              </a:defRPr>
            </a:lvl4pPr>
            <a:lvl5pPr lvl="4" algn="r">
              <a:buNone/>
              <a:defRPr sz="1333">
                <a:solidFill>
                  <a:schemeClr val="dk2"/>
                </a:solidFill>
                <a:latin typeface="Open Sans"/>
                <a:ea typeface="Open Sans"/>
                <a:cs typeface="Open Sans"/>
                <a:sym typeface="Open Sans"/>
              </a:defRPr>
            </a:lvl5pPr>
            <a:lvl6pPr lvl="5" algn="r">
              <a:buNone/>
              <a:defRPr sz="1333">
                <a:solidFill>
                  <a:schemeClr val="dk2"/>
                </a:solidFill>
                <a:latin typeface="Open Sans"/>
                <a:ea typeface="Open Sans"/>
                <a:cs typeface="Open Sans"/>
                <a:sym typeface="Open Sans"/>
              </a:defRPr>
            </a:lvl6pPr>
            <a:lvl7pPr lvl="6" algn="r">
              <a:buNone/>
              <a:defRPr sz="1333">
                <a:solidFill>
                  <a:schemeClr val="dk2"/>
                </a:solidFill>
                <a:latin typeface="Open Sans"/>
                <a:ea typeface="Open Sans"/>
                <a:cs typeface="Open Sans"/>
                <a:sym typeface="Open Sans"/>
              </a:defRPr>
            </a:lvl7pPr>
            <a:lvl8pPr lvl="7" algn="r">
              <a:buNone/>
              <a:defRPr sz="1333">
                <a:solidFill>
                  <a:schemeClr val="dk2"/>
                </a:solidFill>
                <a:latin typeface="Open Sans"/>
                <a:ea typeface="Open Sans"/>
                <a:cs typeface="Open Sans"/>
                <a:sym typeface="Open Sans"/>
              </a:defRPr>
            </a:lvl8pPr>
            <a:lvl9pPr lvl="8" algn="r">
              <a:buNone/>
              <a:defRPr sz="1333">
                <a:solidFill>
                  <a:schemeClr val="dk2"/>
                </a:solidFill>
                <a:latin typeface="Open Sans"/>
                <a:ea typeface="Open Sans"/>
                <a:cs typeface="Open Sans"/>
                <a:sym typeface="Open Sans"/>
              </a:defRPr>
            </a:lvl9pPr>
          </a:lstStyle>
          <a:p>
            <a:pPr>
              <a:buClr>
                <a:srgbClr val="000000"/>
              </a:buClr>
              <a:buFont typeface="Arial"/>
              <a:buNone/>
            </a:pPr>
            <a:fld id="{00000000-1234-1234-1234-123412341234}" type="slidenum">
              <a:rPr lang="en" kern="0">
                <a:solidFill>
                  <a:srgbClr val="695D46"/>
                </a:solidFill>
              </a:rPr>
              <a:pPr>
                <a:buClr>
                  <a:srgbClr val="000000"/>
                </a:buClr>
                <a:buFont typeface="Arial"/>
                <a:buNone/>
              </a:pPr>
              <a:t>‹#›</a:t>
            </a:fld>
            <a:endParaRPr kern="0" dirty="0">
              <a:solidFill>
                <a:srgbClr val="695D46"/>
              </a:solidFill>
            </a:endParaRPr>
          </a:p>
        </p:txBody>
      </p:sp>
    </p:spTree>
    <p:extLst>
      <p:ext uri="{BB962C8B-B14F-4D97-AF65-F5344CB8AC3E}">
        <p14:creationId xmlns:p14="http://schemas.microsoft.com/office/powerpoint/2010/main" val="3289872633"/>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CBC1E-ED28-4590-AEE6-EB5BC2D26E6E}" type="datetimeFigureOut">
              <a:rPr lang="en-US" smtClean="0">
                <a:solidFill>
                  <a:prstClr val="black">
                    <a:tint val="75000"/>
                  </a:prstClr>
                </a:solidFill>
                <a:cs typeface="Arial"/>
                <a:sym typeface="Arial"/>
              </a:rPr>
              <a:pPr/>
              <a:t>7/21/2023</a:t>
            </a:fld>
            <a:endParaRPr lang="en-US" dirty="0">
              <a:solidFill>
                <a:prstClr val="black">
                  <a:tint val="75000"/>
                </a:prstClr>
              </a:solidFill>
              <a:cs typeface="Arial"/>
              <a:sym typeface="Aria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904E1-2E67-40D3-BA02-75FF6D995537}" type="slidenum">
              <a:rPr lang="en-US" smtClean="0">
                <a:solidFill>
                  <a:prstClr val="black">
                    <a:tint val="75000"/>
                  </a:prstClr>
                </a:solidFill>
                <a:cs typeface="Arial"/>
                <a:sym typeface="Arial"/>
              </a:rPr>
              <a:pPr/>
              <a:t>‹#›</a:t>
            </a:fld>
            <a:endParaRPr lang="en-US" dirty="0">
              <a:solidFill>
                <a:prstClr val="black">
                  <a:tint val="75000"/>
                </a:prstClr>
              </a:solidFill>
              <a:cs typeface="Arial"/>
              <a:sym typeface="Arial"/>
            </a:endParaRPr>
          </a:p>
        </p:txBody>
      </p:sp>
    </p:spTree>
    <p:extLst>
      <p:ext uri="{BB962C8B-B14F-4D97-AF65-F5344CB8AC3E}">
        <p14:creationId xmlns:p14="http://schemas.microsoft.com/office/powerpoint/2010/main" val="413199774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2" r:id="rId12"/>
    <p:sldLayoutId id="214748370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LynnMarquedant@hamv.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onnect.ncoa.org/products/get-ready-for-falls-prevention-awareness-week-2023" TargetMode="Externa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hyperlink" Target="mailto:mkeating@Edgartown-ma.us" TargetMode="External"/><Relationship Id="rId13" Type="http://schemas.openxmlformats.org/officeDocument/2006/relationships/hyperlink" Target="mailto:lperry@ihimv.org" TargetMode="External"/><Relationship Id="rId18" Type="http://schemas.openxmlformats.org/officeDocument/2006/relationships/hyperlink" Target="mailto:jstucker@tisburyma.gov" TargetMode="External"/><Relationship Id="rId3" Type="http://schemas.openxmlformats.org/officeDocument/2006/relationships/hyperlink" Target="mailto:cfuller@tisburyma.gov" TargetMode="External"/><Relationship Id="rId21" Type="http://schemas.openxmlformats.org/officeDocument/2006/relationships/image" Target="../media/image3.png"/><Relationship Id="rId7" Type="http://schemas.openxmlformats.org/officeDocument/2006/relationships/hyperlink" Target="mailto:ckram@capecodhealth.org" TargetMode="External"/><Relationship Id="rId12" Type="http://schemas.openxmlformats.org/officeDocument/2006/relationships/hyperlink" Target="mailto:amalik@clamsnet.org" TargetMode="External"/><Relationship Id="rId17" Type="http://schemas.openxmlformats.org/officeDocument/2006/relationships/hyperlink" Target="mailto:ZSIMPSON1@partners.org" TargetMode="External"/><Relationship Id="rId2" Type="http://schemas.openxmlformats.org/officeDocument/2006/relationships/notesSlide" Target="../notesSlides/notesSlide1.xml"/><Relationship Id="rId16" Type="http://schemas.openxmlformats.org/officeDocument/2006/relationships/hyperlink" Target="mailto:susan@vcmpt.com" TargetMode="External"/><Relationship Id="rId20" Type="http://schemas.openxmlformats.org/officeDocument/2006/relationships/hyperlink" Target="mailto:LynnMarquedant@hamv.org" TargetMode="External"/><Relationship Id="rId1" Type="http://schemas.openxmlformats.org/officeDocument/2006/relationships/slideLayout" Target="../slideLayouts/slideLayout18.xml"/><Relationship Id="rId6" Type="http://schemas.openxmlformats.org/officeDocument/2006/relationships/hyperlink" Target="mailto:vhaeselbarth@edgartown-ma.us" TargetMode="External"/><Relationship Id="rId11" Type="http://schemas.openxmlformats.org/officeDocument/2006/relationships/hyperlink" Target="mailto:boh@chilmarkma.gov" TargetMode="External"/><Relationship Id="rId5" Type="http://schemas.openxmlformats.org/officeDocument/2006/relationships/hyperlink" Target="mailto:lfischer@ihimv.org" TargetMode="External"/><Relationship Id="rId15" Type="http://schemas.openxmlformats.org/officeDocument/2006/relationships/hyperlink" Target="mailto:ksamways@ihimv.org" TargetMode="External"/><Relationship Id="rId10" Type="http://schemas.openxmlformats.org/officeDocument/2006/relationships/hyperlink" Target="mailto:llaskaris@icloud.com" TargetMode="External"/><Relationship Id="rId19" Type="http://schemas.openxmlformats.org/officeDocument/2006/relationships/hyperlink" Target="mailto:ctrish@hamv.org" TargetMode="External"/><Relationship Id="rId4" Type="http://schemas.openxmlformats.org/officeDocument/2006/relationships/hyperlink" Target="mailto:rcogliano@oakbluffsma.gov" TargetMode="External"/><Relationship Id="rId9" Type="http://schemas.openxmlformats.org/officeDocument/2006/relationships/hyperlink" Target="mailto:mleblanc@mvcommunityservices.org" TargetMode="External"/><Relationship Id="rId14" Type="http://schemas.openxmlformats.org/officeDocument/2006/relationships/hyperlink" Target="mailto:SROBBINS5@partners.org" TargetMode="External"/><Relationship Id="rId22"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3900" y="3076302"/>
            <a:ext cx="5117872" cy="1901562"/>
          </a:xfrm>
        </p:spPr>
        <p:txBody>
          <a:bodyPr/>
          <a:lstStyle/>
          <a:p>
            <a:r>
              <a:rPr lang="en-US" sz="4800" dirty="0">
                <a:solidFill>
                  <a:srgbClr val="005493"/>
                </a:solidFill>
              </a:rPr>
              <a:t>MV Falls Prevention Coalition </a:t>
            </a:r>
            <a:r>
              <a:rPr lang="en-US" sz="4800" dirty="0" smtClean="0">
                <a:solidFill>
                  <a:srgbClr val="005493"/>
                </a:solidFill>
              </a:rPr>
              <a:t>2023</a:t>
            </a:r>
            <a:endParaRPr lang="en-US" sz="4800" dirty="0">
              <a:solidFill>
                <a:srgbClr val="005493"/>
              </a:solidFill>
            </a:endParaRPr>
          </a:p>
        </p:txBody>
      </p:sp>
      <p:sp>
        <p:nvSpPr>
          <p:cNvPr id="4" name="Subtitle 3"/>
          <p:cNvSpPr>
            <a:spLocks noGrp="1"/>
          </p:cNvSpPr>
          <p:nvPr>
            <p:ph type="subTitle" idx="1"/>
          </p:nvPr>
        </p:nvSpPr>
        <p:spPr>
          <a:xfrm>
            <a:off x="560714" y="4801365"/>
            <a:ext cx="5186883" cy="1103335"/>
          </a:xfrm>
        </p:spPr>
        <p:txBody>
          <a:bodyPr/>
          <a:lstStyle/>
          <a:p>
            <a:r>
              <a:rPr lang="en-US" sz="2767" dirty="0" smtClean="0">
                <a:solidFill>
                  <a:srgbClr val="005493"/>
                </a:solidFill>
                <a:latin typeface="+mj-lt"/>
                <a:ea typeface="+mj-ea"/>
                <a:cs typeface="+mj-cs"/>
              </a:rPr>
              <a:t>July 25, 2023</a:t>
            </a:r>
            <a:endParaRPr lang="en-US" sz="2767" dirty="0">
              <a:solidFill>
                <a:srgbClr val="005493"/>
              </a:solidFill>
              <a:latin typeface="+mj-lt"/>
              <a:ea typeface="+mj-ea"/>
              <a:cs typeface="+mj-cs"/>
            </a:endParaRPr>
          </a:p>
          <a:p>
            <a:r>
              <a:rPr lang="en-US" sz="1467" dirty="0" smtClean="0">
                <a:solidFill>
                  <a:srgbClr val="005493"/>
                </a:solidFill>
                <a:latin typeface="+mj-lt"/>
                <a:ea typeface="+mj-ea"/>
                <a:cs typeface="+mj-cs"/>
              </a:rPr>
              <a:t>&amp;</a:t>
            </a:r>
          </a:p>
          <a:p>
            <a:r>
              <a:rPr lang="en-US" sz="1467" dirty="0" smtClean="0">
                <a:solidFill>
                  <a:srgbClr val="005493"/>
                </a:solidFill>
                <a:latin typeface="+mj-lt"/>
                <a:ea typeface="+mj-ea"/>
                <a:cs typeface="+mj-cs"/>
                <a:hlinkClick r:id="rId2"/>
              </a:rPr>
              <a:t>LynnMarquedant@hamv.org</a:t>
            </a:r>
            <a:r>
              <a:rPr lang="en-US" sz="1467" dirty="0" smtClean="0">
                <a:solidFill>
                  <a:srgbClr val="005493"/>
                </a:solidFill>
                <a:latin typeface="+mj-lt"/>
                <a:ea typeface="+mj-ea"/>
                <a:cs typeface="+mj-cs"/>
              </a:rPr>
              <a:t> </a:t>
            </a:r>
          </a:p>
          <a:p>
            <a:r>
              <a:rPr lang="en-US" sz="1467" dirty="0" smtClean="0">
                <a:solidFill>
                  <a:srgbClr val="005493"/>
                </a:solidFill>
                <a:latin typeface="+mj-lt"/>
                <a:ea typeface="+mj-ea"/>
                <a:cs typeface="+mj-cs"/>
              </a:rPr>
              <a:t>508-693-7900 ext. 502 or 508-341-5631</a:t>
            </a:r>
            <a:endParaRPr lang="en-US" sz="1467" dirty="0">
              <a:solidFill>
                <a:srgbClr val="005493"/>
              </a:solidFill>
              <a:latin typeface="+mj-lt"/>
              <a:ea typeface="+mj-ea"/>
              <a:cs typeface="+mj-cs"/>
            </a:endParaRPr>
          </a:p>
        </p:txBody>
      </p:sp>
      <p:pic>
        <p:nvPicPr>
          <p:cNvPr id="6" name="Google Shape;76;p14"/>
          <p:cNvPicPr preferRelativeResize="0"/>
          <p:nvPr/>
        </p:nvPicPr>
        <p:blipFill>
          <a:blip r:embed="rId3">
            <a:alphaModFix/>
          </a:blip>
          <a:stretch>
            <a:fillRect/>
          </a:stretch>
        </p:blipFill>
        <p:spPr>
          <a:xfrm>
            <a:off x="354000" y="5904700"/>
            <a:ext cx="619800" cy="61980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431" y="373819"/>
            <a:ext cx="2108809" cy="210880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431" y="347693"/>
            <a:ext cx="2108809" cy="2108809"/>
          </a:xfrm>
          <a:prstGeom prst="rect">
            <a:avLst/>
          </a:prstGeom>
        </p:spPr>
      </p:pic>
      <p:sp>
        <p:nvSpPr>
          <p:cNvPr id="7" name="Text Placeholder 4"/>
          <p:cNvSpPr>
            <a:spLocks noGrp="1"/>
          </p:cNvSpPr>
          <p:nvPr>
            <p:ph type="body" idx="2"/>
          </p:nvPr>
        </p:nvSpPr>
        <p:spPr>
          <a:xfrm>
            <a:off x="6365986" y="2456502"/>
            <a:ext cx="5431567" cy="3695100"/>
          </a:xfrm>
        </p:spPr>
        <p:txBody>
          <a:bodyPr/>
          <a:lstStyle/>
          <a:p>
            <a:pPr marL="114300" indent="0">
              <a:buNone/>
            </a:pPr>
            <a:endParaRPr lang="en-US" sz="3600" dirty="0" smtClean="0"/>
          </a:p>
          <a:p>
            <a:pPr marL="114300" indent="0">
              <a:buNone/>
            </a:pPr>
            <a:r>
              <a:rPr lang="en-US" sz="3200" dirty="0" smtClean="0"/>
              <a:t>Agenda:</a:t>
            </a:r>
          </a:p>
          <a:p>
            <a:pPr marL="114300" indent="0">
              <a:buNone/>
            </a:pPr>
            <a:endParaRPr lang="en-US" sz="3200" dirty="0"/>
          </a:p>
          <a:p>
            <a:pPr marL="457200" indent="-342900"/>
            <a:r>
              <a:rPr lang="en-US" sz="3200" dirty="0" smtClean="0"/>
              <a:t>Matter of Balance (MOB) Update &amp; Next Steps</a:t>
            </a:r>
            <a:br>
              <a:rPr lang="en-US" sz="3200" dirty="0" smtClean="0"/>
            </a:br>
            <a:endParaRPr lang="en-US" sz="3200" dirty="0" smtClean="0"/>
          </a:p>
          <a:p>
            <a:pPr marL="457200" indent="-342900"/>
            <a:r>
              <a:rPr lang="en-US" sz="3200" dirty="0" smtClean="0"/>
              <a:t>Falls Prevention Month (September) Planning</a:t>
            </a:r>
            <a:br>
              <a:rPr lang="en-US" sz="3200" dirty="0" smtClean="0"/>
            </a:br>
            <a:endParaRPr lang="en-US" sz="3200" dirty="0" smtClean="0"/>
          </a:p>
          <a:p>
            <a:pPr marL="457200" indent="-342900"/>
            <a:r>
              <a:rPr lang="en-US" sz="3200" dirty="0" smtClean="0"/>
              <a:t>“On Balance” Falls Prevention Booklet Ideas</a:t>
            </a:r>
            <a:r>
              <a:rPr lang="en-US" sz="3200" dirty="0"/>
              <a:t/>
            </a:r>
            <a:br>
              <a:rPr lang="en-US" sz="3200" dirty="0"/>
            </a:br>
            <a:endParaRPr lang="en-US" sz="3200" dirty="0"/>
          </a:p>
          <a:p>
            <a:pPr marL="114300" indent="0">
              <a:buNone/>
            </a:pPr>
            <a:endParaRPr lang="en-US" dirty="0" smtClean="0"/>
          </a:p>
          <a:p>
            <a:pPr marL="114300" indent="0">
              <a:buNone/>
            </a:pPr>
            <a:endParaRPr lang="en-US" dirty="0" smtClean="0"/>
          </a:p>
          <a:p>
            <a:pPr marL="114300" indent="0">
              <a:buNone/>
            </a:pPr>
            <a:endParaRPr lang="en-US" dirty="0"/>
          </a:p>
          <a:p>
            <a:endParaRPr lang="en-US" dirty="0" smtClean="0"/>
          </a:p>
          <a:p>
            <a:endParaRPr lang="en-US" dirty="0"/>
          </a:p>
          <a:p>
            <a:endParaRPr lang="en-US" dirty="0"/>
          </a:p>
        </p:txBody>
      </p:sp>
      <p:sp>
        <p:nvSpPr>
          <p:cNvPr id="9" name="Rectangle 8"/>
          <p:cNvSpPr/>
          <p:nvPr/>
        </p:nvSpPr>
        <p:spPr>
          <a:xfrm>
            <a:off x="6400161" y="2848168"/>
            <a:ext cx="234360"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089678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latin typeface="PT Sans Narrow"/>
                <a:ea typeface="PT Sans Narrow"/>
                <a:cs typeface="PT Sans Narrow"/>
              </a:rPr>
              <a:t>National Council on Aging Content</a:t>
            </a:r>
            <a:endParaRPr lang="en-US" sz="3600" b="1" dirty="0">
              <a:solidFill>
                <a:schemeClr val="accent1"/>
              </a:solidFill>
              <a:latin typeface="PT Sans Narrow"/>
              <a:ea typeface="PT Sans Narrow"/>
              <a:cs typeface="PT Sans Narrow"/>
            </a:endParaRPr>
          </a:p>
        </p:txBody>
      </p:sp>
      <p:sp>
        <p:nvSpPr>
          <p:cNvPr id="4" name="Content Placeholder 3"/>
          <p:cNvSpPr>
            <a:spLocks noGrp="1"/>
          </p:cNvSpPr>
          <p:nvPr>
            <p:ph idx="1"/>
          </p:nvPr>
        </p:nvSpPr>
        <p:spPr>
          <a:xfrm>
            <a:off x="1024843" y="4878398"/>
            <a:ext cx="9808296" cy="904323"/>
          </a:xfrm>
        </p:spPr>
        <p:txBody>
          <a:bodyPr/>
          <a:lstStyle/>
          <a:p>
            <a:pPr marL="0" indent="0">
              <a:buNone/>
            </a:pPr>
            <a:r>
              <a:rPr lang="en-US" dirty="0">
                <a:hlinkClick r:id="rId2"/>
              </a:rPr>
              <a:t>https://</a:t>
            </a:r>
            <a:r>
              <a:rPr lang="en-US" dirty="0" smtClean="0">
                <a:hlinkClick r:id="rId2"/>
              </a:rPr>
              <a:t>connect.ncoa.org/products/get-ready-for-falls-prevention-awareness-week-2023</a:t>
            </a:r>
            <a:r>
              <a:rPr lang="en-US" dirty="0" smtClean="0"/>
              <a:t> </a:t>
            </a:r>
            <a:endParaRPr lang="en-US" dirty="0"/>
          </a:p>
        </p:txBody>
      </p:sp>
      <p:pic>
        <p:nvPicPr>
          <p:cNvPr id="5" name="Picture 4"/>
          <p:cNvPicPr>
            <a:picLocks noChangeAspect="1"/>
          </p:cNvPicPr>
          <p:nvPr/>
        </p:nvPicPr>
        <p:blipFill rotWithShape="1">
          <a:blip r:embed="rId3"/>
          <a:srcRect b="25391"/>
          <a:stretch/>
        </p:blipFill>
        <p:spPr>
          <a:xfrm>
            <a:off x="2531165" y="1844830"/>
            <a:ext cx="6795652" cy="2718205"/>
          </a:xfrm>
          <a:prstGeom prst="rect">
            <a:avLst/>
          </a:prstGeom>
          <a:ln>
            <a:solidFill>
              <a:schemeClr val="accent1"/>
            </a:solidFill>
          </a:ln>
        </p:spPr>
      </p:pic>
      <p:pic>
        <p:nvPicPr>
          <p:cNvPr id="6" name="Picture 3" descr="Picture 3"/>
          <p:cNvPicPr>
            <a:picLocks noChangeAspect="1"/>
          </p:cNvPicPr>
          <p:nvPr/>
        </p:nvPicPr>
        <p:blipFill>
          <a:blip r:embed="rId4">
            <a:extLst/>
          </a:blip>
          <a:stretch>
            <a:fillRect/>
          </a:stretch>
        </p:blipFill>
        <p:spPr>
          <a:xfrm>
            <a:off x="415600" y="5888350"/>
            <a:ext cx="658546" cy="658546"/>
          </a:xfrm>
          <a:prstGeom prst="rect">
            <a:avLst/>
          </a:prstGeom>
          <a:ln w="12700">
            <a:miter lim="400000"/>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0491" y="5330560"/>
            <a:ext cx="1249368" cy="1249368"/>
          </a:xfrm>
          <a:prstGeom prst="rect">
            <a:avLst/>
          </a:prstGeom>
        </p:spPr>
      </p:pic>
    </p:spTree>
    <p:extLst>
      <p:ext uri="{BB962C8B-B14F-4D97-AF65-F5344CB8AC3E}">
        <p14:creationId xmlns:p14="http://schemas.microsoft.com/office/powerpoint/2010/main" val="282460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solidFill>
                  <a:schemeClr val="accent1"/>
                </a:solidFill>
                <a:latin typeface="PT Sans Narrow"/>
                <a:ea typeface="PT Sans Narrow"/>
                <a:cs typeface="PT Sans Narrow"/>
              </a:rPr>
              <a:t>Our 2023 Goals – let’s go for straight A’s</a:t>
            </a:r>
            <a:endParaRPr lang="en-US" sz="3600" b="1" dirty="0">
              <a:solidFill>
                <a:schemeClr val="accent1"/>
              </a:solidFill>
              <a:latin typeface="PT Sans Narrow"/>
              <a:ea typeface="PT Sans Narrow"/>
              <a:cs typeface="PT Sans Narrow"/>
            </a:endParaRPr>
          </a:p>
        </p:txBody>
      </p:sp>
      <p:sp>
        <p:nvSpPr>
          <p:cNvPr id="6" name="Text Placeholder 5"/>
          <p:cNvSpPr>
            <a:spLocks noGrp="1"/>
          </p:cNvSpPr>
          <p:nvPr>
            <p:ph idx="1"/>
          </p:nvPr>
        </p:nvSpPr>
        <p:spPr>
          <a:xfrm>
            <a:off x="838200" y="1690688"/>
            <a:ext cx="10515600" cy="4351339"/>
          </a:xfrm>
        </p:spPr>
        <p:txBody>
          <a:bodyPr/>
          <a:lstStyle/>
          <a:p>
            <a:pPr marL="152396" indent="0">
              <a:buNone/>
            </a:pPr>
            <a:endParaRPr lang="en-US" sz="2400" dirty="0" smtClean="0"/>
          </a:p>
          <a:p>
            <a:pPr>
              <a:buFont typeface="Wingdings" panose="05000000000000000000" pitchFamily="2" charset="2"/>
              <a:buChar char="ü"/>
            </a:pPr>
            <a:r>
              <a:rPr lang="en-US" sz="2400" dirty="0" smtClean="0"/>
              <a:t>Getting into the community more frequently (awareness)</a:t>
            </a:r>
          </a:p>
          <a:p>
            <a:pPr>
              <a:buFont typeface="Wingdings" panose="05000000000000000000" pitchFamily="2" charset="2"/>
              <a:buChar char="ü"/>
            </a:pPr>
            <a:r>
              <a:rPr lang="en-US" sz="2400" dirty="0" smtClean="0"/>
              <a:t>Moving forward the Store Safety Modification Program </a:t>
            </a:r>
          </a:p>
          <a:p>
            <a:pPr>
              <a:buFont typeface="Wingdings" panose="05000000000000000000" pitchFamily="2" charset="2"/>
              <a:buChar char="ü"/>
            </a:pPr>
            <a:r>
              <a:rPr lang="en-US" sz="2400" dirty="0" smtClean="0"/>
              <a:t>Increasing the impact of Falls Prevention month &amp; re(using) assets</a:t>
            </a:r>
          </a:p>
          <a:p>
            <a:pPr>
              <a:buFont typeface="Wingdings" panose="05000000000000000000" pitchFamily="2" charset="2"/>
              <a:buChar char="ü"/>
            </a:pPr>
            <a:r>
              <a:rPr lang="en-US" sz="2400" dirty="0" smtClean="0"/>
              <a:t>Continue to develop our metrics </a:t>
            </a:r>
            <a:endParaRPr lang="en-US" sz="2400" dirty="0"/>
          </a:p>
          <a:p>
            <a:pPr>
              <a:buFont typeface="Wingdings" panose="05000000000000000000" pitchFamily="2" charset="2"/>
              <a:buChar char="ü"/>
            </a:pPr>
            <a:endParaRPr lang="en-US" sz="2400" dirty="0" smtClean="0"/>
          </a:p>
          <a:p>
            <a:pPr marL="0" indent="0">
              <a:buNone/>
            </a:pPr>
            <a:r>
              <a:rPr lang="en-US" sz="2400" dirty="0" smtClean="0"/>
              <a:t>In order to…..</a:t>
            </a:r>
            <a:r>
              <a:rPr lang="en-US" sz="2400" dirty="0"/>
              <a:t> </a:t>
            </a:r>
            <a:r>
              <a:rPr lang="en-US" sz="2400" dirty="0" smtClean="0"/>
              <a:t>collectively </a:t>
            </a:r>
            <a:r>
              <a:rPr lang="en-US" sz="2400" dirty="0"/>
              <a:t>raise island-wide awareness of the risk of falling as one ages, to educate Older Adults on fall prevention strategies, and to empower Older Adults to take action to reduce their fall risk and, when they do fall, recover more quickly.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0491" y="5330560"/>
            <a:ext cx="1249368" cy="1249368"/>
          </a:xfrm>
          <a:prstGeom prst="rect">
            <a:avLst/>
          </a:prstGeom>
        </p:spPr>
      </p:pic>
      <p:pic>
        <p:nvPicPr>
          <p:cNvPr id="7" name="Picture 3" descr="Picture 3"/>
          <p:cNvPicPr>
            <a:picLocks noChangeAspect="1"/>
          </p:cNvPicPr>
          <p:nvPr/>
        </p:nvPicPr>
        <p:blipFill>
          <a:blip r:embed="rId3">
            <a:extLst/>
          </a:blip>
          <a:stretch>
            <a:fillRect/>
          </a:stretch>
        </p:blipFill>
        <p:spPr>
          <a:xfrm>
            <a:off x="415600" y="5888350"/>
            <a:ext cx="658546" cy="658546"/>
          </a:xfrm>
          <a:prstGeom prst="rect">
            <a:avLst/>
          </a:prstGeom>
          <a:ln w="12700">
            <a:miter lim="400000"/>
          </a:ln>
        </p:spPr>
      </p:pic>
    </p:spTree>
    <p:extLst>
      <p:ext uri="{BB962C8B-B14F-4D97-AF65-F5344CB8AC3E}">
        <p14:creationId xmlns:p14="http://schemas.microsoft.com/office/powerpoint/2010/main" val="2793223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1"/>
                </a:solidFill>
                <a:latin typeface="PT Sans Narrow"/>
                <a:ea typeface="PT Sans Narrow"/>
                <a:cs typeface="PT Sans Narrow"/>
              </a:rPr>
              <a:t>We have identified 4 work </a:t>
            </a:r>
            <a:r>
              <a:rPr lang="en-US" sz="3600" b="1" dirty="0" smtClean="0">
                <a:solidFill>
                  <a:schemeClr val="accent1"/>
                </a:solidFill>
                <a:latin typeface="PT Sans Narrow"/>
                <a:ea typeface="PT Sans Narrow"/>
                <a:cs typeface="PT Sans Narrow"/>
              </a:rPr>
              <a:t>groups*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797175"/>
              </p:ext>
            </p:extLst>
          </p:nvPr>
        </p:nvGraphicFramePr>
        <p:xfrm>
          <a:off x="1535502" y="1492366"/>
          <a:ext cx="8364148" cy="4561155"/>
        </p:xfrm>
        <a:graphic>
          <a:graphicData uri="http://schemas.openxmlformats.org/drawingml/2006/table">
            <a:tbl>
              <a:tblPr>
                <a:tableStyleId>{5C22544A-7EE6-4342-B048-85BDC9FD1C3A}</a:tableStyleId>
              </a:tblPr>
              <a:tblGrid>
                <a:gridCol w="2290017"/>
                <a:gridCol w="2038674"/>
                <a:gridCol w="1996783"/>
                <a:gridCol w="2038674"/>
              </a:tblGrid>
              <a:tr h="210913">
                <a:tc gridSpan="4">
                  <a:txBody>
                    <a:bodyPr/>
                    <a:lstStyle/>
                    <a:p>
                      <a:pPr algn="ctr" fontAlgn="b"/>
                      <a:r>
                        <a:rPr lang="en-US" sz="1100" u="none" strike="noStrike" dirty="0">
                          <a:effectLst/>
                        </a:rPr>
                        <a:t>Falls Prevention Coalition 2023</a:t>
                      </a:r>
                      <a:endParaRPr lang="en-US" sz="11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r>
              <a:tr h="421825">
                <a:tc>
                  <a:txBody>
                    <a:bodyPr/>
                    <a:lstStyle/>
                    <a:p>
                      <a:pPr algn="l" fontAlgn="t"/>
                      <a:r>
                        <a:rPr lang="en-US" sz="1100" b="1" u="none" strike="noStrike" dirty="0">
                          <a:effectLst/>
                        </a:rPr>
                        <a:t>Group 1: Education &amp; Prevention</a:t>
                      </a:r>
                      <a:endParaRPr lang="en-US" sz="1100" b="1"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100" b="1" u="none" strike="noStrike" dirty="0">
                          <a:effectLst/>
                        </a:rPr>
                        <a:t>Group 2: Strengthening Healthcare connections</a:t>
                      </a:r>
                      <a:endParaRPr lang="en-US" sz="1100" b="1"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100" b="1" u="none" strike="noStrike" dirty="0">
                          <a:effectLst/>
                        </a:rPr>
                        <a:t>Group 3: Improving safety in our homes and communities</a:t>
                      </a:r>
                      <a:endParaRPr lang="en-US" sz="1100" b="1"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100" b="1" u="none" strike="noStrike" dirty="0">
                          <a:effectLst/>
                        </a:rPr>
                        <a:t>Group 4: Metrics of Success</a:t>
                      </a:r>
                      <a:endParaRPr lang="en-US" sz="1100" b="1" i="0" u="none" strike="noStrike" dirty="0">
                        <a:solidFill>
                          <a:srgbClr val="000000"/>
                        </a:solidFill>
                        <a:effectLst/>
                        <a:latin typeface="Calibri" panose="020F0502020204030204" pitchFamily="34" charset="0"/>
                      </a:endParaRPr>
                    </a:p>
                  </a:txBody>
                  <a:tcPr marL="7620" marR="7620" marT="7620" marB="0"/>
                </a:tc>
              </a:tr>
              <a:tr h="843650">
                <a:tc>
                  <a:txBody>
                    <a:bodyPr/>
                    <a:lstStyle/>
                    <a:p>
                      <a:pPr algn="l" fontAlgn="t"/>
                      <a:r>
                        <a:rPr lang="en-US" sz="1100" u="none" strike="noStrike" dirty="0">
                          <a:effectLst/>
                        </a:rPr>
                        <a:t>Oversees falls prevention month and getting into the community more often: MOB and other programs</a:t>
                      </a:r>
                      <a:endParaRPr lang="en-US" sz="11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100" u="none" strike="noStrike" dirty="0">
                          <a:effectLst/>
                        </a:rPr>
                        <a:t>How well we are working with healthcare providers, awareness of our work/programs</a:t>
                      </a:r>
                      <a:endParaRPr lang="en-US" sz="11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100" u="none" strike="noStrike" dirty="0">
                          <a:effectLst/>
                        </a:rPr>
                        <a:t>Includes Home Safety Modification/Store Safety Modification, evaluating technology options</a:t>
                      </a:r>
                      <a:endParaRPr lang="en-US" sz="11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100" u="none" strike="noStrike" dirty="0">
                          <a:effectLst/>
                        </a:rPr>
                        <a:t>How do we </a:t>
                      </a:r>
                      <a:r>
                        <a:rPr lang="en-US" sz="1100" u="none" strike="noStrike" dirty="0" smtClean="0">
                          <a:effectLst/>
                        </a:rPr>
                        <a:t>determine </a:t>
                      </a:r>
                      <a:r>
                        <a:rPr lang="en-US" sz="1100" u="none" strike="noStrike" dirty="0">
                          <a:effectLst/>
                        </a:rPr>
                        <a:t>success? What are the metrics we can use?</a:t>
                      </a:r>
                      <a:endParaRPr lang="en-US" sz="1100" b="0" i="0" u="none" strike="noStrike" dirty="0">
                        <a:solidFill>
                          <a:srgbClr val="000000"/>
                        </a:solidFill>
                        <a:effectLst/>
                        <a:latin typeface="Calibri" panose="020F0502020204030204" pitchFamily="34" charset="0"/>
                      </a:endParaRPr>
                    </a:p>
                  </a:txBody>
                  <a:tcPr marL="7620" marR="7620" marT="7620" marB="0"/>
                </a:tc>
              </a:tr>
              <a:tr h="210913">
                <a:tc gridSpan="4">
                  <a:txBody>
                    <a:bodyPr/>
                    <a:lstStyle/>
                    <a:p>
                      <a:pPr algn="ctr" fontAlgn="t"/>
                      <a:r>
                        <a:rPr lang="en-US" sz="1100" u="none" strike="noStrike" dirty="0">
                          <a:effectLst/>
                        </a:rPr>
                        <a:t>Members</a:t>
                      </a:r>
                      <a:endParaRPr lang="en-US" sz="1100" b="1" i="0" u="none" strike="noStrike" dirty="0">
                        <a:solidFill>
                          <a:srgbClr val="000000"/>
                        </a:solidFill>
                        <a:effectLst/>
                        <a:latin typeface="Calibri" panose="020F0502020204030204" pitchFamily="34" charset="0"/>
                      </a:endParaRPr>
                    </a:p>
                  </a:txBody>
                  <a:tcPr marL="7620" marR="7620" marT="7620" marB="0"/>
                </a:tc>
                <a:tc hMerge="1">
                  <a:txBody>
                    <a:bodyPr/>
                    <a:lstStyle/>
                    <a:p>
                      <a:endParaRPr lang="en-US"/>
                    </a:p>
                  </a:txBody>
                  <a:tcPr/>
                </a:tc>
                <a:tc hMerge="1">
                  <a:txBody>
                    <a:bodyPr/>
                    <a:lstStyle/>
                    <a:p>
                      <a:endParaRPr lang="en-US"/>
                    </a:p>
                  </a:txBody>
                  <a:tcPr/>
                </a:tc>
                <a:tc hMerge="1">
                  <a:txBody>
                    <a:bodyPr/>
                    <a:lstStyle/>
                    <a:p>
                      <a:endParaRPr lang="en-US"/>
                    </a:p>
                  </a:txBody>
                  <a:tcPr/>
                </a:tc>
              </a:tr>
              <a:tr h="421825">
                <a:tc>
                  <a:txBody>
                    <a:bodyPr/>
                    <a:lstStyle/>
                    <a:p>
                      <a:pPr algn="l" fontAlgn="b"/>
                      <a:r>
                        <a:rPr lang="en-US" sz="1100" u="none" strike="noStrike" dirty="0">
                          <a:effectLst/>
                        </a:rPr>
                        <a:t>Leslie Clapp, MVC4L</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Lorna Andrade, NAACP Healthy Equity</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Carolina Cooney, Chamber of Commerce</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Ian Campbell, MVH</a:t>
                      </a:r>
                      <a:endParaRPr lang="en-US" sz="1100" b="0" i="0" u="none" strike="noStrike" dirty="0">
                        <a:solidFill>
                          <a:srgbClr val="000000"/>
                        </a:solidFill>
                        <a:effectLst/>
                        <a:latin typeface="Calibri" panose="020F0502020204030204" pitchFamily="34" charset="0"/>
                      </a:endParaRPr>
                    </a:p>
                  </a:txBody>
                  <a:tcPr marL="7620" marR="7620" marT="7620" marB="0" anchor="b"/>
                </a:tc>
              </a:tr>
              <a:tr h="210913">
                <a:tc>
                  <a:txBody>
                    <a:bodyPr/>
                    <a:lstStyle/>
                    <a:p>
                      <a:pPr algn="l" fontAlgn="b"/>
                      <a:r>
                        <a:rPr lang="it-IT" sz="1100" u="none" strike="noStrike">
                          <a:effectLst/>
                        </a:rPr>
                        <a:t>Rose Cogliano, Oak Bluffs COA</a:t>
                      </a:r>
                      <a:endParaRPr lang="it-IT"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Cheryl Kram, CapeCod Health</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Victoria Haeselbarth, Anchors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Alexis Babaian, IHC</a:t>
                      </a:r>
                      <a:endParaRPr lang="en-US" sz="1100" b="0" i="0" u="none" strike="noStrike" dirty="0">
                        <a:solidFill>
                          <a:srgbClr val="000000"/>
                        </a:solidFill>
                        <a:effectLst/>
                        <a:latin typeface="Calibri" panose="020F0502020204030204" pitchFamily="34" charset="0"/>
                      </a:endParaRPr>
                    </a:p>
                  </a:txBody>
                  <a:tcPr marL="7620" marR="7620" marT="7620" marB="0" anchor="b"/>
                </a:tc>
              </a:tr>
              <a:tr h="210913">
                <a:tc>
                  <a:txBody>
                    <a:bodyPr/>
                    <a:lstStyle/>
                    <a:p>
                      <a:pPr algn="l" fontAlgn="b"/>
                      <a:r>
                        <a:rPr lang="en-US" sz="1100" u="none" strike="noStrike" dirty="0">
                          <a:effectLst/>
                        </a:rPr>
                        <a:t>Meris Keating, Anchors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Michele LeBlanc, MVCS CORE</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Lori Perry, IHC</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Marina Lent,  BOH Aquinnah</a:t>
                      </a:r>
                      <a:endParaRPr lang="en-US" sz="1100" b="0" i="0" u="none" strike="noStrike" dirty="0">
                        <a:solidFill>
                          <a:srgbClr val="000000"/>
                        </a:solidFill>
                        <a:effectLst/>
                        <a:latin typeface="Calibri" panose="020F0502020204030204" pitchFamily="34" charset="0"/>
                      </a:endParaRPr>
                    </a:p>
                  </a:txBody>
                  <a:tcPr marL="7620" marR="7620" marT="7620" marB="0" anchor="b"/>
                </a:tc>
              </a:tr>
              <a:tr h="210913">
                <a:tc>
                  <a:txBody>
                    <a:bodyPr/>
                    <a:lstStyle/>
                    <a:p>
                      <a:pPr algn="l" fontAlgn="b"/>
                      <a:r>
                        <a:rPr lang="en-US" sz="1100" u="none" strike="noStrike" dirty="0">
                          <a:effectLst/>
                        </a:rPr>
                        <a:t>Sue Merrill, UPICOA</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Anna McCaffery, BOH Chilmark</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Cindy Trish, HAMV</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r>
              <a:tr h="210913">
                <a:tc>
                  <a:txBody>
                    <a:bodyPr/>
                    <a:lstStyle/>
                    <a:p>
                      <a:pPr algn="l" fontAlgn="b"/>
                      <a:r>
                        <a:rPr lang="en-US" sz="1100" u="none" strike="noStrike" dirty="0">
                          <a:effectLst/>
                        </a:rPr>
                        <a:t>Joyce Stiles Tucker, Tisbury COA</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Susan Sanford, VCM</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Allyson Malik, OB library</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r>
              <a:tr h="210913">
                <a:tc>
                  <a:txBody>
                    <a:bodyPr/>
                    <a:lstStyle/>
                    <a:p>
                      <a:pPr algn="l" fontAlgn="b"/>
                      <a:r>
                        <a:rPr lang="en-US" sz="1100" u="none" strike="noStrike" dirty="0">
                          <a:effectLst/>
                        </a:rPr>
                        <a:t>Anne McDonough, Vineyard Haven library</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Suzanne Robbins, MVH</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Sue Silk, Consumer Activist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r>
              <a:tr h="421825">
                <a:tc>
                  <a:txBody>
                    <a:bodyPr/>
                    <a:lstStyle/>
                    <a:p>
                      <a:pPr algn="l" fontAlgn="b"/>
                      <a:r>
                        <a:rPr lang="en-US" sz="1100" u="none" strike="noStrike" dirty="0">
                          <a:effectLst/>
                        </a:rPr>
                        <a:t>Lew Laskaris, MVH Retired</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Kathleen Samaways, IHC</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r>
                        <a:rPr lang="en-US" sz="1100" u="none" strike="noStrike" dirty="0" smtClean="0">
                          <a:effectLst/>
                        </a:rPr>
                        <a:t>Catie Blake,</a:t>
                      </a:r>
                      <a:r>
                        <a:rPr lang="en-US" sz="1100" u="none" strike="noStrike" baseline="0" dirty="0" smtClean="0">
                          <a:effectLst/>
                        </a:rPr>
                        <a:t> BOH</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r>
              <a:tr h="210913">
                <a:tc>
                  <a:txBody>
                    <a:bodyPr/>
                    <a:lstStyle/>
                    <a:p>
                      <a:pPr algn="l" fontAlgn="b"/>
                      <a:r>
                        <a:rPr lang="en-US" sz="1100" u="none" strike="noStrike" dirty="0">
                          <a:effectLst/>
                        </a:rPr>
                        <a:t>Zonica Simpson, MVH</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r>
              <a:tr h="210913">
                <a:tc>
                  <a:txBody>
                    <a:bodyPr/>
                    <a:lstStyle/>
                    <a:p>
                      <a:pPr algn="l" fontAlgn="b"/>
                      <a:r>
                        <a:rPr lang="en-US" sz="1100" u="none" strike="noStrike" dirty="0">
                          <a:effectLst/>
                        </a:rPr>
                        <a:t> </a:t>
                      </a:r>
                      <a:r>
                        <a:rPr lang="en-US" sz="1100" u="none" strike="noStrike" dirty="0" smtClean="0">
                          <a:effectLst/>
                        </a:rPr>
                        <a:t>Abby Leighton, YMCA</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r>
              <a:tr h="210913">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r>
              <a:tr h="210913">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0491" y="5330560"/>
            <a:ext cx="1249368" cy="1249368"/>
          </a:xfrm>
          <a:prstGeom prst="rect">
            <a:avLst/>
          </a:prstGeom>
        </p:spPr>
      </p:pic>
      <p:sp>
        <p:nvSpPr>
          <p:cNvPr id="3" name="TextBox 2"/>
          <p:cNvSpPr txBox="1"/>
          <p:nvPr/>
        </p:nvSpPr>
        <p:spPr>
          <a:xfrm>
            <a:off x="1535502" y="6210596"/>
            <a:ext cx="3384773" cy="369332"/>
          </a:xfrm>
          <a:prstGeom prst="rect">
            <a:avLst/>
          </a:prstGeom>
          <a:noFill/>
        </p:spPr>
        <p:txBody>
          <a:bodyPr wrap="none" rtlCol="0">
            <a:spAutoFit/>
          </a:bodyPr>
          <a:lstStyle/>
          <a:p>
            <a:r>
              <a:rPr lang="en-US" smtClean="0"/>
              <a:t>*Note </a:t>
            </a:r>
            <a:r>
              <a:rPr lang="en-US" dirty="0" smtClean="0"/>
              <a:t>Groups 2 &amp; 4 are combined</a:t>
            </a:r>
            <a:endParaRPr lang="en-US" dirty="0"/>
          </a:p>
        </p:txBody>
      </p:sp>
      <p:pic>
        <p:nvPicPr>
          <p:cNvPr id="6" name="Picture 3" descr="Picture 3"/>
          <p:cNvPicPr>
            <a:picLocks noChangeAspect="1"/>
          </p:cNvPicPr>
          <p:nvPr/>
        </p:nvPicPr>
        <p:blipFill>
          <a:blip r:embed="rId3">
            <a:extLst/>
          </a:blip>
          <a:stretch>
            <a:fillRect/>
          </a:stretch>
        </p:blipFill>
        <p:spPr>
          <a:xfrm>
            <a:off x="415600" y="5888350"/>
            <a:ext cx="658546" cy="658546"/>
          </a:xfrm>
          <a:prstGeom prst="rect">
            <a:avLst/>
          </a:prstGeom>
          <a:ln w="12700">
            <a:miter lim="400000"/>
          </a:ln>
        </p:spPr>
      </p:pic>
    </p:spTree>
    <p:extLst>
      <p:ext uri="{BB962C8B-B14F-4D97-AF65-F5344CB8AC3E}">
        <p14:creationId xmlns:p14="http://schemas.microsoft.com/office/powerpoint/2010/main" val="132320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489" y="266923"/>
            <a:ext cx="10515600" cy="1325563"/>
          </a:xfrm>
        </p:spPr>
        <p:txBody>
          <a:bodyPr>
            <a:noAutofit/>
          </a:bodyPr>
          <a:lstStyle/>
          <a:p>
            <a:r>
              <a:rPr lang="en-US" sz="3600" b="1" dirty="0">
                <a:solidFill>
                  <a:schemeClr val="accent1"/>
                </a:solidFill>
                <a:latin typeface="PT Sans Narrow"/>
                <a:ea typeface="PT Sans Narrow"/>
                <a:cs typeface="PT Sans Narrow"/>
              </a:rPr>
              <a:t>Current Falls Prevention Coalition Members</a:t>
            </a:r>
            <a:r>
              <a:rPr lang="en-US" dirty="0" smtClean="0">
                <a:solidFill>
                  <a:srgbClr val="005493"/>
                </a:solidFill>
              </a:rPr>
              <a:t>* </a:t>
            </a:r>
            <a:endParaRPr lang="en-US" dirty="0">
              <a:solidFill>
                <a:srgbClr val="005493"/>
              </a:solidFill>
            </a:endParaRPr>
          </a:p>
        </p:txBody>
      </p:sp>
      <p:sp>
        <p:nvSpPr>
          <p:cNvPr id="3" name="TextBox 2"/>
          <p:cNvSpPr txBox="1"/>
          <p:nvPr/>
        </p:nvSpPr>
        <p:spPr>
          <a:xfrm>
            <a:off x="1074146" y="2506578"/>
            <a:ext cx="4831457" cy="2893100"/>
          </a:xfrm>
          <a:prstGeom prst="rect">
            <a:avLst/>
          </a:prstGeom>
          <a:noFill/>
        </p:spPr>
        <p:txBody>
          <a:bodyPr wrap="square" rtlCol="0">
            <a:spAutoFit/>
          </a:bodyPr>
          <a:lstStyle/>
          <a:p>
            <a:pPr>
              <a:buClr>
                <a:srgbClr val="000000"/>
              </a:buClr>
              <a:buFont typeface="Arial"/>
              <a:buNone/>
            </a:pPr>
            <a:r>
              <a:rPr lang="en-US" sz="1400" kern="0" dirty="0">
                <a:solidFill>
                  <a:srgbClr val="000000"/>
                </a:solidFill>
                <a:cs typeface="Arial"/>
                <a:sym typeface="Arial"/>
              </a:rPr>
              <a:t>Lorna Andrade</a:t>
            </a:r>
            <a:r>
              <a:rPr lang="en-US" sz="1400" kern="0" dirty="0">
                <a:solidFill>
                  <a:srgbClr val="CE93D8"/>
                </a:solidFill>
                <a:cs typeface="Arial"/>
                <a:sym typeface="Arial"/>
              </a:rPr>
              <a:t>, </a:t>
            </a:r>
            <a:r>
              <a:rPr lang="en-US" sz="1400" u="sng" kern="0" dirty="0">
                <a:solidFill>
                  <a:srgbClr val="CE93D8"/>
                </a:solidFill>
                <a:cs typeface="Arial"/>
                <a:sym typeface="Arial"/>
              </a:rPr>
              <a:t>drlorna.andrade@hotmail.com</a:t>
            </a:r>
          </a:p>
          <a:p>
            <a:pPr>
              <a:buClr>
                <a:srgbClr val="000000"/>
              </a:buClr>
              <a:buFont typeface="Arial"/>
              <a:buNone/>
            </a:pPr>
            <a:r>
              <a:rPr lang="en-US" sz="1400" kern="0" dirty="0" smtClean="0">
                <a:solidFill>
                  <a:srgbClr val="000000"/>
                </a:solidFill>
                <a:cs typeface="Arial"/>
                <a:sym typeface="Arial"/>
              </a:rPr>
              <a:t>Alexis </a:t>
            </a:r>
            <a:r>
              <a:rPr lang="en-US" sz="1400" kern="0" dirty="0">
                <a:solidFill>
                  <a:srgbClr val="000000"/>
                </a:solidFill>
                <a:cs typeface="Arial"/>
                <a:sym typeface="Arial"/>
              </a:rPr>
              <a:t>B</a:t>
            </a:r>
            <a:r>
              <a:rPr lang="en-US" sz="1400" kern="0" dirty="0" smtClean="0">
                <a:solidFill>
                  <a:srgbClr val="000000"/>
                </a:solidFill>
                <a:cs typeface="Arial"/>
                <a:sym typeface="Arial"/>
              </a:rPr>
              <a:t>abaian, </a:t>
            </a:r>
            <a:r>
              <a:rPr lang="en-US" sz="1400" u="sng" kern="0" dirty="0">
                <a:solidFill>
                  <a:srgbClr val="CE93D8"/>
                </a:solidFill>
                <a:cs typeface="Arial"/>
                <a:sym typeface="Arial"/>
              </a:rPr>
              <a:t>ababaian@ihimv.org</a:t>
            </a:r>
          </a:p>
          <a:p>
            <a:pPr>
              <a:buClr>
                <a:srgbClr val="000000"/>
              </a:buClr>
              <a:buFont typeface="Arial"/>
              <a:buNone/>
            </a:pPr>
            <a:r>
              <a:rPr lang="en-US" sz="1400" kern="0" dirty="0" smtClean="0">
                <a:solidFill>
                  <a:srgbClr val="000000"/>
                </a:solidFill>
                <a:cs typeface="Arial"/>
                <a:sym typeface="Arial"/>
              </a:rPr>
              <a:t>Catie </a:t>
            </a:r>
            <a:r>
              <a:rPr lang="en-US" sz="1400" kern="0" dirty="0">
                <a:solidFill>
                  <a:srgbClr val="000000"/>
                </a:solidFill>
                <a:cs typeface="Arial"/>
                <a:sym typeface="Arial"/>
              </a:rPr>
              <a:t>Blake,  </a:t>
            </a:r>
            <a:r>
              <a:rPr lang="en-US" sz="1400" u="sng" kern="0" dirty="0" smtClean="0">
                <a:solidFill>
                  <a:srgbClr val="000000"/>
                </a:solidFill>
                <a:cs typeface="Arial"/>
                <a:sym typeface="Arial"/>
                <a:hlinkClick r:id="rId3"/>
              </a:rPr>
              <a:t>cfuller@tisburyma.gov</a:t>
            </a:r>
            <a:endParaRPr lang="en-US" sz="1400" u="sng" kern="0" dirty="0" smtClean="0">
              <a:solidFill>
                <a:srgbClr val="000000"/>
              </a:solidFill>
              <a:cs typeface="Arial"/>
              <a:sym typeface="Arial"/>
            </a:endParaRPr>
          </a:p>
          <a:p>
            <a:pPr>
              <a:buClr>
                <a:srgbClr val="000000"/>
              </a:buClr>
              <a:buFont typeface="Arial"/>
              <a:buNone/>
            </a:pPr>
            <a:r>
              <a:rPr lang="en-US" sz="1400" kern="0" dirty="0" smtClean="0">
                <a:solidFill>
                  <a:srgbClr val="000000"/>
                </a:solidFill>
                <a:cs typeface="Arial"/>
                <a:sym typeface="Arial"/>
              </a:rPr>
              <a:t>Carolina Cooney, </a:t>
            </a:r>
            <a:r>
              <a:rPr lang="en-US" sz="1400" u="sng" kern="0" dirty="0">
                <a:solidFill>
                  <a:srgbClr val="000000"/>
                </a:solidFill>
                <a:cs typeface="Arial"/>
                <a:sym typeface="Arial"/>
              </a:rPr>
              <a:t>Carolina@mvy.com</a:t>
            </a:r>
          </a:p>
          <a:p>
            <a:pPr>
              <a:buClr>
                <a:srgbClr val="000000"/>
              </a:buClr>
              <a:buFont typeface="Arial"/>
              <a:buNone/>
            </a:pPr>
            <a:r>
              <a:rPr lang="en-US" sz="1400" kern="0" dirty="0">
                <a:solidFill>
                  <a:srgbClr val="000000"/>
                </a:solidFill>
                <a:cs typeface="Arial"/>
                <a:sym typeface="Arial"/>
              </a:rPr>
              <a:t>Ian Campbell, </a:t>
            </a:r>
            <a:r>
              <a:rPr lang="en-US" sz="1400" u="sng" kern="0" dirty="0">
                <a:solidFill>
                  <a:srgbClr val="CE93D8"/>
                </a:solidFill>
                <a:cs typeface="Arial"/>
                <a:sym typeface="Arial"/>
              </a:rPr>
              <a:t>ICAMPBELL4@partners.org</a:t>
            </a:r>
            <a:endParaRPr lang="en-US" sz="1400" kern="0" dirty="0">
              <a:solidFill>
                <a:srgbClr val="000000"/>
              </a:solidFill>
              <a:cs typeface="Arial"/>
              <a:sym typeface="Arial"/>
            </a:endParaRPr>
          </a:p>
          <a:p>
            <a:pPr>
              <a:buClr>
                <a:srgbClr val="000000"/>
              </a:buClr>
              <a:buFont typeface="Arial"/>
              <a:buNone/>
            </a:pPr>
            <a:r>
              <a:rPr lang="en-US" sz="1400" kern="0" dirty="0" smtClean="0">
                <a:solidFill>
                  <a:srgbClr val="000000"/>
                </a:solidFill>
                <a:cs typeface="Arial"/>
                <a:sym typeface="Arial"/>
              </a:rPr>
              <a:t>Leslie Clapp, </a:t>
            </a:r>
            <a:r>
              <a:rPr lang="en-US" sz="1400" u="sng" kern="0" dirty="0" smtClean="0">
                <a:solidFill>
                  <a:schemeClr val="accent5"/>
                </a:solidFill>
                <a:cs typeface="Arial"/>
                <a:sym typeface="Arial"/>
              </a:rPr>
              <a:t>lesliec@mvcenter4living.org</a:t>
            </a:r>
            <a:endParaRPr lang="en-US" sz="1400" u="sng" kern="0" dirty="0">
              <a:solidFill>
                <a:schemeClr val="accent5"/>
              </a:solidFill>
              <a:cs typeface="Arial"/>
              <a:sym typeface="Arial"/>
            </a:endParaRPr>
          </a:p>
          <a:p>
            <a:pPr>
              <a:buClr>
                <a:srgbClr val="000000"/>
              </a:buClr>
              <a:buFont typeface="Arial"/>
              <a:buNone/>
            </a:pPr>
            <a:r>
              <a:rPr lang="en-US" sz="1400" kern="0" dirty="0">
                <a:solidFill>
                  <a:srgbClr val="000000"/>
                </a:solidFill>
                <a:cs typeface="Arial"/>
                <a:sym typeface="Arial"/>
              </a:rPr>
              <a:t>Rose Cogliano, </a:t>
            </a:r>
            <a:r>
              <a:rPr lang="en-US" sz="1400" u="sng" kern="0" dirty="0">
                <a:solidFill>
                  <a:srgbClr val="000000"/>
                </a:solidFill>
                <a:cs typeface="Arial"/>
                <a:sym typeface="Arial"/>
                <a:hlinkClick r:id="rId4"/>
              </a:rPr>
              <a:t>rcogliano@oakbluffsma.gov</a:t>
            </a:r>
            <a:endParaRPr lang="en-US" sz="1400" u="sng"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Cindy Doyle, </a:t>
            </a:r>
            <a:r>
              <a:rPr lang="en-US" sz="1400" u="sng" kern="0" dirty="0">
                <a:solidFill>
                  <a:srgbClr val="CE93D8"/>
                </a:solidFill>
                <a:cs typeface="Arial"/>
                <a:sym typeface="Arial"/>
              </a:rPr>
              <a:t>cdoylema@me.com</a:t>
            </a:r>
            <a:endParaRPr lang="en-US" sz="1400" kern="0" dirty="0">
              <a:solidFill>
                <a:srgbClr val="CE93D8"/>
              </a:solidFill>
              <a:cs typeface="Arial"/>
              <a:sym typeface="Arial"/>
            </a:endParaRPr>
          </a:p>
          <a:p>
            <a:pPr>
              <a:buClr>
                <a:srgbClr val="000000"/>
              </a:buClr>
              <a:buFont typeface="Arial"/>
              <a:buNone/>
            </a:pPr>
            <a:r>
              <a:rPr lang="en-US" sz="1400" kern="0" dirty="0">
                <a:solidFill>
                  <a:srgbClr val="000000"/>
                </a:solidFill>
                <a:cs typeface="Arial"/>
                <a:sym typeface="Arial"/>
              </a:rPr>
              <a:t>Lila Fischer, </a:t>
            </a:r>
            <a:r>
              <a:rPr lang="en-US" sz="1400" u="sng" kern="0" dirty="0">
                <a:solidFill>
                  <a:srgbClr val="000000"/>
                </a:solidFill>
                <a:cs typeface="Arial"/>
                <a:sym typeface="Arial"/>
                <a:hlinkClick r:id="rId5"/>
              </a:rPr>
              <a:t>lfischer@ihimv.org</a:t>
            </a:r>
            <a:endParaRPr lang="en-US" sz="1400"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Victoria Haeselbarth, </a:t>
            </a:r>
            <a:r>
              <a:rPr lang="en-US" sz="1400" u="sng" kern="0" dirty="0" smtClean="0">
                <a:solidFill>
                  <a:srgbClr val="000000"/>
                </a:solidFill>
                <a:cs typeface="Arial"/>
                <a:sym typeface="Arial"/>
                <a:hlinkClick r:id="rId6"/>
              </a:rPr>
              <a:t>vhae</a:t>
            </a:r>
            <a:r>
              <a:rPr lang="en-US" sz="1400" u="sng" kern="0" dirty="0" smtClean="0">
                <a:solidFill>
                  <a:srgbClr val="CE93D8"/>
                </a:solidFill>
                <a:cs typeface="Arial"/>
                <a:sym typeface="Arial"/>
                <a:hlinkClick r:id="rId6"/>
              </a:rPr>
              <a:t>selbar</a:t>
            </a:r>
            <a:r>
              <a:rPr lang="en-US" sz="1400" u="sng" kern="0" dirty="0" smtClean="0">
                <a:solidFill>
                  <a:srgbClr val="000000"/>
                </a:solidFill>
                <a:cs typeface="Arial"/>
                <a:sym typeface="Arial"/>
                <a:hlinkClick r:id="rId6"/>
              </a:rPr>
              <a:t>th@edgartown-ma.us</a:t>
            </a:r>
            <a:endParaRPr lang="en-US" sz="1400" u="sng" kern="0" dirty="0" smtClean="0">
              <a:solidFill>
                <a:srgbClr val="000000"/>
              </a:solidFill>
              <a:cs typeface="Arial"/>
              <a:sym typeface="Arial"/>
            </a:endParaRPr>
          </a:p>
          <a:p>
            <a:pPr>
              <a:buClr>
                <a:srgbClr val="000000"/>
              </a:buClr>
              <a:buFont typeface="Arial"/>
              <a:buNone/>
            </a:pPr>
            <a:r>
              <a:rPr lang="en-US" sz="1400" kern="0" dirty="0" smtClean="0">
                <a:solidFill>
                  <a:srgbClr val="000000"/>
                </a:solidFill>
                <a:cs typeface="Arial"/>
                <a:sym typeface="Arial"/>
              </a:rPr>
              <a:t>Cheryl </a:t>
            </a:r>
            <a:r>
              <a:rPr lang="en-US" sz="1400" kern="0" dirty="0">
                <a:solidFill>
                  <a:srgbClr val="000000"/>
                </a:solidFill>
                <a:cs typeface="Arial"/>
                <a:sym typeface="Arial"/>
              </a:rPr>
              <a:t>Kram, </a:t>
            </a:r>
            <a:r>
              <a:rPr lang="en-US" sz="1400" u="sng" kern="0" dirty="0" smtClean="0">
                <a:solidFill>
                  <a:srgbClr val="CE93D8"/>
                </a:solidFill>
                <a:cs typeface="Arial"/>
                <a:sym typeface="Arial"/>
                <a:hlinkClick r:id="rId7"/>
              </a:rPr>
              <a:t>ckram@capecodhealth.org</a:t>
            </a:r>
            <a:endParaRPr lang="en-US" sz="1400" u="sng" kern="0" dirty="0" smtClean="0">
              <a:solidFill>
                <a:srgbClr val="CE93D8"/>
              </a:solidFill>
              <a:cs typeface="Arial"/>
              <a:sym typeface="Arial"/>
            </a:endParaRPr>
          </a:p>
          <a:p>
            <a:pPr>
              <a:buClr>
                <a:srgbClr val="000000"/>
              </a:buClr>
              <a:buFont typeface="Arial"/>
              <a:buNone/>
            </a:pPr>
            <a:r>
              <a:rPr lang="en-US" sz="1400" kern="0" dirty="0" err="1">
                <a:solidFill>
                  <a:srgbClr val="000000"/>
                </a:solidFill>
                <a:cs typeface="Arial"/>
                <a:sym typeface="Arial"/>
              </a:rPr>
              <a:t>Meris</a:t>
            </a:r>
            <a:r>
              <a:rPr lang="en-US" sz="1400" kern="0" dirty="0">
                <a:solidFill>
                  <a:srgbClr val="000000"/>
                </a:solidFill>
                <a:cs typeface="Arial"/>
                <a:sym typeface="Arial"/>
              </a:rPr>
              <a:t> Keating, </a:t>
            </a:r>
            <a:r>
              <a:rPr lang="en-US" sz="1400" u="sng" kern="0" dirty="0" smtClean="0">
                <a:solidFill>
                  <a:srgbClr val="CE93D8"/>
                </a:solidFill>
                <a:cs typeface="Arial"/>
                <a:sym typeface="Arial"/>
                <a:hlinkClick r:id="rId8"/>
              </a:rPr>
              <a:t>mkeating@Edgartown-ma.us</a:t>
            </a:r>
            <a:r>
              <a:rPr lang="en-US" sz="1400" u="sng" kern="0" dirty="0" smtClean="0">
                <a:solidFill>
                  <a:srgbClr val="CE93D8"/>
                </a:solidFill>
                <a:cs typeface="Arial"/>
                <a:sym typeface="Arial"/>
              </a:rPr>
              <a:t> </a:t>
            </a:r>
            <a:endParaRPr lang="en-US" sz="1400" kern="0" dirty="0">
              <a:solidFill>
                <a:srgbClr val="CE93D8"/>
              </a:solidFill>
              <a:cs typeface="Arial"/>
              <a:sym typeface="Arial"/>
            </a:endParaRPr>
          </a:p>
          <a:p>
            <a:pPr>
              <a:buClr>
                <a:srgbClr val="000000"/>
              </a:buClr>
              <a:buFont typeface="Arial"/>
              <a:buNone/>
            </a:pPr>
            <a:endParaRPr lang="en-US" sz="1400" u="sng" kern="0" dirty="0">
              <a:solidFill>
                <a:srgbClr val="92D050"/>
              </a:solidFill>
              <a:cs typeface="Arial"/>
              <a:sym typeface="Arial"/>
            </a:endParaRPr>
          </a:p>
        </p:txBody>
      </p:sp>
      <p:sp>
        <p:nvSpPr>
          <p:cNvPr id="6" name="TextBox 5"/>
          <p:cNvSpPr txBox="1"/>
          <p:nvPr/>
        </p:nvSpPr>
        <p:spPr>
          <a:xfrm>
            <a:off x="6096000" y="2450917"/>
            <a:ext cx="4206601" cy="4185761"/>
          </a:xfrm>
          <a:prstGeom prst="rect">
            <a:avLst/>
          </a:prstGeom>
          <a:noFill/>
        </p:spPr>
        <p:txBody>
          <a:bodyPr wrap="none" rtlCol="0">
            <a:spAutoFit/>
          </a:bodyPr>
          <a:lstStyle/>
          <a:p>
            <a:pPr>
              <a:buClr>
                <a:srgbClr val="000000"/>
              </a:buClr>
              <a:buFont typeface="Arial"/>
              <a:buNone/>
            </a:pPr>
            <a:r>
              <a:rPr lang="en-US" sz="1400" kern="0" dirty="0" smtClean="0">
                <a:solidFill>
                  <a:srgbClr val="000000"/>
                </a:solidFill>
                <a:cs typeface="Arial"/>
                <a:sym typeface="Arial"/>
              </a:rPr>
              <a:t>Michele </a:t>
            </a:r>
            <a:r>
              <a:rPr lang="en-US" sz="1400" kern="0" dirty="0">
                <a:solidFill>
                  <a:srgbClr val="000000"/>
                </a:solidFill>
                <a:cs typeface="Arial"/>
                <a:sym typeface="Arial"/>
              </a:rPr>
              <a:t>LeBlanc, </a:t>
            </a:r>
            <a:r>
              <a:rPr lang="en-US" sz="1400" u="sng" kern="0" dirty="0" smtClean="0">
                <a:solidFill>
                  <a:srgbClr val="CE93D8"/>
                </a:solidFill>
                <a:cs typeface="Arial"/>
                <a:sym typeface="Arial"/>
                <a:hlinkClick r:id="rId9"/>
              </a:rPr>
              <a:t>mleblanc@mvcommunityservices.org</a:t>
            </a:r>
            <a:endParaRPr lang="en-US" sz="1400" u="sng" kern="0" dirty="0" smtClean="0">
              <a:solidFill>
                <a:srgbClr val="CE93D8"/>
              </a:solidFill>
              <a:cs typeface="Arial"/>
              <a:sym typeface="Arial"/>
            </a:endParaRPr>
          </a:p>
          <a:p>
            <a:pPr>
              <a:buClr>
                <a:srgbClr val="000000"/>
              </a:buClr>
              <a:buFont typeface="Arial"/>
              <a:buNone/>
            </a:pPr>
            <a:r>
              <a:rPr lang="en-US" sz="1400" kern="0" dirty="0" smtClean="0">
                <a:cs typeface="Arial"/>
                <a:sym typeface="Arial"/>
              </a:rPr>
              <a:t>Lewis Laskaris,</a:t>
            </a:r>
            <a:r>
              <a:rPr lang="en-US" sz="1400" kern="0" dirty="0" smtClean="0">
                <a:solidFill>
                  <a:srgbClr val="CE93D8"/>
                </a:solidFill>
                <a:cs typeface="Arial"/>
                <a:sym typeface="Arial"/>
              </a:rPr>
              <a:t> </a:t>
            </a:r>
            <a:r>
              <a:rPr lang="en-US" sz="1400" u="sng" kern="0" dirty="0" smtClean="0">
                <a:solidFill>
                  <a:srgbClr val="CE93D8"/>
                </a:solidFill>
                <a:cs typeface="Arial"/>
                <a:sym typeface="Arial"/>
                <a:hlinkClick r:id="rId10"/>
              </a:rPr>
              <a:t>llaskaris@icloud.com</a:t>
            </a:r>
            <a:endParaRPr lang="en-US" sz="1400" u="sng" kern="0" dirty="0" smtClean="0">
              <a:solidFill>
                <a:srgbClr val="CE93D8"/>
              </a:solidFill>
              <a:cs typeface="Arial"/>
              <a:sym typeface="Arial"/>
            </a:endParaRPr>
          </a:p>
          <a:p>
            <a:pPr>
              <a:buClr>
                <a:srgbClr val="000000"/>
              </a:buClr>
              <a:buFont typeface="Arial"/>
              <a:buNone/>
            </a:pPr>
            <a:r>
              <a:rPr lang="en-US" sz="1400" kern="0" dirty="0">
                <a:cs typeface="Arial"/>
                <a:sym typeface="Arial"/>
              </a:rPr>
              <a:t>Abby Leighton, </a:t>
            </a:r>
            <a:r>
              <a:rPr lang="en-US" sz="1400" u="sng" kern="0" dirty="0">
                <a:solidFill>
                  <a:srgbClr val="CE93D8"/>
                </a:solidFill>
                <a:cs typeface="Arial"/>
                <a:sym typeface="Arial"/>
              </a:rPr>
              <a:t>ALeighton@ymcamv.org</a:t>
            </a:r>
          </a:p>
          <a:p>
            <a:pPr>
              <a:buClr>
                <a:srgbClr val="000000"/>
              </a:buClr>
              <a:buFont typeface="Arial"/>
              <a:buNone/>
            </a:pPr>
            <a:r>
              <a:rPr lang="en-US" sz="1400" kern="0" dirty="0">
                <a:solidFill>
                  <a:srgbClr val="000000"/>
                </a:solidFill>
                <a:cs typeface="Arial"/>
                <a:sym typeface="Arial"/>
              </a:rPr>
              <a:t>Marina Lent, </a:t>
            </a:r>
            <a:r>
              <a:rPr lang="en-US" sz="1400" u="sng" kern="0" dirty="0" smtClean="0">
                <a:solidFill>
                  <a:srgbClr val="CE93D8"/>
                </a:solidFill>
                <a:cs typeface="Arial"/>
                <a:sym typeface="Arial"/>
                <a:hlinkClick r:id="rId11"/>
              </a:rPr>
              <a:t>boh@chilmarkma.gov</a:t>
            </a:r>
            <a:endParaRPr lang="en-US" sz="1400" u="sng" kern="0" dirty="0" smtClean="0">
              <a:solidFill>
                <a:srgbClr val="CE93D8"/>
              </a:solidFill>
              <a:cs typeface="Arial"/>
              <a:sym typeface="Arial"/>
            </a:endParaRPr>
          </a:p>
          <a:p>
            <a:pPr>
              <a:buClr>
                <a:srgbClr val="000000"/>
              </a:buClr>
              <a:buFont typeface="Arial"/>
              <a:buNone/>
            </a:pPr>
            <a:r>
              <a:rPr lang="en-US" sz="1400" kern="0" dirty="0" smtClean="0">
                <a:solidFill>
                  <a:srgbClr val="000000"/>
                </a:solidFill>
                <a:cs typeface="Arial"/>
                <a:sym typeface="Arial"/>
              </a:rPr>
              <a:t>Allyson Malik, </a:t>
            </a:r>
            <a:r>
              <a:rPr lang="en-US" sz="1400" u="sng" kern="0" dirty="0" smtClean="0">
                <a:solidFill>
                  <a:srgbClr val="CE93D8"/>
                </a:solidFill>
                <a:cs typeface="Arial"/>
                <a:sym typeface="Arial"/>
                <a:hlinkClick r:id="rId12"/>
              </a:rPr>
              <a:t>amalik@clamsnet.org</a:t>
            </a:r>
            <a:endParaRPr lang="en-US" sz="1400" u="sng" kern="0" dirty="0" smtClean="0">
              <a:solidFill>
                <a:srgbClr val="CE93D8"/>
              </a:solidFill>
              <a:cs typeface="Arial"/>
              <a:sym typeface="Arial"/>
            </a:endParaRPr>
          </a:p>
          <a:p>
            <a:pPr>
              <a:buClr>
                <a:srgbClr val="000000"/>
              </a:buClr>
              <a:buFont typeface="Arial"/>
              <a:buNone/>
            </a:pPr>
            <a:r>
              <a:rPr lang="en-US" sz="1400" kern="0" dirty="0">
                <a:solidFill>
                  <a:srgbClr val="000000"/>
                </a:solidFill>
                <a:cs typeface="Arial"/>
                <a:sym typeface="Arial"/>
              </a:rPr>
              <a:t>Anna McCaffery, </a:t>
            </a:r>
            <a:r>
              <a:rPr lang="en-US" sz="1400" u="sng" kern="0" dirty="0" smtClean="0">
                <a:solidFill>
                  <a:srgbClr val="CE93D8"/>
                </a:solidFill>
                <a:cs typeface="Arial"/>
                <a:sym typeface="Arial"/>
              </a:rPr>
              <a:t>boh@chilmarkma.gov</a:t>
            </a:r>
          </a:p>
          <a:p>
            <a:pPr>
              <a:buClr>
                <a:srgbClr val="000000"/>
              </a:buClr>
            </a:pPr>
            <a:r>
              <a:rPr lang="en-US" sz="1400" kern="0" dirty="0">
                <a:solidFill>
                  <a:srgbClr val="000000"/>
                </a:solidFill>
                <a:cs typeface="Arial"/>
                <a:sym typeface="Arial"/>
              </a:rPr>
              <a:t>Anne McDonough, </a:t>
            </a:r>
            <a:r>
              <a:rPr lang="en-US" sz="1400" u="sng" kern="0" dirty="0">
                <a:solidFill>
                  <a:srgbClr val="CE93D8"/>
                </a:solidFill>
                <a:cs typeface="Arial"/>
                <a:sym typeface="Arial"/>
              </a:rPr>
              <a:t>amcdonough@clamsnet.org</a:t>
            </a:r>
          </a:p>
          <a:p>
            <a:pPr>
              <a:buClr>
                <a:srgbClr val="000000"/>
              </a:buClr>
              <a:buFont typeface="Arial"/>
              <a:buNone/>
            </a:pPr>
            <a:r>
              <a:rPr lang="en-US" sz="1400" kern="0" dirty="0" smtClean="0">
                <a:cs typeface="Arial"/>
                <a:sym typeface="Arial"/>
              </a:rPr>
              <a:t>Susan Merrill,</a:t>
            </a:r>
            <a:r>
              <a:rPr lang="en-US" sz="1400" kern="0" dirty="0" smtClean="0">
                <a:solidFill>
                  <a:srgbClr val="CE93D8"/>
                </a:solidFill>
                <a:cs typeface="Arial"/>
                <a:sym typeface="Arial"/>
              </a:rPr>
              <a:t> </a:t>
            </a:r>
            <a:r>
              <a:rPr lang="en-US" sz="1400" u="sng" kern="0" dirty="0" smtClean="0">
                <a:solidFill>
                  <a:srgbClr val="CE93D8"/>
                </a:solidFill>
                <a:cs typeface="Arial"/>
                <a:sym typeface="Arial"/>
              </a:rPr>
              <a:t>coa-outreach@westtisbury-ma.gov</a:t>
            </a:r>
            <a:endParaRPr lang="en-US" sz="1400" u="sng" kern="0" dirty="0">
              <a:solidFill>
                <a:srgbClr val="CE93D8"/>
              </a:solidFill>
              <a:cs typeface="Arial"/>
              <a:sym typeface="Arial"/>
            </a:endParaRPr>
          </a:p>
          <a:p>
            <a:pPr>
              <a:buClr>
                <a:srgbClr val="000000"/>
              </a:buClr>
              <a:buFont typeface="Arial"/>
              <a:buNone/>
            </a:pPr>
            <a:r>
              <a:rPr lang="en-US" sz="1400" kern="0" dirty="0" smtClean="0">
                <a:solidFill>
                  <a:srgbClr val="000000"/>
                </a:solidFill>
                <a:cs typeface="Arial"/>
                <a:sym typeface="Arial"/>
              </a:rPr>
              <a:t>Megan Panek, </a:t>
            </a:r>
            <a:r>
              <a:rPr lang="en-US" sz="1400" u="sng" kern="0" dirty="0" smtClean="0">
                <a:solidFill>
                  <a:srgbClr val="000000"/>
                </a:solidFill>
                <a:cs typeface="Arial"/>
                <a:sym typeface="Arial"/>
              </a:rPr>
              <a:t>megan.panek@escci.org</a:t>
            </a:r>
            <a:endParaRPr lang="en-US" sz="1400"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Lori Perry, </a:t>
            </a:r>
            <a:r>
              <a:rPr lang="en-US" sz="1400" u="sng" kern="0" dirty="0">
                <a:solidFill>
                  <a:srgbClr val="000000"/>
                </a:solidFill>
                <a:cs typeface="Arial"/>
                <a:sym typeface="Arial"/>
                <a:hlinkClick r:id="rId13"/>
              </a:rPr>
              <a:t>lperry@ihimv.org</a:t>
            </a:r>
            <a:endParaRPr lang="en-US" sz="1400" kern="0" dirty="0">
              <a:solidFill>
                <a:srgbClr val="000000"/>
              </a:solidFill>
              <a:cs typeface="Arial"/>
              <a:sym typeface="Arial"/>
            </a:endParaRPr>
          </a:p>
          <a:p>
            <a:pPr>
              <a:buClr>
                <a:srgbClr val="000000"/>
              </a:buClr>
              <a:buFont typeface="Arial"/>
              <a:buNone/>
            </a:pPr>
            <a:r>
              <a:rPr lang="en-US" sz="1400" kern="0" dirty="0" smtClean="0">
                <a:solidFill>
                  <a:srgbClr val="000000"/>
                </a:solidFill>
                <a:cs typeface="Arial"/>
                <a:sym typeface="Arial"/>
              </a:rPr>
              <a:t>Suzanne </a:t>
            </a:r>
            <a:r>
              <a:rPr lang="en-US" sz="1400" kern="0" dirty="0">
                <a:solidFill>
                  <a:srgbClr val="000000"/>
                </a:solidFill>
                <a:cs typeface="Arial"/>
                <a:sym typeface="Arial"/>
              </a:rPr>
              <a:t>Robbins, </a:t>
            </a:r>
            <a:r>
              <a:rPr lang="en-US" sz="1400" u="sng" kern="0" dirty="0">
                <a:solidFill>
                  <a:srgbClr val="000000"/>
                </a:solidFill>
                <a:cs typeface="Arial"/>
                <a:sym typeface="Arial"/>
                <a:hlinkClick r:id="rId14"/>
              </a:rPr>
              <a:t>SROBBINS5@partners.org</a:t>
            </a:r>
            <a:endParaRPr lang="en-US" sz="1400" kern="0" dirty="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Kathleen Samways, </a:t>
            </a:r>
            <a:r>
              <a:rPr lang="en-US" sz="1400" u="sng" kern="0" dirty="0" smtClean="0">
                <a:solidFill>
                  <a:srgbClr val="000000"/>
                </a:solidFill>
                <a:cs typeface="Arial"/>
                <a:sym typeface="Arial"/>
                <a:hlinkClick r:id="rId15"/>
              </a:rPr>
              <a:t>ksam</a:t>
            </a:r>
            <a:r>
              <a:rPr lang="en-US" sz="1400" u="sng" kern="0" dirty="0" smtClean="0">
                <a:solidFill>
                  <a:srgbClr val="CE93D8"/>
                </a:solidFill>
                <a:cs typeface="Arial"/>
                <a:sym typeface="Arial"/>
                <a:hlinkClick r:id="rId15"/>
              </a:rPr>
              <a:t>ways@ihimv.</a:t>
            </a:r>
            <a:r>
              <a:rPr lang="en-US" sz="1400" u="sng" kern="0" dirty="0" smtClean="0">
                <a:solidFill>
                  <a:srgbClr val="000000"/>
                </a:solidFill>
                <a:cs typeface="Arial"/>
                <a:sym typeface="Arial"/>
                <a:hlinkClick r:id="rId15"/>
              </a:rPr>
              <a:t>org</a:t>
            </a:r>
            <a:endParaRPr lang="en-US" sz="1400" u="sng" kern="0" dirty="0" smtClean="0">
              <a:solidFill>
                <a:srgbClr val="000000"/>
              </a:solidFill>
              <a:cs typeface="Arial"/>
              <a:sym typeface="Arial"/>
            </a:endParaRPr>
          </a:p>
          <a:p>
            <a:pPr>
              <a:buClr>
                <a:srgbClr val="000000"/>
              </a:buClr>
              <a:buFont typeface="Arial"/>
              <a:buNone/>
            </a:pPr>
            <a:r>
              <a:rPr lang="en-US" sz="1400" kern="0" dirty="0">
                <a:solidFill>
                  <a:srgbClr val="000000"/>
                </a:solidFill>
                <a:cs typeface="Arial"/>
                <a:sym typeface="Arial"/>
              </a:rPr>
              <a:t>Susan Sanford, </a:t>
            </a:r>
            <a:r>
              <a:rPr lang="en-US" sz="1400" u="sng" kern="0" dirty="0" smtClean="0">
                <a:solidFill>
                  <a:schemeClr val="accent5"/>
                </a:solidFill>
                <a:cs typeface="Arial"/>
                <a:sym typeface="Arial"/>
                <a:hlinkClick r:id="rId16"/>
              </a:rPr>
              <a:t>susan@vcmpt.com</a:t>
            </a:r>
            <a:endParaRPr lang="en-US" sz="1400" u="sng" kern="0" dirty="0" smtClean="0">
              <a:solidFill>
                <a:schemeClr val="accent5"/>
              </a:solidFill>
              <a:cs typeface="Arial"/>
              <a:sym typeface="Arial"/>
            </a:endParaRPr>
          </a:p>
          <a:p>
            <a:pPr>
              <a:buClr>
                <a:srgbClr val="000000"/>
              </a:buClr>
              <a:buFont typeface="Arial"/>
              <a:buNone/>
            </a:pPr>
            <a:r>
              <a:rPr lang="en-US" sz="1400" kern="0" dirty="0">
                <a:solidFill>
                  <a:srgbClr val="000000"/>
                </a:solidFill>
                <a:cs typeface="Arial"/>
                <a:sym typeface="Arial"/>
              </a:rPr>
              <a:t>Sue Silk, </a:t>
            </a:r>
            <a:r>
              <a:rPr lang="en-US" sz="1400" u="sng" kern="0" dirty="0">
                <a:solidFill>
                  <a:schemeClr val="accent5"/>
                </a:solidFill>
                <a:cs typeface="Arial"/>
                <a:sym typeface="Arial"/>
              </a:rPr>
              <a:t>susan.silk@comcast.net</a:t>
            </a:r>
          </a:p>
          <a:p>
            <a:pPr>
              <a:buClr>
                <a:srgbClr val="000000"/>
              </a:buClr>
              <a:buFont typeface="Arial"/>
              <a:buNone/>
            </a:pPr>
            <a:r>
              <a:rPr lang="en-US" sz="1400" kern="0" dirty="0">
                <a:solidFill>
                  <a:srgbClr val="000000"/>
                </a:solidFill>
                <a:cs typeface="Arial"/>
                <a:sym typeface="Arial"/>
              </a:rPr>
              <a:t>Zonica </a:t>
            </a:r>
            <a:r>
              <a:rPr lang="en-US" sz="1400" kern="0" dirty="0" smtClean="0">
                <a:solidFill>
                  <a:srgbClr val="000000"/>
                </a:solidFill>
                <a:cs typeface="Arial"/>
                <a:sym typeface="Arial"/>
              </a:rPr>
              <a:t>Simpson</a:t>
            </a:r>
            <a:r>
              <a:rPr lang="en-US" sz="1400" kern="0" dirty="0" smtClean="0">
                <a:solidFill>
                  <a:schemeClr val="accent5"/>
                </a:solidFill>
                <a:cs typeface="Arial"/>
                <a:sym typeface="Arial"/>
              </a:rPr>
              <a:t>,  </a:t>
            </a:r>
            <a:r>
              <a:rPr lang="en-US" sz="1400" kern="0" dirty="0" smtClean="0">
                <a:solidFill>
                  <a:schemeClr val="accent5"/>
                </a:solidFill>
                <a:cs typeface="Arial"/>
                <a:sym typeface="Arial"/>
                <a:hlinkClick r:id="rId17"/>
              </a:rPr>
              <a:t>ZSIMPSON1@partners.org</a:t>
            </a:r>
            <a:endParaRPr lang="en-US" sz="1400" kern="0" dirty="0" smtClean="0">
              <a:solidFill>
                <a:schemeClr val="accent5"/>
              </a:solidFill>
              <a:cs typeface="Arial"/>
              <a:sym typeface="Arial"/>
            </a:endParaRPr>
          </a:p>
          <a:p>
            <a:pPr>
              <a:buClr>
                <a:srgbClr val="000000"/>
              </a:buClr>
              <a:buFont typeface="Arial"/>
              <a:buNone/>
            </a:pPr>
            <a:r>
              <a:rPr lang="en-US" sz="1400" kern="0" dirty="0" smtClean="0">
                <a:solidFill>
                  <a:srgbClr val="000000"/>
                </a:solidFill>
                <a:cs typeface="Arial"/>
                <a:sym typeface="Arial"/>
              </a:rPr>
              <a:t>Joyce </a:t>
            </a:r>
            <a:r>
              <a:rPr lang="en-US" sz="1400" kern="0" dirty="0">
                <a:solidFill>
                  <a:srgbClr val="000000"/>
                </a:solidFill>
                <a:cs typeface="Arial"/>
                <a:sym typeface="Arial"/>
              </a:rPr>
              <a:t>Stiles-Tucker, </a:t>
            </a:r>
            <a:r>
              <a:rPr lang="en-US" sz="1400" u="sng" kern="0" dirty="0">
                <a:solidFill>
                  <a:srgbClr val="000000"/>
                </a:solidFill>
                <a:cs typeface="Arial"/>
                <a:sym typeface="Arial"/>
                <a:hlinkClick r:id="rId18"/>
              </a:rPr>
              <a:t>jstucker@tisburyma.gov</a:t>
            </a:r>
            <a:endParaRPr lang="en-US" sz="1400" kern="0" dirty="0">
              <a:solidFill>
                <a:srgbClr val="000000"/>
              </a:solidFill>
              <a:cs typeface="Arial"/>
              <a:sym typeface="Arial"/>
            </a:endParaRPr>
          </a:p>
          <a:p>
            <a:pPr>
              <a:buClr>
                <a:srgbClr val="000000"/>
              </a:buClr>
              <a:buFont typeface="Arial"/>
              <a:buNone/>
            </a:pPr>
            <a:r>
              <a:rPr lang="en-US" sz="1400" kern="0" dirty="0" smtClean="0">
                <a:solidFill>
                  <a:srgbClr val="000000"/>
                </a:solidFill>
                <a:cs typeface="Arial"/>
                <a:sym typeface="Arial"/>
              </a:rPr>
              <a:t>Cindy </a:t>
            </a:r>
            <a:r>
              <a:rPr lang="en-US" sz="1400" kern="0" dirty="0">
                <a:solidFill>
                  <a:srgbClr val="000000"/>
                </a:solidFill>
                <a:cs typeface="Arial"/>
                <a:sym typeface="Arial"/>
              </a:rPr>
              <a:t>Trish, </a:t>
            </a:r>
            <a:r>
              <a:rPr lang="en-US" sz="1400" u="sng" kern="0" dirty="0" smtClean="0">
                <a:solidFill>
                  <a:srgbClr val="000000"/>
                </a:solidFill>
                <a:cs typeface="Arial"/>
                <a:sym typeface="Arial"/>
                <a:hlinkClick r:id="rId19"/>
              </a:rPr>
              <a:t>ctrish@hamv.org</a:t>
            </a:r>
            <a:endParaRPr lang="en-US" sz="1400" u="sng" kern="0" dirty="0" smtClean="0">
              <a:solidFill>
                <a:srgbClr val="000000"/>
              </a:solidFill>
              <a:cs typeface="Arial"/>
              <a:sym typeface="Arial"/>
            </a:endParaRPr>
          </a:p>
          <a:p>
            <a:pPr>
              <a:buClr>
                <a:srgbClr val="000000"/>
              </a:buClr>
              <a:buFont typeface="Arial"/>
              <a:buNone/>
            </a:pPr>
            <a:r>
              <a:rPr lang="en-US" sz="1400" kern="0" dirty="0" smtClean="0">
                <a:solidFill>
                  <a:srgbClr val="000000"/>
                </a:solidFill>
                <a:cs typeface="Arial"/>
                <a:sym typeface="Arial"/>
              </a:rPr>
              <a:t>Lynn Marquedant, </a:t>
            </a:r>
            <a:r>
              <a:rPr lang="en-US" sz="1400" u="sng" kern="0" dirty="0" smtClean="0">
                <a:solidFill>
                  <a:srgbClr val="000000"/>
                </a:solidFill>
                <a:cs typeface="Arial"/>
                <a:sym typeface="Arial"/>
                <a:hlinkClick r:id="rId20"/>
              </a:rPr>
              <a:t>LynnMarquedant@hamv.org</a:t>
            </a:r>
            <a:r>
              <a:rPr lang="en-US" sz="1400" u="sng" kern="0" dirty="0" smtClean="0">
                <a:solidFill>
                  <a:srgbClr val="000000"/>
                </a:solidFill>
                <a:cs typeface="Arial"/>
                <a:sym typeface="Arial"/>
              </a:rPr>
              <a:t> </a:t>
            </a:r>
          </a:p>
          <a:p>
            <a:pPr>
              <a:buClr>
                <a:srgbClr val="000000"/>
              </a:buClr>
              <a:buFont typeface="Arial"/>
              <a:buNone/>
            </a:pPr>
            <a:endParaRPr lang="en-US" sz="1400" kern="0" dirty="0">
              <a:solidFill>
                <a:srgbClr val="000000"/>
              </a:solidFill>
              <a:cs typeface="Arial"/>
              <a:sym typeface="Aria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695D46"/>
                </a:solidFill>
              </a:rPr>
              <a:pPr/>
              <a:t>13</a:t>
            </a:fld>
            <a:endParaRPr lang="en-US" dirty="0">
              <a:solidFill>
                <a:srgbClr val="695D46"/>
              </a:solidFill>
            </a:endParaRPr>
          </a:p>
        </p:txBody>
      </p:sp>
      <p:sp>
        <p:nvSpPr>
          <p:cNvPr id="4" name="TextBox 3"/>
          <p:cNvSpPr txBox="1"/>
          <p:nvPr/>
        </p:nvSpPr>
        <p:spPr>
          <a:xfrm>
            <a:off x="750641" y="1752078"/>
            <a:ext cx="8008576" cy="379656"/>
          </a:xfrm>
          <a:prstGeom prst="rect">
            <a:avLst/>
          </a:prstGeom>
          <a:noFill/>
        </p:spPr>
        <p:txBody>
          <a:bodyPr wrap="square" rtlCol="0">
            <a:spAutoFit/>
          </a:bodyPr>
          <a:lstStyle/>
          <a:p>
            <a:pPr>
              <a:buClr>
                <a:srgbClr val="000000"/>
              </a:buClr>
              <a:buFont typeface="Arial"/>
              <a:buNone/>
            </a:pPr>
            <a:r>
              <a:rPr lang="en-US" sz="1867" kern="0" dirty="0">
                <a:solidFill>
                  <a:srgbClr val="000000"/>
                </a:solidFill>
                <a:cs typeface="Arial"/>
                <a:sym typeface="Arial"/>
              </a:rPr>
              <a:t>Broad representation from island organizations but always room for more!</a:t>
            </a:r>
          </a:p>
        </p:txBody>
      </p:sp>
      <p:pic>
        <p:nvPicPr>
          <p:cNvPr id="8" name="Picture 3" descr="Picture 3"/>
          <p:cNvPicPr>
            <a:picLocks noChangeAspect="1"/>
          </p:cNvPicPr>
          <p:nvPr/>
        </p:nvPicPr>
        <p:blipFill>
          <a:blip r:embed="rId21">
            <a:extLst/>
          </a:blip>
          <a:stretch>
            <a:fillRect/>
          </a:stretch>
        </p:blipFill>
        <p:spPr>
          <a:xfrm>
            <a:off x="415600" y="5888350"/>
            <a:ext cx="658546" cy="658546"/>
          </a:xfrm>
          <a:prstGeom prst="rect">
            <a:avLst/>
          </a:prstGeom>
          <a:ln w="12700">
            <a:miter lim="400000"/>
          </a:ln>
        </p:spPr>
      </p:pic>
      <p:sp>
        <p:nvSpPr>
          <p:cNvPr id="5" name="TextBox 4"/>
          <p:cNvSpPr txBox="1"/>
          <p:nvPr/>
        </p:nvSpPr>
        <p:spPr>
          <a:xfrm>
            <a:off x="1811547" y="6217623"/>
            <a:ext cx="1839158" cy="369332"/>
          </a:xfrm>
          <a:prstGeom prst="rect">
            <a:avLst/>
          </a:prstGeom>
          <a:noFill/>
        </p:spPr>
        <p:txBody>
          <a:bodyPr wrap="none" rtlCol="0">
            <a:spAutoFit/>
          </a:bodyPr>
          <a:lstStyle/>
          <a:p>
            <a:r>
              <a:rPr lang="en-US" dirty="0" smtClean="0">
                <a:solidFill>
                  <a:schemeClr val="bg2"/>
                </a:solidFill>
              </a:rPr>
              <a:t>*</a:t>
            </a:r>
            <a:r>
              <a:rPr lang="en-US" dirty="0" smtClean="0"/>
              <a:t>Updated 5/2023</a:t>
            </a:r>
            <a:endParaRPr lang="en-US" dirty="0"/>
          </a:p>
        </p:txBody>
      </p:sp>
      <p:pic>
        <p:nvPicPr>
          <p:cNvPr id="9" name="Picture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610491" y="5330560"/>
            <a:ext cx="1249368" cy="1249368"/>
          </a:xfrm>
          <a:prstGeom prst="rect">
            <a:avLst/>
          </a:prstGeom>
        </p:spPr>
      </p:pic>
    </p:spTree>
    <p:extLst>
      <p:ext uri="{BB962C8B-B14F-4D97-AF65-F5344CB8AC3E}">
        <p14:creationId xmlns:p14="http://schemas.microsoft.com/office/powerpoint/2010/main" val="9376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solidFill>
                  <a:schemeClr val="accent1"/>
                </a:solidFill>
                <a:latin typeface="PT Sans Narrow"/>
                <a:ea typeface="PT Sans Narrow"/>
                <a:cs typeface="PT Sans Narrow"/>
              </a:rPr>
              <a:t>Matter of Balance (MOB) Update &amp; Next Steps</a:t>
            </a:r>
            <a:endParaRPr lang="en-US" sz="3600" b="1" dirty="0">
              <a:solidFill>
                <a:schemeClr val="accent1"/>
              </a:solidFill>
              <a:latin typeface="PT Sans Narrow"/>
              <a:ea typeface="PT Sans Narrow"/>
              <a:cs typeface="PT Sans Narrow"/>
            </a:endParaRPr>
          </a:p>
        </p:txBody>
      </p:sp>
      <p:sp>
        <p:nvSpPr>
          <p:cNvPr id="6" name="Content Placeholder 5"/>
          <p:cNvSpPr>
            <a:spLocks noGrp="1"/>
          </p:cNvSpPr>
          <p:nvPr>
            <p:ph idx="1"/>
          </p:nvPr>
        </p:nvSpPr>
        <p:spPr/>
        <p:txBody>
          <a:bodyPr>
            <a:normAutofit/>
          </a:bodyPr>
          <a:lstStyle/>
          <a:p>
            <a:r>
              <a:rPr lang="en-US" dirty="0" smtClean="0"/>
              <a:t>By Aug 31</a:t>
            </a:r>
            <a:r>
              <a:rPr lang="en-US" baseline="30000" dirty="0" smtClean="0"/>
              <a:t>st</a:t>
            </a:r>
            <a:r>
              <a:rPr lang="en-US" dirty="0" smtClean="0"/>
              <a:t> we will have delivered 3 MOB Sessions to </a:t>
            </a:r>
            <a:r>
              <a:rPr lang="en-US" u="sng" dirty="0"/>
              <a:t>r</a:t>
            </a:r>
            <a:r>
              <a:rPr lang="en-US" u="sng" dirty="0" smtClean="0"/>
              <a:t>ave</a:t>
            </a:r>
            <a:r>
              <a:rPr lang="en-US" dirty="0" smtClean="0"/>
              <a:t> reviews</a:t>
            </a:r>
          </a:p>
          <a:p>
            <a:pPr lvl="1"/>
            <a:r>
              <a:rPr lang="en-US" dirty="0" smtClean="0"/>
              <a:t>33 attendees</a:t>
            </a:r>
          </a:p>
          <a:p>
            <a:pPr lvl="1"/>
            <a:r>
              <a:rPr lang="en-US" dirty="0" smtClean="0"/>
              <a:t>Average age: 79 </a:t>
            </a:r>
          </a:p>
          <a:p>
            <a:pPr lvl="1"/>
            <a:r>
              <a:rPr lang="en-US" dirty="0" smtClean="0"/>
              <a:t>“Thank you for an extremely helpful and enjoyable program!”</a:t>
            </a:r>
          </a:p>
          <a:p>
            <a:pPr lvl="1"/>
            <a:r>
              <a:rPr lang="en-US" dirty="0" smtClean="0"/>
              <a:t>“I looked forward to coming to class each week.”</a:t>
            </a:r>
          </a:p>
          <a:p>
            <a:pPr lvl="1"/>
            <a:endParaRPr lang="en-US" dirty="0"/>
          </a:p>
          <a:p>
            <a:r>
              <a:rPr lang="en-US" dirty="0" smtClean="0"/>
              <a:t>Fall 2023 MOB Class – </a:t>
            </a:r>
            <a:r>
              <a:rPr lang="en-US" dirty="0" smtClean="0">
                <a:solidFill>
                  <a:srgbClr val="FF0000"/>
                </a:solidFill>
              </a:rPr>
              <a:t>YMCA or Anchors? Dates?</a:t>
            </a:r>
          </a:p>
          <a:p>
            <a:r>
              <a:rPr lang="en-US" dirty="0" smtClean="0"/>
              <a:t>MOB Train the Trainer – September 16-17 by Lori Perry – </a:t>
            </a:r>
            <a:r>
              <a:rPr lang="en-US" dirty="0" smtClean="0">
                <a:solidFill>
                  <a:srgbClr val="FF0000"/>
                </a:solidFill>
              </a:rPr>
              <a:t>Who can we nominate?</a:t>
            </a:r>
          </a:p>
          <a:p>
            <a:endParaRPr lang="en-US" dirty="0"/>
          </a:p>
        </p:txBody>
      </p:sp>
      <p:pic>
        <p:nvPicPr>
          <p:cNvPr id="4" name="Picture 3" descr="Picture 3"/>
          <p:cNvPicPr>
            <a:picLocks noChangeAspect="1"/>
          </p:cNvPicPr>
          <p:nvPr/>
        </p:nvPicPr>
        <p:blipFill>
          <a:blip r:embed="rId2">
            <a:extLst/>
          </a:blip>
          <a:stretch>
            <a:fillRect/>
          </a:stretch>
        </p:blipFill>
        <p:spPr>
          <a:xfrm>
            <a:off x="415600" y="5888350"/>
            <a:ext cx="658546" cy="658546"/>
          </a:xfrm>
          <a:prstGeom prst="rect">
            <a:avLst/>
          </a:prstGeom>
          <a:ln w="12700">
            <a:miter lim="400000"/>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0491" y="5330560"/>
            <a:ext cx="1249368" cy="1249368"/>
          </a:xfrm>
          <a:prstGeom prst="rect">
            <a:avLst/>
          </a:prstGeom>
        </p:spPr>
      </p:pic>
    </p:spTree>
    <p:extLst>
      <p:ext uri="{BB962C8B-B14F-4D97-AF65-F5344CB8AC3E}">
        <p14:creationId xmlns:p14="http://schemas.microsoft.com/office/powerpoint/2010/main" val="70842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latin typeface="PT Sans Narrow"/>
                <a:ea typeface="PT Sans Narrow"/>
                <a:cs typeface="PT Sans Narrow"/>
              </a:rPr>
              <a:t>Falls Prevention Month, Week, Day</a:t>
            </a:r>
            <a:endParaRPr lang="en-US" sz="3600" b="1" dirty="0">
              <a:solidFill>
                <a:schemeClr val="accent1"/>
              </a:solidFill>
              <a:latin typeface="PT Sans Narrow"/>
              <a:ea typeface="PT Sans Narrow"/>
              <a:cs typeface="PT Sans Narrow"/>
            </a:endParaRPr>
          </a:p>
        </p:txBody>
      </p:sp>
      <p:sp>
        <p:nvSpPr>
          <p:cNvPr id="3" name="Content Placeholder 2"/>
          <p:cNvSpPr>
            <a:spLocks noGrp="1"/>
          </p:cNvSpPr>
          <p:nvPr>
            <p:ph idx="1"/>
          </p:nvPr>
        </p:nvSpPr>
        <p:spPr>
          <a:xfrm>
            <a:off x="838200" y="1789043"/>
            <a:ext cx="10876722" cy="4387921"/>
          </a:xfrm>
        </p:spPr>
        <p:txBody>
          <a:bodyPr>
            <a:normAutofit lnSpcReduction="10000"/>
          </a:bodyPr>
          <a:lstStyle/>
          <a:p>
            <a:r>
              <a:rPr lang="en-US" dirty="0" smtClean="0"/>
              <a:t>FP Month: September 2023</a:t>
            </a:r>
          </a:p>
          <a:p>
            <a:pPr lvl="1"/>
            <a:r>
              <a:rPr lang="en-US" dirty="0" smtClean="0"/>
              <a:t>Refresh and place Literature Packets at COAs, Libraries, YMCA, Chilmark Community Center, Airport Fitness, Chappaquiddick </a:t>
            </a:r>
          </a:p>
          <a:p>
            <a:r>
              <a:rPr lang="en-US" dirty="0" smtClean="0"/>
              <a:t>FP Week: September 18-22, 2023</a:t>
            </a:r>
          </a:p>
          <a:p>
            <a:pPr lvl="1"/>
            <a:r>
              <a:rPr lang="en-US" dirty="0" smtClean="0"/>
              <a:t>Host Tables at each COA &amp; Libraries – Morning &amp; Afternoon M-TH</a:t>
            </a:r>
          </a:p>
          <a:p>
            <a:pPr lvl="1"/>
            <a:r>
              <a:rPr lang="en-US" dirty="0" smtClean="0"/>
              <a:t>Videos of Older Adult testimonials from UI MOB event?</a:t>
            </a:r>
          </a:p>
          <a:p>
            <a:r>
              <a:rPr lang="en-US" dirty="0" smtClean="0"/>
              <a:t>FP DAY: September 22, 2023 </a:t>
            </a:r>
          </a:p>
          <a:p>
            <a:pPr lvl="1"/>
            <a:r>
              <a:rPr lang="en-US" dirty="0" smtClean="0"/>
              <a:t>Day-long Falls Prevention FAIR</a:t>
            </a:r>
          </a:p>
          <a:p>
            <a:pPr lvl="1"/>
            <a:r>
              <a:rPr lang="en-US" dirty="0" smtClean="0"/>
              <a:t>Balance Screenings?</a:t>
            </a:r>
          </a:p>
          <a:p>
            <a:pPr lvl="1"/>
            <a:r>
              <a:rPr lang="en-US" dirty="0" smtClean="0"/>
              <a:t>Location?</a:t>
            </a:r>
          </a:p>
          <a:p>
            <a:pPr lvl="1"/>
            <a:r>
              <a:rPr lang="en-US" dirty="0" smtClean="0"/>
              <a:t>Giveaways – walker tips? </a:t>
            </a:r>
          </a:p>
          <a:p>
            <a:pPr marL="0" indent="0">
              <a:buNone/>
            </a:pPr>
            <a:endParaRPr lang="en-US" dirty="0"/>
          </a:p>
        </p:txBody>
      </p:sp>
      <p:sp>
        <p:nvSpPr>
          <p:cNvPr id="5" name="Rectangle 4"/>
          <p:cNvSpPr/>
          <p:nvPr/>
        </p:nvSpPr>
        <p:spPr>
          <a:xfrm rot="20336398">
            <a:off x="6522521" y="3931359"/>
            <a:ext cx="5579434" cy="2308324"/>
          </a:xfrm>
          <a:prstGeom prst="rect">
            <a:avLst/>
          </a:prstGeom>
          <a:noFill/>
        </p:spPr>
        <p:txBody>
          <a:bodyPr wrap="square" lIns="91440" tIns="45720" rIns="91440" bIns="45720">
            <a:spAutoFit/>
          </a:bodyPr>
          <a:lstStyle/>
          <a:p>
            <a:pPr algn="ctr"/>
            <a:r>
              <a:rPr lang="en-US" sz="4800" b="1" cap="none" spc="0" dirty="0" smtClean="0">
                <a:ln w="13462">
                  <a:solidFill>
                    <a:schemeClr val="bg2"/>
                  </a:solidFill>
                  <a:prstDash val="solid"/>
                </a:ln>
                <a:solidFill>
                  <a:srgbClr val="00B050"/>
                </a:solidFill>
                <a:effectLst>
                  <a:outerShdw dist="38100" dir="2700000" algn="bl" rotWithShape="0">
                    <a:schemeClr val="accent5"/>
                  </a:outerShdw>
                </a:effectLst>
              </a:rPr>
              <a:t>National THEME: </a:t>
            </a:r>
            <a:br>
              <a:rPr lang="en-US" sz="4800" b="1" cap="none" spc="0" dirty="0" smtClean="0">
                <a:ln w="13462">
                  <a:solidFill>
                    <a:schemeClr val="bg2"/>
                  </a:solidFill>
                  <a:prstDash val="solid"/>
                </a:ln>
                <a:solidFill>
                  <a:srgbClr val="00B050"/>
                </a:solidFill>
                <a:effectLst>
                  <a:outerShdw dist="38100" dir="2700000" algn="bl" rotWithShape="0">
                    <a:schemeClr val="accent5"/>
                  </a:outerShdw>
                </a:effectLst>
              </a:rPr>
            </a:br>
            <a:r>
              <a:rPr lang="en-US" sz="4800" b="1" cap="none" spc="0" dirty="0" smtClean="0">
                <a:ln w="13462">
                  <a:solidFill>
                    <a:schemeClr val="bg2"/>
                  </a:solidFill>
                  <a:prstDash val="solid"/>
                </a:ln>
                <a:solidFill>
                  <a:srgbClr val="00B050"/>
                </a:solidFill>
                <a:effectLst>
                  <a:outerShdw dist="38100" dir="2700000" algn="bl" rotWithShape="0">
                    <a:schemeClr val="accent5"/>
                  </a:outerShdw>
                </a:effectLst>
              </a:rPr>
              <a:t>From Awareness to Action</a:t>
            </a:r>
            <a:endParaRPr lang="en-US" sz="4800" b="1" cap="none" spc="0" dirty="0">
              <a:ln w="13462">
                <a:solidFill>
                  <a:schemeClr val="bg2"/>
                </a:solidFill>
                <a:prstDash val="solid"/>
              </a:ln>
              <a:solidFill>
                <a:srgbClr val="00B050"/>
              </a:solidFill>
              <a:effectLst>
                <a:outerShdw dist="38100" dir="2700000" algn="bl" rotWithShape="0">
                  <a:schemeClr val="accent5"/>
                </a:outerShdw>
              </a:effectLst>
            </a:endParaRPr>
          </a:p>
        </p:txBody>
      </p:sp>
      <p:pic>
        <p:nvPicPr>
          <p:cNvPr id="6" name="Picture 3" descr="Picture 3"/>
          <p:cNvPicPr>
            <a:picLocks noChangeAspect="1"/>
          </p:cNvPicPr>
          <p:nvPr/>
        </p:nvPicPr>
        <p:blipFill>
          <a:blip r:embed="rId2">
            <a:extLst/>
          </a:blip>
          <a:stretch>
            <a:fillRect/>
          </a:stretch>
        </p:blipFill>
        <p:spPr>
          <a:xfrm>
            <a:off x="415600" y="5888350"/>
            <a:ext cx="658546" cy="658546"/>
          </a:xfrm>
          <a:prstGeom prst="rect">
            <a:avLst/>
          </a:prstGeom>
          <a:ln w="12700">
            <a:miter lim="400000"/>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0491" y="5330560"/>
            <a:ext cx="1249368" cy="1249368"/>
          </a:xfrm>
          <a:prstGeom prst="rect">
            <a:avLst/>
          </a:prstGeom>
        </p:spPr>
      </p:pic>
    </p:spTree>
    <p:extLst>
      <p:ext uri="{BB962C8B-B14F-4D97-AF65-F5344CB8AC3E}">
        <p14:creationId xmlns:p14="http://schemas.microsoft.com/office/powerpoint/2010/main" val="220703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latin typeface="PT Sans Narrow"/>
                <a:ea typeface="PT Sans Narrow"/>
                <a:cs typeface="PT Sans Narrow"/>
              </a:rPr>
              <a:t>2023 Falls Prevention Month </a:t>
            </a:r>
            <a:r>
              <a:rPr lang="en-US" sz="3600" b="1" dirty="0" err="1" smtClean="0">
                <a:solidFill>
                  <a:schemeClr val="accent1"/>
                </a:solidFill>
                <a:latin typeface="PT Sans Narrow"/>
                <a:ea typeface="PT Sans Narrow"/>
                <a:cs typeface="PT Sans Narrow"/>
              </a:rPr>
              <a:t>Calender</a:t>
            </a:r>
            <a:endParaRPr lang="en-US" sz="3600" b="1" dirty="0">
              <a:solidFill>
                <a:schemeClr val="accent1"/>
              </a:solidFill>
              <a:latin typeface="PT Sans Narrow"/>
              <a:ea typeface="PT Sans Narrow"/>
              <a:cs typeface="PT Sans Narrow"/>
            </a:endParaRPr>
          </a:p>
        </p:txBody>
      </p:sp>
      <p:pic>
        <p:nvPicPr>
          <p:cNvPr id="6" name="Picture 3" descr="Picture 3"/>
          <p:cNvPicPr>
            <a:picLocks noChangeAspect="1"/>
          </p:cNvPicPr>
          <p:nvPr/>
        </p:nvPicPr>
        <p:blipFill>
          <a:blip r:embed="rId2">
            <a:extLst/>
          </a:blip>
          <a:stretch>
            <a:fillRect/>
          </a:stretch>
        </p:blipFill>
        <p:spPr>
          <a:xfrm>
            <a:off x="415600" y="5888350"/>
            <a:ext cx="658546" cy="658546"/>
          </a:xfrm>
          <a:prstGeom prst="rect">
            <a:avLst/>
          </a:prstGeom>
          <a:ln w="12700">
            <a:miter lim="400000"/>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0491" y="5330560"/>
            <a:ext cx="1249368" cy="1249368"/>
          </a:xfrm>
          <a:prstGeom prst="rect">
            <a:avLst/>
          </a:prstGeom>
        </p:spPr>
      </p:pic>
      <p:pic>
        <p:nvPicPr>
          <p:cNvPr id="12" name="Picture 11"/>
          <p:cNvPicPr>
            <a:picLocks noChangeAspect="1"/>
          </p:cNvPicPr>
          <p:nvPr/>
        </p:nvPicPr>
        <p:blipFill>
          <a:blip r:embed="rId4"/>
          <a:stretch>
            <a:fillRect/>
          </a:stretch>
        </p:blipFill>
        <p:spPr>
          <a:xfrm>
            <a:off x="1703296" y="1309544"/>
            <a:ext cx="6546690" cy="5237352"/>
          </a:xfrm>
          <a:prstGeom prst="rect">
            <a:avLst/>
          </a:prstGeom>
        </p:spPr>
      </p:pic>
      <p:sp>
        <p:nvSpPr>
          <p:cNvPr id="13" name="TextBox 12"/>
          <p:cNvSpPr txBox="1"/>
          <p:nvPr/>
        </p:nvSpPr>
        <p:spPr>
          <a:xfrm>
            <a:off x="3290047" y="5145894"/>
            <a:ext cx="2248564" cy="369332"/>
          </a:xfrm>
          <a:prstGeom prst="rect">
            <a:avLst/>
          </a:prstGeom>
          <a:solidFill>
            <a:schemeClr val="bg1"/>
          </a:solidFill>
          <a:ln>
            <a:solidFill>
              <a:schemeClr val="accent1"/>
            </a:solidFill>
          </a:ln>
        </p:spPr>
        <p:txBody>
          <a:bodyPr wrap="none" rtlCol="0">
            <a:spAutoFit/>
          </a:bodyPr>
          <a:lstStyle/>
          <a:p>
            <a:r>
              <a:rPr lang="en-US" dirty="0" smtClean="0"/>
              <a:t>Falls Prevention Week</a:t>
            </a:r>
            <a:endParaRPr lang="en-US" dirty="0"/>
          </a:p>
        </p:txBody>
      </p:sp>
      <p:cxnSp>
        <p:nvCxnSpPr>
          <p:cNvPr id="15" name="Straight Arrow Connector 14"/>
          <p:cNvCxnSpPr/>
          <p:nvPr/>
        </p:nvCxnSpPr>
        <p:spPr>
          <a:xfrm flipV="1">
            <a:off x="5538611" y="5330560"/>
            <a:ext cx="1649506" cy="3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823882" y="5318002"/>
            <a:ext cx="466165"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03707" y="4935377"/>
            <a:ext cx="815160" cy="369332"/>
          </a:xfrm>
          <a:prstGeom prst="rect">
            <a:avLst/>
          </a:prstGeom>
          <a:solidFill>
            <a:schemeClr val="bg1"/>
          </a:solidFill>
          <a:ln>
            <a:solidFill>
              <a:schemeClr val="accent1"/>
            </a:solidFill>
          </a:ln>
        </p:spPr>
        <p:txBody>
          <a:bodyPr wrap="none" rtlCol="0">
            <a:spAutoFit/>
          </a:bodyPr>
          <a:lstStyle/>
          <a:p>
            <a:r>
              <a:rPr lang="en-US" dirty="0" smtClean="0"/>
              <a:t>FP Day</a:t>
            </a:r>
            <a:endParaRPr lang="en-US" dirty="0"/>
          </a:p>
        </p:txBody>
      </p:sp>
      <p:sp>
        <p:nvSpPr>
          <p:cNvPr id="20" name="TextBox 19"/>
          <p:cNvSpPr txBox="1"/>
          <p:nvPr/>
        </p:nvSpPr>
        <p:spPr>
          <a:xfrm>
            <a:off x="8664835" y="1544908"/>
            <a:ext cx="3155130" cy="3970318"/>
          </a:xfrm>
          <a:prstGeom prst="rect">
            <a:avLst/>
          </a:prstGeom>
          <a:noFill/>
        </p:spPr>
        <p:txBody>
          <a:bodyPr wrap="square" rtlCol="0">
            <a:spAutoFit/>
          </a:bodyPr>
          <a:lstStyle/>
          <a:p>
            <a:r>
              <a:rPr lang="en-US" sz="2800" dirty="0" smtClean="0"/>
              <a:t>What should we do?</a:t>
            </a:r>
            <a:br>
              <a:rPr lang="en-US" sz="2800" dirty="0" smtClean="0"/>
            </a:br>
            <a:endParaRPr lang="en-US" sz="2800" dirty="0" smtClean="0"/>
          </a:p>
          <a:p>
            <a:r>
              <a:rPr lang="en-US" sz="2800" dirty="0" smtClean="0"/>
              <a:t>When?</a:t>
            </a:r>
          </a:p>
          <a:p>
            <a:r>
              <a:rPr lang="en-US" sz="2800" dirty="0" smtClean="0"/>
              <a:t>Where?</a:t>
            </a:r>
          </a:p>
          <a:p>
            <a:r>
              <a:rPr lang="en-US" sz="2800" dirty="0" smtClean="0"/>
              <a:t>Why?</a:t>
            </a:r>
          </a:p>
          <a:p>
            <a:r>
              <a:rPr lang="en-US" sz="2800" dirty="0" smtClean="0"/>
              <a:t>How?</a:t>
            </a:r>
          </a:p>
          <a:p>
            <a:endParaRPr lang="en-US" sz="2800" dirty="0"/>
          </a:p>
          <a:p>
            <a:r>
              <a:rPr lang="en-US" sz="2800" dirty="0" smtClean="0"/>
              <a:t>Lynn will fill</a:t>
            </a:r>
            <a:br>
              <a:rPr lang="en-US" sz="2800" dirty="0" smtClean="0"/>
            </a:br>
            <a:r>
              <a:rPr lang="en-US" sz="2800" dirty="0" smtClean="0"/>
              <a:t>in during meeting</a:t>
            </a:r>
            <a:endParaRPr lang="en-US" sz="2800" dirty="0"/>
          </a:p>
        </p:txBody>
      </p:sp>
    </p:spTree>
    <p:extLst>
      <p:ext uri="{BB962C8B-B14F-4D97-AF65-F5344CB8AC3E}">
        <p14:creationId xmlns:p14="http://schemas.microsoft.com/office/powerpoint/2010/main" val="305328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1"/>
                </a:solidFill>
                <a:latin typeface="PT Sans Narrow"/>
                <a:ea typeface="PT Sans Narrow"/>
                <a:cs typeface="PT Sans Narrow"/>
              </a:rPr>
              <a:t>2023 Falls Prevention Month </a:t>
            </a:r>
            <a:br>
              <a:rPr lang="en-US" sz="3600" b="1" dirty="0" smtClean="0">
                <a:solidFill>
                  <a:schemeClr val="accent1"/>
                </a:solidFill>
                <a:latin typeface="PT Sans Narrow"/>
                <a:ea typeface="PT Sans Narrow"/>
                <a:cs typeface="PT Sans Narrow"/>
              </a:rPr>
            </a:br>
            <a:r>
              <a:rPr lang="en-US" sz="3600" b="1" dirty="0" smtClean="0">
                <a:solidFill>
                  <a:schemeClr val="accent1"/>
                </a:solidFill>
                <a:latin typeface="PT Sans Narrow"/>
                <a:ea typeface="PT Sans Narrow"/>
                <a:cs typeface="PT Sans Narrow"/>
              </a:rPr>
              <a:t>LITERATURE PACKETS &amp; DIST LIST – what else?</a:t>
            </a:r>
            <a:endParaRPr lang="en-US" sz="3600" b="1" dirty="0">
              <a:solidFill>
                <a:schemeClr val="accent1"/>
              </a:solidFill>
              <a:latin typeface="PT Sans Narrow"/>
              <a:ea typeface="PT Sans Narrow"/>
              <a:cs typeface="PT Sans Narrow"/>
            </a:endParaRPr>
          </a:p>
        </p:txBody>
      </p:sp>
      <p:pic>
        <p:nvPicPr>
          <p:cNvPr id="6" name="Picture 3" descr="Picture 3"/>
          <p:cNvPicPr>
            <a:picLocks noChangeAspect="1"/>
          </p:cNvPicPr>
          <p:nvPr/>
        </p:nvPicPr>
        <p:blipFill>
          <a:blip r:embed="rId2">
            <a:extLst/>
          </a:blip>
          <a:stretch>
            <a:fillRect/>
          </a:stretch>
        </p:blipFill>
        <p:spPr>
          <a:xfrm>
            <a:off x="415600" y="5888350"/>
            <a:ext cx="658546" cy="658546"/>
          </a:xfrm>
          <a:prstGeom prst="rect">
            <a:avLst/>
          </a:prstGeom>
          <a:ln w="12700">
            <a:miter lim="400000"/>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0491" y="5330560"/>
            <a:ext cx="1249368" cy="1249368"/>
          </a:xfrm>
          <a:prstGeom prst="rect">
            <a:avLst/>
          </a:prstGeom>
        </p:spPr>
      </p:pic>
      <p:sp>
        <p:nvSpPr>
          <p:cNvPr id="3" name="TextBox 2"/>
          <p:cNvSpPr txBox="1"/>
          <p:nvPr/>
        </p:nvSpPr>
        <p:spPr>
          <a:xfrm>
            <a:off x="7532599" y="1564243"/>
            <a:ext cx="3388659" cy="5293757"/>
          </a:xfrm>
          <a:prstGeom prst="rect">
            <a:avLst/>
          </a:prstGeom>
          <a:noFill/>
        </p:spPr>
        <p:txBody>
          <a:bodyPr wrap="square" rtlCol="0">
            <a:spAutoFit/>
          </a:bodyPr>
          <a:lstStyle/>
          <a:p>
            <a:r>
              <a:rPr lang="en-US" sz="1600" dirty="0"/>
              <a:t>Churches</a:t>
            </a:r>
          </a:p>
          <a:p>
            <a:r>
              <a:rPr lang="en-US" sz="1600" dirty="0"/>
              <a:t>NAACP</a:t>
            </a:r>
          </a:p>
          <a:p>
            <a:r>
              <a:rPr lang="en-US" sz="1600" dirty="0"/>
              <a:t>League of Women Voters</a:t>
            </a:r>
          </a:p>
          <a:p>
            <a:r>
              <a:rPr lang="en-US" sz="1600" dirty="0"/>
              <a:t>MV Garden Club</a:t>
            </a:r>
          </a:p>
          <a:p>
            <a:r>
              <a:rPr lang="en-US" sz="1600" dirty="0"/>
              <a:t>Tribe</a:t>
            </a:r>
          </a:p>
          <a:p>
            <a:r>
              <a:rPr lang="en-US" sz="1600" dirty="0"/>
              <a:t>UI COA</a:t>
            </a:r>
          </a:p>
          <a:p>
            <a:r>
              <a:rPr lang="en-US" sz="1600" dirty="0"/>
              <a:t>Tisbury COA</a:t>
            </a:r>
          </a:p>
          <a:p>
            <a:r>
              <a:rPr lang="en-US" sz="1600" dirty="0"/>
              <a:t>OB COA</a:t>
            </a:r>
          </a:p>
          <a:p>
            <a:r>
              <a:rPr lang="en-US" sz="1600" dirty="0"/>
              <a:t>Edgartown COA</a:t>
            </a:r>
          </a:p>
          <a:p>
            <a:r>
              <a:rPr lang="en-US" sz="1600" dirty="0"/>
              <a:t>WT Library</a:t>
            </a:r>
          </a:p>
          <a:p>
            <a:r>
              <a:rPr lang="en-US" sz="1600" dirty="0"/>
              <a:t>OB Library</a:t>
            </a:r>
          </a:p>
          <a:p>
            <a:r>
              <a:rPr lang="en-US" sz="1600" dirty="0"/>
              <a:t>VH Library</a:t>
            </a:r>
          </a:p>
          <a:p>
            <a:r>
              <a:rPr lang="en-US" sz="1600" dirty="0"/>
              <a:t>Edgartown Library</a:t>
            </a:r>
          </a:p>
          <a:p>
            <a:r>
              <a:rPr lang="en-US" sz="1600" dirty="0"/>
              <a:t>Aquinnah Library</a:t>
            </a:r>
          </a:p>
          <a:p>
            <a:r>
              <a:rPr lang="en-US" sz="1600" dirty="0"/>
              <a:t>Chilmark Library</a:t>
            </a:r>
          </a:p>
          <a:p>
            <a:r>
              <a:rPr lang="en-US" sz="1600" dirty="0"/>
              <a:t>YMCA</a:t>
            </a:r>
          </a:p>
          <a:p>
            <a:r>
              <a:rPr lang="en-US" sz="1600" dirty="0"/>
              <a:t>Chilmark Community Center</a:t>
            </a:r>
          </a:p>
          <a:p>
            <a:r>
              <a:rPr lang="en-US" sz="1600" dirty="0"/>
              <a:t>Food Pantry</a:t>
            </a:r>
          </a:p>
          <a:p>
            <a:r>
              <a:rPr lang="en-US" sz="1600" dirty="0" err="1"/>
              <a:t>Chappy</a:t>
            </a:r>
            <a:r>
              <a:rPr lang="en-US" sz="1600" dirty="0"/>
              <a:t> (where?) </a:t>
            </a:r>
          </a:p>
          <a:p>
            <a:r>
              <a:rPr lang="en-US" sz="1600" dirty="0"/>
              <a:t>Airport Fitness</a:t>
            </a:r>
          </a:p>
          <a:p>
            <a:endParaRPr lang="en-US" dirty="0"/>
          </a:p>
        </p:txBody>
      </p:sp>
      <p:pic>
        <p:nvPicPr>
          <p:cNvPr id="4" name="Picture 3"/>
          <p:cNvPicPr>
            <a:picLocks noChangeAspect="1"/>
          </p:cNvPicPr>
          <p:nvPr/>
        </p:nvPicPr>
        <p:blipFill>
          <a:blip r:embed="rId4"/>
          <a:stretch>
            <a:fillRect/>
          </a:stretch>
        </p:blipFill>
        <p:spPr>
          <a:xfrm>
            <a:off x="935357" y="1691785"/>
            <a:ext cx="1205293" cy="1884178"/>
          </a:xfrm>
          <a:prstGeom prst="rect">
            <a:avLst/>
          </a:prstGeom>
        </p:spPr>
      </p:pic>
      <p:pic>
        <p:nvPicPr>
          <p:cNvPr id="8" name="Picture 7"/>
          <p:cNvPicPr/>
          <p:nvPr/>
        </p:nvPicPr>
        <p:blipFill>
          <a:blip r:embed="rId5"/>
          <a:stretch>
            <a:fillRect/>
          </a:stretch>
        </p:blipFill>
        <p:spPr>
          <a:xfrm>
            <a:off x="2222800" y="1715589"/>
            <a:ext cx="1416871" cy="1860374"/>
          </a:xfrm>
          <a:prstGeom prst="rect">
            <a:avLst/>
          </a:prstGeom>
        </p:spPr>
      </p:pic>
      <p:pic>
        <p:nvPicPr>
          <p:cNvPr id="5" name="Picture 4"/>
          <p:cNvPicPr>
            <a:picLocks noChangeAspect="1"/>
          </p:cNvPicPr>
          <p:nvPr/>
        </p:nvPicPr>
        <p:blipFill>
          <a:blip r:embed="rId6"/>
          <a:stretch>
            <a:fillRect/>
          </a:stretch>
        </p:blipFill>
        <p:spPr>
          <a:xfrm>
            <a:off x="3739751" y="1715589"/>
            <a:ext cx="1426287" cy="1860374"/>
          </a:xfrm>
          <a:prstGeom prst="rect">
            <a:avLst/>
          </a:prstGeom>
        </p:spPr>
      </p:pic>
      <p:sp>
        <p:nvSpPr>
          <p:cNvPr id="9" name="TextBox 8"/>
          <p:cNvSpPr txBox="1"/>
          <p:nvPr/>
        </p:nvSpPr>
        <p:spPr>
          <a:xfrm>
            <a:off x="935357" y="3935506"/>
            <a:ext cx="1205293" cy="1754326"/>
          </a:xfrm>
          <a:prstGeom prst="rect">
            <a:avLst/>
          </a:prstGeom>
          <a:noFill/>
          <a:ln>
            <a:solidFill>
              <a:schemeClr val="accent1"/>
            </a:solidFill>
          </a:ln>
        </p:spPr>
        <p:txBody>
          <a:bodyPr wrap="square" rtlCol="0">
            <a:spAutoFit/>
          </a:bodyPr>
          <a:lstStyle/>
          <a:p>
            <a:r>
              <a:rPr lang="en-US" dirty="0" smtClean="0"/>
              <a:t>MOB Brochure – about the class and how to sign up</a:t>
            </a:r>
            <a:endParaRPr lang="en-US" dirty="0"/>
          </a:p>
        </p:txBody>
      </p:sp>
      <p:sp>
        <p:nvSpPr>
          <p:cNvPr id="10" name="TextBox 9"/>
          <p:cNvSpPr txBox="1"/>
          <p:nvPr/>
        </p:nvSpPr>
        <p:spPr>
          <a:xfrm>
            <a:off x="2328588" y="3935506"/>
            <a:ext cx="2837450" cy="2585323"/>
          </a:xfrm>
          <a:prstGeom prst="rect">
            <a:avLst/>
          </a:prstGeom>
          <a:noFill/>
          <a:ln>
            <a:solidFill>
              <a:schemeClr val="accent1"/>
            </a:solidFill>
          </a:ln>
        </p:spPr>
        <p:txBody>
          <a:bodyPr wrap="square" rtlCol="0">
            <a:spAutoFit/>
          </a:bodyPr>
          <a:lstStyle/>
          <a:p>
            <a:r>
              <a:rPr lang="en-US" dirty="0" smtClean="0"/>
              <a:t>“On Balance” Resource Guide for Older Adults</a:t>
            </a:r>
          </a:p>
          <a:p>
            <a:endParaRPr lang="en-US" dirty="0" smtClean="0"/>
          </a:p>
          <a:p>
            <a:r>
              <a:rPr lang="en-US" dirty="0" smtClean="0"/>
              <a:t>A directory of tips, tools, programs, and professional guidance to help you reduce the risk of falling. </a:t>
            </a:r>
          </a:p>
          <a:p>
            <a:r>
              <a:rPr lang="en-US" i="1" dirty="0" smtClean="0">
                <a:solidFill>
                  <a:srgbClr val="FF0000"/>
                </a:solidFill>
              </a:rPr>
              <a:t>*Can we include “most accessible </a:t>
            </a:r>
            <a:r>
              <a:rPr lang="en-US" i="1" dirty="0" err="1" smtClean="0">
                <a:solidFill>
                  <a:srgbClr val="FF0000"/>
                </a:solidFill>
              </a:rPr>
              <a:t>TrailsMV</a:t>
            </a:r>
            <a:r>
              <a:rPr lang="en-US" i="1" dirty="0" smtClean="0">
                <a:solidFill>
                  <a:srgbClr val="FF0000"/>
                </a:solidFill>
              </a:rPr>
              <a:t> maps?” </a:t>
            </a:r>
            <a:endParaRPr lang="en-US" i="1" dirty="0">
              <a:solidFill>
                <a:srgbClr val="FF0000"/>
              </a:solidFill>
            </a:endParaRPr>
          </a:p>
        </p:txBody>
      </p:sp>
      <p:sp>
        <p:nvSpPr>
          <p:cNvPr id="11" name="Explosion 1 10"/>
          <p:cNvSpPr/>
          <p:nvPr/>
        </p:nvSpPr>
        <p:spPr>
          <a:xfrm>
            <a:off x="1613647" y="3854824"/>
            <a:ext cx="609153" cy="49305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83897" y="3935506"/>
            <a:ext cx="644691" cy="307777"/>
          </a:xfrm>
          <a:prstGeom prst="rect">
            <a:avLst/>
          </a:prstGeom>
          <a:noFill/>
        </p:spPr>
        <p:txBody>
          <a:bodyPr wrap="square" rtlCol="0">
            <a:spAutoFit/>
          </a:bodyPr>
          <a:lstStyle/>
          <a:p>
            <a:r>
              <a:rPr lang="en-US" sz="1400" dirty="0" smtClean="0"/>
              <a:t>New</a:t>
            </a:r>
            <a:endParaRPr lang="en-US" sz="1400" dirty="0"/>
          </a:p>
        </p:txBody>
      </p:sp>
      <p:sp>
        <p:nvSpPr>
          <p:cNvPr id="13" name="Explosion 1 12"/>
          <p:cNvSpPr/>
          <p:nvPr/>
        </p:nvSpPr>
        <p:spPr>
          <a:xfrm>
            <a:off x="4589361" y="3722643"/>
            <a:ext cx="609153" cy="49305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33864" y="3814968"/>
            <a:ext cx="644691" cy="307777"/>
          </a:xfrm>
          <a:prstGeom prst="rect">
            <a:avLst/>
          </a:prstGeom>
          <a:noFill/>
        </p:spPr>
        <p:txBody>
          <a:bodyPr wrap="square" rtlCol="0">
            <a:spAutoFit/>
          </a:bodyPr>
          <a:lstStyle/>
          <a:p>
            <a:r>
              <a:rPr lang="en-US" sz="1400" dirty="0" smtClean="0"/>
              <a:t>New</a:t>
            </a:r>
            <a:endParaRPr lang="en-US" sz="1400" dirty="0"/>
          </a:p>
        </p:txBody>
      </p:sp>
      <p:sp>
        <p:nvSpPr>
          <p:cNvPr id="15" name="TextBox 14"/>
          <p:cNvSpPr txBox="1"/>
          <p:nvPr/>
        </p:nvSpPr>
        <p:spPr>
          <a:xfrm>
            <a:off x="5278555" y="3935506"/>
            <a:ext cx="1220857" cy="2585323"/>
          </a:xfrm>
          <a:prstGeom prst="rect">
            <a:avLst/>
          </a:prstGeom>
          <a:noFill/>
          <a:ln>
            <a:solidFill>
              <a:schemeClr val="accent1"/>
            </a:solidFill>
          </a:ln>
        </p:spPr>
        <p:txBody>
          <a:bodyPr wrap="square" rtlCol="0">
            <a:spAutoFit/>
          </a:bodyPr>
          <a:lstStyle/>
          <a:p>
            <a:r>
              <a:rPr lang="en-US" dirty="0" smtClean="0"/>
              <a:t>HAMV Turns 10</a:t>
            </a:r>
          </a:p>
          <a:p>
            <a:pPr marL="285750" indent="-285750">
              <a:buFontTx/>
              <a:buChar char="-"/>
            </a:pPr>
            <a:r>
              <a:rPr lang="en-US" dirty="0" smtClean="0"/>
              <a:t>Tree planting on Oct 10</a:t>
            </a:r>
          </a:p>
          <a:p>
            <a:pPr marL="285750" indent="-285750">
              <a:buFontTx/>
              <a:buChar char="-"/>
            </a:pPr>
            <a:r>
              <a:rPr lang="en-US" dirty="0" smtClean="0"/>
              <a:t>Summit on Nov 14</a:t>
            </a:r>
            <a:endParaRPr lang="en-US" dirty="0"/>
          </a:p>
        </p:txBody>
      </p:sp>
      <p:sp>
        <p:nvSpPr>
          <p:cNvPr id="16" name="Explosion 1 15"/>
          <p:cNvSpPr/>
          <p:nvPr/>
        </p:nvSpPr>
        <p:spPr>
          <a:xfrm>
            <a:off x="6001413" y="3700935"/>
            <a:ext cx="609153" cy="49305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71663" y="3781617"/>
            <a:ext cx="644691" cy="307777"/>
          </a:xfrm>
          <a:prstGeom prst="rect">
            <a:avLst/>
          </a:prstGeom>
          <a:noFill/>
        </p:spPr>
        <p:txBody>
          <a:bodyPr wrap="square" rtlCol="0">
            <a:spAutoFit/>
          </a:bodyPr>
          <a:lstStyle/>
          <a:p>
            <a:r>
              <a:rPr lang="en-US" sz="1400" dirty="0" smtClean="0"/>
              <a:t>New</a:t>
            </a:r>
            <a:endParaRPr lang="en-US" sz="1400" dirty="0"/>
          </a:p>
        </p:txBody>
      </p:sp>
    </p:spTree>
    <p:extLst>
      <p:ext uri="{BB962C8B-B14F-4D97-AF65-F5344CB8AC3E}">
        <p14:creationId xmlns:p14="http://schemas.microsoft.com/office/powerpoint/2010/main" val="182847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latin typeface="PT Sans Narrow"/>
                <a:ea typeface="PT Sans Narrow"/>
                <a:cs typeface="PT Sans Narrow"/>
              </a:rPr>
              <a:t>FP Coalition BAG Options </a:t>
            </a:r>
            <a:endParaRPr lang="en-US" sz="3600" b="1" dirty="0">
              <a:solidFill>
                <a:schemeClr val="accent1"/>
              </a:solidFill>
              <a:latin typeface="PT Sans Narrow"/>
              <a:ea typeface="PT Sans Narrow"/>
              <a:cs typeface="PT Sans Narrow"/>
            </a:endParaRPr>
          </a:p>
        </p:txBody>
      </p:sp>
      <p:pic>
        <p:nvPicPr>
          <p:cNvPr id="6" name="Picture 3" descr="Picture 3"/>
          <p:cNvPicPr>
            <a:picLocks noChangeAspect="1"/>
          </p:cNvPicPr>
          <p:nvPr/>
        </p:nvPicPr>
        <p:blipFill>
          <a:blip r:embed="rId2">
            <a:extLst/>
          </a:blip>
          <a:stretch>
            <a:fillRect/>
          </a:stretch>
        </p:blipFill>
        <p:spPr>
          <a:xfrm>
            <a:off x="415600" y="5888350"/>
            <a:ext cx="658546" cy="658546"/>
          </a:xfrm>
          <a:prstGeom prst="rect">
            <a:avLst/>
          </a:prstGeom>
          <a:ln w="12700">
            <a:miter lim="400000"/>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0491" y="5330560"/>
            <a:ext cx="1249368" cy="1249368"/>
          </a:xfrm>
          <a:prstGeom prst="rect">
            <a:avLst/>
          </a:prstGeom>
        </p:spPr>
      </p:pic>
      <p:pic>
        <p:nvPicPr>
          <p:cNvPr id="5" name="Picture 4"/>
          <p:cNvPicPr>
            <a:picLocks noChangeAspect="1"/>
          </p:cNvPicPr>
          <p:nvPr/>
        </p:nvPicPr>
        <p:blipFill rotWithShape="1">
          <a:blip r:embed="rId4"/>
          <a:srcRect t="3718" b="7127"/>
          <a:stretch/>
        </p:blipFill>
        <p:spPr>
          <a:xfrm>
            <a:off x="1074146" y="1246094"/>
            <a:ext cx="10714442" cy="303007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3715" y="2877515"/>
            <a:ext cx="1165246" cy="1165246"/>
          </a:xfrm>
          <a:prstGeom prst="rect">
            <a:avLst/>
          </a:prstGeom>
        </p:spPr>
      </p:pic>
      <p:pic>
        <p:nvPicPr>
          <p:cNvPr id="3" name="Picture 2"/>
          <p:cNvPicPr>
            <a:picLocks noChangeAspect="1"/>
          </p:cNvPicPr>
          <p:nvPr/>
        </p:nvPicPr>
        <p:blipFill>
          <a:blip r:embed="rId6"/>
          <a:stretch>
            <a:fillRect/>
          </a:stretch>
        </p:blipFill>
        <p:spPr>
          <a:xfrm>
            <a:off x="1970528" y="4403255"/>
            <a:ext cx="1964977" cy="217667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6068" y="5152303"/>
            <a:ext cx="802941" cy="802941"/>
          </a:xfrm>
          <a:prstGeom prst="rect">
            <a:avLst/>
          </a:prstGeom>
        </p:spPr>
      </p:pic>
      <p:sp>
        <p:nvSpPr>
          <p:cNvPr id="10" name="TextBox 9"/>
          <p:cNvSpPr txBox="1"/>
          <p:nvPr/>
        </p:nvSpPr>
        <p:spPr>
          <a:xfrm>
            <a:off x="3911232" y="5330560"/>
            <a:ext cx="2241177" cy="646331"/>
          </a:xfrm>
          <a:prstGeom prst="rect">
            <a:avLst/>
          </a:prstGeom>
          <a:noFill/>
        </p:spPr>
        <p:txBody>
          <a:bodyPr wrap="square" rtlCol="0">
            <a:spAutoFit/>
          </a:bodyPr>
          <a:lstStyle/>
          <a:p>
            <a:r>
              <a:rPr lang="en-US" dirty="0" smtClean="0"/>
              <a:t>Another option – about $1.50/bag</a:t>
            </a:r>
            <a:endParaRPr lang="en-US" dirty="0"/>
          </a:p>
        </p:txBody>
      </p:sp>
      <p:sp>
        <p:nvSpPr>
          <p:cNvPr id="12" name="TextBox 11"/>
          <p:cNvSpPr txBox="1"/>
          <p:nvPr/>
        </p:nvSpPr>
        <p:spPr>
          <a:xfrm>
            <a:off x="7297271" y="5491591"/>
            <a:ext cx="2952009" cy="923330"/>
          </a:xfrm>
          <a:prstGeom prst="rect">
            <a:avLst/>
          </a:prstGeom>
          <a:noFill/>
        </p:spPr>
        <p:txBody>
          <a:bodyPr wrap="square" rtlCol="0">
            <a:spAutoFit/>
          </a:bodyPr>
          <a:lstStyle/>
          <a:p>
            <a:r>
              <a:rPr lang="en-US" dirty="0" smtClean="0"/>
              <a:t>HAMV should be able to cover this cost – need to check w/ C. Trish</a:t>
            </a:r>
            <a:endParaRPr lang="en-US" dirty="0"/>
          </a:p>
        </p:txBody>
      </p:sp>
    </p:spTree>
    <p:extLst>
      <p:ext uri="{BB962C8B-B14F-4D97-AF65-F5344CB8AC3E}">
        <p14:creationId xmlns:p14="http://schemas.microsoft.com/office/powerpoint/2010/main" val="2449919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latin typeface="PT Sans Narrow"/>
                <a:ea typeface="PT Sans Narrow"/>
                <a:cs typeface="PT Sans Narrow"/>
              </a:rPr>
              <a:t>Walker Tips – where can we get good quality in bulk?  Branded?</a:t>
            </a:r>
            <a:endParaRPr lang="en-US" sz="3600" b="1" dirty="0">
              <a:solidFill>
                <a:schemeClr val="accent1"/>
              </a:solidFill>
              <a:latin typeface="PT Sans Narrow"/>
              <a:ea typeface="PT Sans Narrow"/>
              <a:cs typeface="PT Sans Narrow"/>
            </a:endParaRPr>
          </a:p>
        </p:txBody>
      </p:sp>
      <p:pic>
        <p:nvPicPr>
          <p:cNvPr id="6" name="Picture 3" descr="Picture 3"/>
          <p:cNvPicPr>
            <a:picLocks noChangeAspect="1"/>
          </p:cNvPicPr>
          <p:nvPr/>
        </p:nvPicPr>
        <p:blipFill>
          <a:blip r:embed="rId2">
            <a:extLst/>
          </a:blip>
          <a:stretch>
            <a:fillRect/>
          </a:stretch>
        </p:blipFill>
        <p:spPr>
          <a:xfrm>
            <a:off x="415600" y="5888350"/>
            <a:ext cx="658546" cy="658546"/>
          </a:xfrm>
          <a:prstGeom prst="rect">
            <a:avLst/>
          </a:prstGeom>
          <a:ln w="12700">
            <a:miter lim="400000"/>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0491" y="5330560"/>
            <a:ext cx="1249368" cy="1249368"/>
          </a:xfrm>
          <a:prstGeom prst="rect">
            <a:avLst/>
          </a:prstGeom>
        </p:spPr>
      </p:pic>
      <p:sp>
        <p:nvSpPr>
          <p:cNvPr id="12" name="TextBox 11"/>
          <p:cNvSpPr txBox="1"/>
          <p:nvPr/>
        </p:nvSpPr>
        <p:spPr>
          <a:xfrm>
            <a:off x="8639210" y="3276512"/>
            <a:ext cx="3001149" cy="1477328"/>
          </a:xfrm>
          <a:prstGeom prst="rect">
            <a:avLst/>
          </a:prstGeom>
          <a:noFill/>
        </p:spPr>
        <p:txBody>
          <a:bodyPr wrap="square" rtlCol="0">
            <a:spAutoFit/>
          </a:bodyPr>
          <a:lstStyle/>
          <a:p>
            <a:r>
              <a:rPr lang="en-US" dirty="0" smtClean="0"/>
              <a:t>Need funding</a:t>
            </a:r>
          </a:p>
          <a:p>
            <a:endParaRPr lang="en-US" dirty="0"/>
          </a:p>
          <a:p>
            <a:r>
              <a:rPr lang="en-US" dirty="0" smtClean="0"/>
              <a:t>MV Hospital have a source?  Maybe already have some in a closet they could donate?</a:t>
            </a:r>
            <a:endParaRPr lang="en-US" dirty="0"/>
          </a:p>
        </p:txBody>
      </p:sp>
      <p:pic>
        <p:nvPicPr>
          <p:cNvPr id="4" name="Picture 3"/>
          <p:cNvPicPr>
            <a:picLocks noChangeAspect="1"/>
          </p:cNvPicPr>
          <p:nvPr/>
        </p:nvPicPr>
        <p:blipFill>
          <a:blip r:embed="rId4"/>
          <a:stretch>
            <a:fillRect/>
          </a:stretch>
        </p:blipFill>
        <p:spPr>
          <a:xfrm>
            <a:off x="2069593" y="2075109"/>
            <a:ext cx="2470840" cy="3880135"/>
          </a:xfrm>
          <a:prstGeom prst="rect">
            <a:avLst/>
          </a:prstGeom>
        </p:spPr>
      </p:pic>
      <p:pic>
        <p:nvPicPr>
          <p:cNvPr id="11" name="Picture 10"/>
          <p:cNvPicPr>
            <a:picLocks noChangeAspect="1"/>
          </p:cNvPicPr>
          <p:nvPr/>
        </p:nvPicPr>
        <p:blipFill>
          <a:blip r:embed="rId5"/>
          <a:stretch>
            <a:fillRect/>
          </a:stretch>
        </p:blipFill>
        <p:spPr>
          <a:xfrm>
            <a:off x="4936977" y="1690688"/>
            <a:ext cx="2808196" cy="4264556"/>
          </a:xfrm>
          <a:prstGeom prst="rect">
            <a:avLst/>
          </a:prstGeom>
        </p:spPr>
      </p:pic>
    </p:spTree>
    <p:extLst>
      <p:ext uri="{BB962C8B-B14F-4D97-AF65-F5344CB8AC3E}">
        <p14:creationId xmlns:p14="http://schemas.microsoft.com/office/powerpoint/2010/main" val="176282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latin typeface="PT Sans Narrow"/>
                <a:ea typeface="PT Sans Narrow"/>
                <a:cs typeface="PT Sans Narrow"/>
              </a:rPr>
              <a:t>Action Items – Who wants to …</a:t>
            </a:r>
            <a:endParaRPr lang="en-US" sz="3600" b="1" dirty="0">
              <a:solidFill>
                <a:schemeClr val="accent1"/>
              </a:solidFill>
              <a:latin typeface="PT Sans Narrow"/>
              <a:ea typeface="PT Sans Narrow"/>
              <a:cs typeface="PT Sans Narrow"/>
            </a:endParaRPr>
          </a:p>
        </p:txBody>
      </p:sp>
      <p:sp>
        <p:nvSpPr>
          <p:cNvPr id="3" name="Content Placeholder 2"/>
          <p:cNvSpPr>
            <a:spLocks noGrp="1"/>
          </p:cNvSpPr>
          <p:nvPr>
            <p:ph idx="1"/>
          </p:nvPr>
        </p:nvSpPr>
        <p:spPr>
          <a:xfrm>
            <a:off x="838200" y="1789043"/>
            <a:ext cx="10876722" cy="4387921"/>
          </a:xfrm>
        </p:spPr>
        <p:txBody>
          <a:bodyPr>
            <a:normAutofit/>
          </a:bodyPr>
          <a:lstStyle/>
          <a:p>
            <a:r>
              <a:rPr lang="en-US" dirty="0" smtClean="0"/>
              <a:t>Help create new Lit?</a:t>
            </a:r>
          </a:p>
          <a:p>
            <a:r>
              <a:rPr lang="en-US" dirty="0" smtClean="0"/>
              <a:t>Help assemble Lit kits?</a:t>
            </a:r>
          </a:p>
          <a:p>
            <a:r>
              <a:rPr lang="en-US" dirty="0" smtClean="0"/>
              <a:t>Distribute Lit kits?</a:t>
            </a:r>
          </a:p>
          <a:p>
            <a:r>
              <a:rPr lang="en-US" dirty="0" smtClean="0"/>
              <a:t>Host a table during FP Week?  (A. McDonough at VH Library wants Mon afternoon)</a:t>
            </a:r>
          </a:p>
          <a:p>
            <a:r>
              <a:rPr lang="en-US" dirty="0" smtClean="0"/>
              <a:t>Setup Balance Screening for FP Day? (Who? Where?)</a:t>
            </a:r>
          </a:p>
          <a:p>
            <a:r>
              <a:rPr lang="en-US" dirty="0" smtClean="0"/>
              <a:t>Social media? Communications? Photography for future PR? </a:t>
            </a:r>
          </a:p>
          <a:p>
            <a:r>
              <a:rPr lang="en-US" dirty="0" smtClean="0"/>
              <a:t>Create signage?</a:t>
            </a:r>
          </a:p>
          <a:p>
            <a:pPr marL="0" indent="0">
              <a:buNone/>
            </a:pPr>
            <a:endParaRPr lang="en-US" dirty="0"/>
          </a:p>
        </p:txBody>
      </p:sp>
      <p:pic>
        <p:nvPicPr>
          <p:cNvPr id="6" name="Picture 3" descr="Picture 3"/>
          <p:cNvPicPr>
            <a:picLocks noChangeAspect="1"/>
          </p:cNvPicPr>
          <p:nvPr/>
        </p:nvPicPr>
        <p:blipFill>
          <a:blip r:embed="rId2">
            <a:extLst/>
          </a:blip>
          <a:stretch>
            <a:fillRect/>
          </a:stretch>
        </p:blipFill>
        <p:spPr>
          <a:xfrm>
            <a:off x="415600" y="5888350"/>
            <a:ext cx="658546" cy="658546"/>
          </a:xfrm>
          <a:prstGeom prst="rect">
            <a:avLst/>
          </a:prstGeom>
          <a:ln w="12700">
            <a:miter lim="400000"/>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0491" y="5330560"/>
            <a:ext cx="1249368" cy="1249368"/>
          </a:xfrm>
          <a:prstGeom prst="rect">
            <a:avLst/>
          </a:prstGeom>
        </p:spPr>
      </p:pic>
    </p:spTree>
    <p:extLst>
      <p:ext uri="{BB962C8B-B14F-4D97-AF65-F5344CB8AC3E}">
        <p14:creationId xmlns:p14="http://schemas.microsoft.com/office/powerpoint/2010/main" val="287429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b="1" dirty="0" smtClean="0">
                <a:solidFill>
                  <a:schemeClr val="accent1"/>
                </a:solidFill>
                <a:latin typeface="PT Sans Narrow"/>
                <a:ea typeface="PT Sans Narrow"/>
                <a:cs typeface="PT Sans Narrow"/>
              </a:rPr>
              <a:t>Appendix</a:t>
            </a:r>
            <a:endParaRPr lang="en-US" sz="3600" b="1" dirty="0">
              <a:solidFill>
                <a:schemeClr val="accent1"/>
              </a:solidFill>
              <a:latin typeface="PT Sans Narrow"/>
              <a:ea typeface="PT Sans Narrow"/>
              <a:cs typeface="PT Sans Narrow"/>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0491" y="5330560"/>
            <a:ext cx="1249368" cy="1249368"/>
          </a:xfrm>
          <a:prstGeom prst="rect">
            <a:avLst/>
          </a:prstGeom>
        </p:spPr>
      </p:pic>
      <p:pic>
        <p:nvPicPr>
          <p:cNvPr id="7" name="Picture 3" descr="Picture 3"/>
          <p:cNvPicPr>
            <a:picLocks noChangeAspect="1"/>
          </p:cNvPicPr>
          <p:nvPr/>
        </p:nvPicPr>
        <p:blipFill>
          <a:blip r:embed="rId3">
            <a:extLst/>
          </a:blip>
          <a:stretch>
            <a:fillRect/>
          </a:stretch>
        </p:blipFill>
        <p:spPr>
          <a:xfrm>
            <a:off x="415600" y="5888350"/>
            <a:ext cx="658546" cy="658546"/>
          </a:xfrm>
          <a:prstGeom prst="rect">
            <a:avLst/>
          </a:prstGeom>
          <a:ln w="12700">
            <a:miter lim="400000"/>
          </a:ln>
        </p:spPr>
      </p:pic>
    </p:spTree>
    <p:extLst>
      <p:ext uri="{BB962C8B-B14F-4D97-AF65-F5344CB8AC3E}">
        <p14:creationId xmlns:p14="http://schemas.microsoft.com/office/powerpoint/2010/main" val="3134989910"/>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26620</TotalTime>
  <Words>899</Words>
  <Application>Microsoft Office PowerPoint</Application>
  <PresentationFormat>Widescreen</PresentationFormat>
  <Paragraphs>195</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Open Sans</vt:lpstr>
      <vt:lpstr>PT Sans Narrow</vt:lpstr>
      <vt:lpstr>Wingdings</vt:lpstr>
      <vt:lpstr>Tropic</vt:lpstr>
      <vt:lpstr>4_Office Theme</vt:lpstr>
      <vt:lpstr>MV Falls Prevention Coalition 2023</vt:lpstr>
      <vt:lpstr>Matter of Balance (MOB) Update &amp; Next Steps</vt:lpstr>
      <vt:lpstr>Falls Prevention Month, Week, Day</vt:lpstr>
      <vt:lpstr>2023 Falls Prevention Month Calender</vt:lpstr>
      <vt:lpstr>2023 Falls Prevention Month  LITERATURE PACKETS &amp; DIST LIST – what else?</vt:lpstr>
      <vt:lpstr>FP Coalition BAG Options </vt:lpstr>
      <vt:lpstr>Walker Tips – where can we get good quality in bulk?  Branded?</vt:lpstr>
      <vt:lpstr>Action Items – Who wants to …</vt:lpstr>
      <vt:lpstr>Appendix</vt:lpstr>
      <vt:lpstr>National Council on Aging Content</vt:lpstr>
      <vt:lpstr>Our 2023 Goals – let’s go for straight A’s</vt:lpstr>
      <vt:lpstr>We have identified 4 work groups*</vt:lpstr>
      <vt:lpstr>Current Falls Prevention Coalition Members* </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Trish</dc:creator>
  <cp:lastModifiedBy>Lynn Marquedant</cp:lastModifiedBy>
  <cp:revision>410</cp:revision>
  <cp:lastPrinted>2023-05-24T21:01:55Z</cp:lastPrinted>
  <dcterms:created xsi:type="dcterms:W3CDTF">2021-02-22T20:38:15Z</dcterms:created>
  <dcterms:modified xsi:type="dcterms:W3CDTF">2023-07-21T17:35:48Z</dcterms:modified>
</cp:coreProperties>
</file>