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724" r:id="rId2"/>
    <p:sldMasterId id="2147483736" r:id="rId3"/>
    <p:sldMasterId id="2147483744" r:id="rId4"/>
  </p:sldMasterIdLst>
  <p:notesMasterIdLst>
    <p:notesMasterId r:id="rId30"/>
  </p:notesMasterIdLst>
  <p:sldIdLst>
    <p:sldId id="261" r:id="rId5"/>
    <p:sldId id="353" r:id="rId6"/>
    <p:sldId id="356" r:id="rId7"/>
    <p:sldId id="357" r:id="rId8"/>
    <p:sldId id="359" r:id="rId9"/>
    <p:sldId id="323" r:id="rId10"/>
    <p:sldId id="361" r:id="rId11"/>
    <p:sldId id="354" r:id="rId12"/>
    <p:sldId id="360" r:id="rId13"/>
    <p:sldId id="358" r:id="rId14"/>
    <p:sldId id="326" r:id="rId15"/>
    <p:sldId id="327" r:id="rId16"/>
    <p:sldId id="344" r:id="rId17"/>
    <p:sldId id="350" r:id="rId18"/>
    <p:sldId id="351" r:id="rId19"/>
    <p:sldId id="345" r:id="rId20"/>
    <p:sldId id="346" r:id="rId21"/>
    <p:sldId id="347" r:id="rId22"/>
    <p:sldId id="324" r:id="rId23"/>
    <p:sldId id="329" r:id="rId24"/>
    <p:sldId id="330" r:id="rId25"/>
    <p:sldId id="331" r:id="rId26"/>
    <p:sldId id="332" r:id="rId27"/>
    <p:sldId id="333" r:id="rId28"/>
    <p:sldId id="349" r:id="rId29"/>
  </p:sldIdLst>
  <p:sldSz cx="9144000" cy="5143500" type="screen16x9"/>
  <p:notesSz cx="7077075" cy="9363075"/>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PT Sans Narrow" panose="020B0604020202020204" charset="0"/>
      <p:regular r:id="rId37"/>
      <p:bold r:id="rId38"/>
    </p:embeddedFont>
    <p:embeddedFont>
      <p:font typeface="Open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Trish" initials="CT" lastIdx="1" clrIdx="0">
    <p:extLst>
      <p:ext uri="{19B8F6BF-5375-455C-9EA6-DF929625EA0E}">
        <p15:presenceInfo xmlns:p15="http://schemas.microsoft.com/office/powerpoint/2012/main" userId="S-1-5-21-2995184823-3663900740-1472002013-2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43367A"/>
    <a:srgbClr val="3C0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6" d="100"/>
          <a:sy n="106" d="100"/>
        </p:scale>
        <p:origin x="82" y="2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commentAuthors" Target="commentAuthors.xml"/></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9A340-A2ED-4DB2-97E4-9AAD13A35A3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B41DABB-4D1A-480F-83B8-F540A940981B}">
      <dgm:prSet phldrT="[Text]" custT="1"/>
      <dgm:spPr/>
      <dgm:t>
        <a:bodyPr/>
        <a:lstStyle/>
        <a:p>
          <a:r>
            <a:rPr lang="en-US" sz="2800" dirty="0" smtClean="0"/>
            <a:t>2+  </a:t>
          </a:r>
          <a:r>
            <a:rPr lang="en-US" sz="1600" dirty="0" smtClean="0"/>
            <a:t>electric/hybrid vehicles*</a:t>
          </a:r>
        </a:p>
        <a:p>
          <a:r>
            <a:rPr lang="en-US" sz="1600" dirty="0" smtClean="0"/>
            <a:t> Single** use for those with impairments  &amp; van for 6-8 riders</a:t>
          </a:r>
          <a:endParaRPr lang="en-US" sz="1600" dirty="0"/>
        </a:p>
      </dgm:t>
    </dgm:pt>
    <dgm:pt modelId="{A260F626-4A62-4174-AACA-1CD5E4F01A57}" type="parTrans" cxnId="{455F13F2-F4F8-4292-AAC2-D111B79DA1C1}">
      <dgm:prSet/>
      <dgm:spPr/>
      <dgm:t>
        <a:bodyPr/>
        <a:lstStyle/>
        <a:p>
          <a:endParaRPr lang="en-US"/>
        </a:p>
      </dgm:t>
    </dgm:pt>
    <dgm:pt modelId="{045FB537-0D6B-4794-9BBB-CD8810AFF5BB}" type="sibTrans" cxnId="{455F13F2-F4F8-4292-AAC2-D111B79DA1C1}">
      <dgm:prSet/>
      <dgm:spPr/>
      <dgm:t>
        <a:bodyPr/>
        <a:lstStyle/>
        <a:p>
          <a:endParaRPr lang="en-US"/>
        </a:p>
      </dgm:t>
    </dgm:pt>
    <dgm:pt modelId="{FAC0B146-12FA-4A87-8374-897187ED9A9D}">
      <dgm:prSet phldrT="[Text]" custT="1"/>
      <dgm:spPr/>
      <dgm:t>
        <a:bodyPr/>
        <a:lstStyle/>
        <a:p>
          <a:r>
            <a:rPr lang="en-US" sz="3000" dirty="0" smtClean="0"/>
            <a:t>Hybrid model </a:t>
          </a:r>
        </a:p>
        <a:p>
          <a:r>
            <a:rPr lang="en-US" sz="2300" dirty="0" smtClean="0"/>
            <a:t>2 paid FTEs, dispatcher/coordinator and 1 driver and volunteer drivers</a:t>
          </a:r>
          <a:endParaRPr lang="en-US" sz="2300" dirty="0"/>
        </a:p>
      </dgm:t>
    </dgm:pt>
    <dgm:pt modelId="{890E838C-BBBF-4CDF-BCFE-C20A8B76E1A5}" type="parTrans" cxnId="{7E7DC917-562F-4F0E-A909-E21A0EEAB4AA}">
      <dgm:prSet/>
      <dgm:spPr/>
      <dgm:t>
        <a:bodyPr/>
        <a:lstStyle/>
        <a:p>
          <a:endParaRPr lang="en-US"/>
        </a:p>
      </dgm:t>
    </dgm:pt>
    <dgm:pt modelId="{6C245336-7308-4A12-9671-F2CF9B7E70FA}" type="sibTrans" cxnId="{7E7DC917-562F-4F0E-A909-E21A0EEAB4AA}">
      <dgm:prSet/>
      <dgm:spPr/>
      <dgm:t>
        <a:bodyPr/>
        <a:lstStyle/>
        <a:p>
          <a:endParaRPr lang="en-US"/>
        </a:p>
      </dgm:t>
    </dgm:pt>
    <dgm:pt modelId="{7E875485-48B4-42F2-A4E3-DE5E2A041866}">
      <dgm:prSet phldrT="[Text]"/>
      <dgm:spPr/>
      <dgm:t>
        <a:bodyPr/>
        <a:lstStyle/>
        <a:p>
          <a:r>
            <a:rPr lang="en-US" dirty="0" smtClean="0"/>
            <a:t>Storage and maintenance of vehicles by 3</a:t>
          </a:r>
          <a:r>
            <a:rPr lang="en-US" baseline="30000" dirty="0" smtClean="0"/>
            <a:t>rd</a:t>
          </a:r>
          <a:r>
            <a:rPr lang="en-US" dirty="0" smtClean="0"/>
            <a:t> party organization (VTA, church etc.)</a:t>
          </a:r>
          <a:endParaRPr lang="en-US" dirty="0"/>
        </a:p>
      </dgm:t>
    </dgm:pt>
    <dgm:pt modelId="{7EF3490D-1450-4748-AABD-A9213A475E3D}" type="parTrans" cxnId="{522B5E70-63B2-4F6A-8D45-5DEB18ACFD84}">
      <dgm:prSet/>
      <dgm:spPr/>
      <dgm:t>
        <a:bodyPr/>
        <a:lstStyle/>
        <a:p>
          <a:endParaRPr lang="en-US"/>
        </a:p>
      </dgm:t>
    </dgm:pt>
    <dgm:pt modelId="{6397B452-86BE-46F5-B99C-3452669ACDB8}" type="sibTrans" cxnId="{522B5E70-63B2-4F6A-8D45-5DEB18ACFD84}">
      <dgm:prSet/>
      <dgm:spPr/>
      <dgm:t>
        <a:bodyPr/>
        <a:lstStyle/>
        <a:p>
          <a:endParaRPr lang="en-US"/>
        </a:p>
      </dgm:t>
    </dgm:pt>
    <dgm:pt modelId="{ED02F5DB-7802-44A7-B47D-1BE41500D9E9}">
      <dgm:prSet phldrT="[Text]"/>
      <dgm:spPr/>
      <dgm:t>
        <a:bodyPr/>
        <a:lstStyle/>
        <a:p>
          <a:r>
            <a:rPr lang="en-US" dirty="0" smtClean="0"/>
            <a:t>Phone to register/request ride 24 hours – 1 week in advance</a:t>
          </a:r>
          <a:endParaRPr lang="en-US" dirty="0"/>
        </a:p>
      </dgm:t>
    </dgm:pt>
    <dgm:pt modelId="{B32593EB-923E-46F1-BC6E-C26443066680}" type="parTrans" cxnId="{6611FE1A-0BFF-496F-A289-1B5B927075B0}">
      <dgm:prSet/>
      <dgm:spPr/>
      <dgm:t>
        <a:bodyPr/>
        <a:lstStyle/>
        <a:p>
          <a:endParaRPr lang="en-US"/>
        </a:p>
      </dgm:t>
    </dgm:pt>
    <dgm:pt modelId="{EA8A7717-9E8B-4913-A983-B98C1C3C0700}" type="sibTrans" cxnId="{6611FE1A-0BFF-496F-A289-1B5B927075B0}">
      <dgm:prSet/>
      <dgm:spPr/>
      <dgm:t>
        <a:bodyPr/>
        <a:lstStyle/>
        <a:p>
          <a:endParaRPr lang="en-US"/>
        </a:p>
      </dgm:t>
    </dgm:pt>
    <dgm:pt modelId="{52F5E671-58D1-467A-A917-EB4C7BF5442A}">
      <dgm:prSet phldrT="[Text]"/>
      <dgm:spPr/>
      <dgm:t>
        <a:bodyPr/>
        <a:lstStyle/>
        <a:p>
          <a:r>
            <a:rPr lang="en-US" dirty="0" smtClean="0"/>
            <a:t>Scheduled circular route on-island (e.g. up-island early morning etc.)  with door-to-door service, multiple riders</a:t>
          </a:r>
          <a:endParaRPr lang="en-US" dirty="0"/>
        </a:p>
      </dgm:t>
    </dgm:pt>
    <dgm:pt modelId="{62736867-3AE0-49B7-8C52-C726EE10A9AF}" type="parTrans" cxnId="{A27AE010-DF1E-4B98-A5F7-BA60EA9409F9}">
      <dgm:prSet/>
      <dgm:spPr/>
      <dgm:t>
        <a:bodyPr/>
        <a:lstStyle/>
        <a:p>
          <a:endParaRPr lang="en-US"/>
        </a:p>
      </dgm:t>
    </dgm:pt>
    <dgm:pt modelId="{E5D6FC59-FD5F-4828-8D7B-ADB0EABFEC29}" type="sibTrans" cxnId="{A27AE010-DF1E-4B98-A5F7-BA60EA9409F9}">
      <dgm:prSet/>
      <dgm:spPr/>
      <dgm:t>
        <a:bodyPr/>
        <a:lstStyle/>
        <a:p>
          <a:endParaRPr lang="en-US"/>
        </a:p>
      </dgm:t>
    </dgm:pt>
    <dgm:pt modelId="{13B09EA6-7F6C-4D21-A01E-54227C812E12}" type="pres">
      <dgm:prSet presAssocID="{E2E9A340-A2ED-4DB2-97E4-9AAD13A35A3B}" presName="diagram" presStyleCnt="0">
        <dgm:presLayoutVars>
          <dgm:dir/>
          <dgm:resizeHandles val="exact"/>
        </dgm:presLayoutVars>
      </dgm:prSet>
      <dgm:spPr/>
      <dgm:t>
        <a:bodyPr/>
        <a:lstStyle/>
        <a:p>
          <a:endParaRPr lang="en-US"/>
        </a:p>
      </dgm:t>
    </dgm:pt>
    <dgm:pt modelId="{66107D63-493B-4056-8745-57BB8EE00996}" type="pres">
      <dgm:prSet presAssocID="{6B41DABB-4D1A-480F-83B8-F540A940981B}" presName="node" presStyleLbl="node1" presStyleIdx="0" presStyleCnt="5">
        <dgm:presLayoutVars>
          <dgm:bulletEnabled val="1"/>
        </dgm:presLayoutVars>
      </dgm:prSet>
      <dgm:spPr/>
      <dgm:t>
        <a:bodyPr/>
        <a:lstStyle/>
        <a:p>
          <a:endParaRPr lang="en-US"/>
        </a:p>
      </dgm:t>
    </dgm:pt>
    <dgm:pt modelId="{344100B7-7852-4820-9BED-28A26CB7EB89}" type="pres">
      <dgm:prSet presAssocID="{045FB537-0D6B-4794-9BBB-CD8810AFF5BB}" presName="sibTrans" presStyleCnt="0"/>
      <dgm:spPr/>
    </dgm:pt>
    <dgm:pt modelId="{A3C38C84-3B1F-4CA5-BB3A-9C2CE1BEAC6F}" type="pres">
      <dgm:prSet presAssocID="{FAC0B146-12FA-4A87-8374-897187ED9A9D}" presName="node" presStyleLbl="node1" presStyleIdx="1" presStyleCnt="5">
        <dgm:presLayoutVars>
          <dgm:bulletEnabled val="1"/>
        </dgm:presLayoutVars>
      </dgm:prSet>
      <dgm:spPr/>
      <dgm:t>
        <a:bodyPr/>
        <a:lstStyle/>
        <a:p>
          <a:endParaRPr lang="en-US"/>
        </a:p>
      </dgm:t>
    </dgm:pt>
    <dgm:pt modelId="{6DADF7F0-148A-4A0C-9C25-7B42EA38F266}" type="pres">
      <dgm:prSet presAssocID="{6C245336-7308-4A12-9671-F2CF9B7E70FA}" presName="sibTrans" presStyleCnt="0"/>
      <dgm:spPr/>
    </dgm:pt>
    <dgm:pt modelId="{15B24954-D6F7-47D2-BFAD-931A3FD00530}" type="pres">
      <dgm:prSet presAssocID="{7E875485-48B4-42F2-A4E3-DE5E2A041866}" presName="node" presStyleLbl="node1" presStyleIdx="2" presStyleCnt="5" custLinFactNeighborX="4488" custLinFactNeighborY="-499">
        <dgm:presLayoutVars>
          <dgm:bulletEnabled val="1"/>
        </dgm:presLayoutVars>
      </dgm:prSet>
      <dgm:spPr/>
      <dgm:t>
        <a:bodyPr/>
        <a:lstStyle/>
        <a:p>
          <a:endParaRPr lang="en-US"/>
        </a:p>
      </dgm:t>
    </dgm:pt>
    <dgm:pt modelId="{4728989C-88C5-4B67-A4B6-CB05C4545014}" type="pres">
      <dgm:prSet presAssocID="{6397B452-86BE-46F5-B99C-3452669ACDB8}" presName="sibTrans" presStyleCnt="0"/>
      <dgm:spPr/>
    </dgm:pt>
    <dgm:pt modelId="{D9E8454A-0AFE-4FB5-96E6-4E0D755F4474}" type="pres">
      <dgm:prSet presAssocID="{ED02F5DB-7802-44A7-B47D-1BE41500D9E9}" presName="node" presStyleLbl="node1" presStyleIdx="3" presStyleCnt="5">
        <dgm:presLayoutVars>
          <dgm:bulletEnabled val="1"/>
        </dgm:presLayoutVars>
      </dgm:prSet>
      <dgm:spPr/>
      <dgm:t>
        <a:bodyPr/>
        <a:lstStyle/>
        <a:p>
          <a:endParaRPr lang="en-US"/>
        </a:p>
      </dgm:t>
    </dgm:pt>
    <dgm:pt modelId="{6A309DE9-5E88-4D5B-A0A6-62468A4C3643}" type="pres">
      <dgm:prSet presAssocID="{EA8A7717-9E8B-4913-A983-B98C1C3C0700}" presName="sibTrans" presStyleCnt="0"/>
      <dgm:spPr/>
    </dgm:pt>
    <dgm:pt modelId="{5B15D73A-0B31-4CA8-96DC-994B32F1777C}" type="pres">
      <dgm:prSet presAssocID="{52F5E671-58D1-467A-A917-EB4C7BF5442A}" presName="node" presStyleLbl="node1" presStyleIdx="4" presStyleCnt="5">
        <dgm:presLayoutVars>
          <dgm:bulletEnabled val="1"/>
        </dgm:presLayoutVars>
      </dgm:prSet>
      <dgm:spPr/>
      <dgm:t>
        <a:bodyPr/>
        <a:lstStyle/>
        <a:p>
          <a:endParaRPr lang="en-US"/>
        </a:p>
      </dgm:t>
    </dgm:pt>
  </dgm:ptLst>
  <dgm:cxnLst>
    <dgm:cxn modelId="{4EF7513A-9919-4C71-A7F9-D9A827B2C10D}" type="presOf" srcId="{ED02F5DB-7802-44A7-B47D-1BE41500D9E9}" destId="{D9E8454A-0AFE-4FB5-96E6-4E0D755F4474}" srcOrd="0" destOrd="0" presId="urn:microsoft.com/office/officeart/2005/8/layout/default"/>
    <dgm:cxn modelId="{A22461BE-96CB-4046-9E08-BA2F1D6A3D98}" type="presOf" srcId="{E2E9A340-A2ED-4DB2-97E4-9AAD13A35A3B}" destId="{13B09EA6-7F6C-4D21-A01E-54227C812E12}" srcOrd="0" destOrd="0" presId="urn:microsoft.com/office/officeart/2005/8/layout/default"/>
    <dgm:cxn modelId="{A27AE010-DF1E-4B98-A5F7-BA60EA9409F9}" srcId="{E2E9A340-A2ED-4DB2-97E4-9AAD13A35A3B}" destId="{52F5E671-58D1-467A-A917-EB4C7BF5442A}" srcOrd="4" destOrd="0" parTransId="{62736867-3AE0-49B7-8C52-C726EE10A9AF}" sibTransId="{E5D6FC59-FD5F-4828-8D7B-ADB0EABFEC29}"/>
    <dgm:cxn modelId="{A92DCAAB-488C-4B49-90DA-453648D44C40}" type="presOf" srcId="{52F5E671-58D1-467A-A917-EB4C7BF5442A}" destId="{5B15D73A-0B31-4CA8-96DC-994B32F1777C}" srcOrd="0" destOrd="0" presId="urn:microsoft.com/office/officeart/2005/8/layout/default"/>
    <dgm:cxn modelId="{7E7DC917-562F-4F0E-A909-E21A0EEAB4AA}" srcId="{E2E9A340-A2ED-4DB2-97E4-9AAD13A35A3B}" destId="{FAC0B146-12FA-4A87-8374-897187ED9A9D}" srcOrd="1" destOrd="0" parTransId="{890E838C-BBBF-4CDF-BCFE-C20A8B76E1A5}" sibTransId="{6C245336-7308-4A12-9671-F2CF9B7E70FA}"/>
    <dgm:cxn modelId="{6611FE1A-0BFF-496F-A289-1B5B927075B0}" srcId="{E2E9A340-A2ED-4DB2-97E4-9AAD13A35A3B}" destId="{ED02F5DB-7802-44A7-B47D-1BE41500D9E9}" srcOrd="3" destOrd="0" parTransId="{B32593EB-923E-46F1-BC6E-C26443066680}" sibTransId="{EA8A7717-9E8B-4913-A983-B98C1C3C0700}"/>
    <dgm:cxn modelId="{10B6D715-E355-4A41-AD7F-F21A7E4D1800}" type="presOf" srcId="{6B41DABB-4D1A-480F-83B8-F540A940981B}" destId="{66107D63-493B-4056-8745-57BB8EE00996}" srcOrd="0" destOrd="0" presId="urn:microsoft.com/office/officeart/2005/8/layout/default"/>
    <dgm:cxn modelId="{0B025512-3209-425E-8683-CC63A1010D3B}" type="presOf" srcId="{7E875485-48B4-42F2-A4E3-DE5E2A041866}" destId="{15B24954-D6F7-47D2-BFAD-931A3FD00530}" srcOrd="0" destOrd="0" presId="urn:microsoft.com/office/officeart/2005/8/layout/default"/>
    <dgm:cxn modelId="{AF47FA0A-D8F9-4412-B920-DFD163307A29}" type="presOf" srcId="{FAC0B146-12FA-4A87-8374-897187ED9A9D}" destId="{A3C38C84-3B1F-4CA5-BB3A-9C2CE1BEAC6F}" srcOrd="0" destOrd="0" presId="urn:microsoft.com/office/officeart/2005/8/layout/default"/>
    <dgm:cxn modelId="{455F13F2-F4F8-4292-AAC2-D111B79DA1C1}" srcId="{E2E9A340-A2ED-4DB2-97E4-9AAD13A35A3B}" destId="{6B41DABB-4D1A-480F-83B8-F540A940981B}" srcOrd="0" destOrd="0" parTransId="{A260F626-4A62-4174-AACA-1CD5E4F01A57}" sibTransId="{045FB537-0D6B-4794-9BBB-CD8810AFF5BB}"/>
    <dgm:cxn modelId="{522B5E70-63B2-4F6A-8D45-5DEB18ACFD84}" srcId="{E2E9A340-A2ED-4DB2-97E4-9AAD13A35A3B}" destId="{7E875485-48B4-42F2-A4E3-DE5E2A041866}" srcOrd="2" destOrd="0" parTransId="{7EF3490D-1450-4748-AABD-A9213A475E3D}" sibTransId="{6397B452-86BE-46F5-B99C-3452669ACDB8}"/>
    <dgm:cxn modelId="{AB518B31-2521-45C8-A307-DF6C33FD9332}" type="presParOf" srcId="{13B09EA6-7F6C-4D21-A01E-54227C812E12}" destId="{66107D63-493B-4056-8745-57BB8EE00996}" srcOrd="0" destOrd="0" presId="urn:microsoft.com/office/officeart/2005/8/layout/default"/>
    <dgm:cxn modelId="{903D38A0-E477-4203-A8A0-FBE428FCC32F}" type="presParOf" srcId="{13B09EA6-7F6C-4D21-A01E-54227C812E12}" destId="{344100B7-7852-4820-9BED-28A26CB7EB89}" srcOrd="1" destOrd="0" presId="urn:microsoft.com/office/officeart/2005/8/layout/default"/>
    <dgm:cxn modelId="{5A0CCBD4-DC80-4595-9E8A-C2BE51E29A28}" type="presParOf" srcId="{13B09EA6-7F6C-4D21-A01E-54227C812E12}" destId="{A3C38C84-3B1F-4CA5-BB3A-9C2CE1BEAC6F}" srcOrd="2" destOrd="0" presId="urn:microsoft.com/office/officeart/2005/8/layout/default"/>
    <dgm:cxn modelId="{8419E96A-B20B-4060-ACE3-3EAC0AD5414E}" type="presParOf" srcId="{13B09EA6-7F6C-4D21-A01E-54227C812E12}" destId="{6DADF7F0-148A-4A0C-9C25-7B42EA38F266}" srcOrd="3" destOrd="0" presId="urn:microsoft.com/office/officeart/2005/8/layout/default"/>
    <dgm:cxn modelId="{A2091C95-A931-49B2-B7DB-6142F49779C7}" type="presParOf" srcId="{13B09EA6-7F6C-4D21-A01E-54227C812E12}" destId="{15B24954-D6F7-47D2-BFAD-931A3FD00530}" srcOrd="4" destOrd="0" presId="urn:microsoft.com/office/officeart/2005/8/layout/default"/>
    <dgm:cxn modelId="{EBE74460-7680-40B1-87CE-AA54CB40515A}" type="presParOf" srcId="{13B09EA6-7F6C-4D21-A01E-54227C812E12}" destId="{4728989C-88C5-4B67-A4B6-CB05C4545014}" srcOrd="5" destOrd="0" presId="urn:microsoft.com/office/officeart/2005/8/layout/default"/>
    <dgm:cxn modelId="{6BD8EF73-6DAF-4727-9C6B-B74BA343EA70}" type="presParOf" srcId="{13B09EA6-7F6C-4D21-A01E-54227C812E12}" destId="{D9E8454A-0AFE-4FB5-96E6-4E0D755F4474}" srcOrd="6" destOrd="0" presId="urn:microsoft.com/office/officeart/2005/8/layout/default"/>
    <dgm:cxn modelId="{84EF9927-42A8-4714-9698-B359F80510BA}" type="presParOf" srcId="{13B09EA6-7F6C-4D21-A01E-54227C812E12}" destId="{6A309DE9-5E88-4D5B-A0A6-62468A4C3643}" srcOrd="7" destOrd="0" presId="urn:microsoft.com/office/officeart/2005/8/layout/default"/>
    <dgm:cxn modelId="{AA8DE359-1756-47F7-8815-50A4615EE893}" type="presParOf" srcId="{13B09EA6-7F6C-4D21-A01E-54227C812E12}" destId="{5B15D73A-0B31-4CA8-96DC-994B32F1777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9A340-A2ED-4DB2-97E4-9AAD13A35A3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B41DABB-4D1A-480F-83B8-F540A940981B}">
      <dgm:prSet phldrT="[Text]" custT="1"/>
      <dgm:spPr/>
      <dgm:t>
        <a:bodyPr/>
        <a:lstStyle/>
        <a:p>
          <a:r>
            <a:rPr lang="en-US" sz="1400" dirty="0" smtClean="0"/>
            <a:t>2+  electric/hybrid vehicles*</a:t>
          </a:r>
        </a:p>
        <a:p>
          <a:r>
            <a:rPr lang="en-US" sz="1400" dirty="0" smtClean="0"/>
            <a:t>Single** use for those with impairments  &amp; van for 6-8 riders</a:t>
          </a:r>
          <a:endParaRPr lang="en-US" sz="1400" dirty="0"/>
        </a:p>
      </dgm:t>
    </dgm:pt>
    <dgm:pt modelId="{A260F626-4A62-4174-AACA-1CD5E4F01A57}" type="parTrans" cxnId="{455F13F2-F4F8-4292-AAC2-D111B79DA1C1}">
      <dgm:prSet/>
      <dgm:spPr/>
      <dgm:t>
        <a:bodyPr/>
        <a:lstStyle/>
        <a:p>
          <a:endParaRPr lang="en-US"/>
        </a:p>
      </dgm:t>
    </dgm:pt>
    <dgm:pt modelId="{045FB537-0D6B-4794-9BBB-CD8810AFF5BB}" type="sibTrans" cxnId="{455F13F2-F4F8-4292-AAC2-D111B79DA1C1}">
      <dgm:prSet/>
      <dgm:spPr/>
      <dgm:t>
        <a:bodyPr/>
        <a:lstStyle/>
        <a:p>
          <a:endParaRPr lang="en-US"/>
        </a:p>
      </dgm:t>
    </dgm:pt>
    <dgm:pt modelId="{FAC0B146-12FA-4A87-8374-897187ED9A9D}">
      <dgm:prSet phldrT="[Text]" custT="1"/>
      <dgm:spPr/>
      <dgm:t>
        <a:bodyPr/>
        <a:lstStyle/>
        <a:p>
          <a:r>
            <a:rPr lang="en-US" sz="3000" dirty="0" smtClean="0"/>
            <a:t>Hybrid model </a:t>
          </a:r>
        </a:p>
        <a:p>
          <a:r>
            <a:rPr lang="en-US" sz="1400" dirty="0" smtClean="0"/>
            <a:t>2 paid FTEs, dispatcher/coordinator and 1 driver and volunteer drivers</a:t>
          </a:r>
          <a:endParaRPr lang="en-US" sz="1400" dirty="0"/>
        </a:p>
      </dgm:t>
    </dgm:pt>
    <dgm:pt modelId="{890E838C-BBBF-4CDF-BCFE-C20A8B76E1A5}" type="parTrans" cxnId="{7E7DC917-562F-4F0E-A909-E21A0EEAB4AA}">
      <dgm:prSet/>
      <dgm:spPr/>
      <dgm:t>
        <a:bodyPr/>
        <a:lstStyle/>
        <a:p>
          <a:endParaRPr lang="en-US"/>
        </a:p>
      </dgm:t>
    </dgm:pt>
    <dgm:pt modelId="{6C245336-7308-4A12-9671-F2CF9B7E70FA}" type="sibTrans" cxnId="{7E7DC917-562F-4F0E-A909-E21A0EEAB4AA}">
      <dgm:prSet/>
      <dgm:spPr/>
      <dgm:t>
        <a:bodyPr/>
        <a:lstStyle/>
        <a:p>
          <a:endParaRPr lang="en-US"/>
        </a:p>
      </dgm:t>
    </dgm:pt>
    <dgm:pt modelId="{7E875485-48B4-42F2-A4E3-DE5E2A041866}">
      <dgm:prSet phldrT="[Text]"/>
      <dgm:spPr/>
      <dgm:t>
        <a:bodyPr/>
        <a:lstStyle/>
        <a:p>
          <a:r>
            <a:rPr lang="en-US" dirty="0" smtClean="0"/>
            <a:t>Storage and maintenance of vehicles by 3</a:t>
          </a:r>
          <a:r>
            <a:rPr lang="en-US" baseline="30000" dirty="0" smtClean="0"/>
            <a:t>rd</a:t>
          </a:r>
          <a:r>
            <a:rPr lang="en-US" dirty="0" smtClean="0"/>
            <a:t> party organization (VTA, church etc.)</a:t>
          </a:r>
          <a:endParaRPr lang="en-US" dirty="0"/>
        </a:p>
      </dgm:t>
    </dgm:pt>
    <dgm:pt modelId="{7EF3490D-1450-4748-AABD-A9213A475E3D}" type="parTrans" cxnId="{522B5E70-63B2-4F6A-8D45-5DEB18ACFD84}">
      <dgm:prSet/>
      <dgm:spPr/>
      <dgm:t>
        <a:bodyPr/>
        <a:lstStyle/>
        <a:p>
          <a:endParaRPr lang="en-US"/>
        </a:p>
      </dgm:t>
    </dgm:pt>
    <dgm:pt modelId="{6397B452-86BE-46F5-B99C-3452669ACDB8}" type="sibTrans" cxnId="{522B5E70-63B2-4F6A-8D45-5DEB18ACFD84}">
      <dgm:prSet/>
      <dgm:spPr/>
      <dgm:t>
        <a:bodyPr/>
        <a:lstStyle/>
        <a:p>
          <a:endParaRPr lang="en-US"/>
        </a:p>
      </dgm:t>
    </dgm:pt>
    <dgm:pt modelId="{ED02F5DB-7802-44A7-B47D-1BE41500D9E9}">
      <dgm:prSet phldrT="[Text]"/>
      <dgm:spPr/>
      <dgm:t>
        <a:bodyPr/>
        <a:lstStyle/>
        <a:p>
          <a:r>
            <a:rPr lang="en-US" dirty="0" smtClean="0"/>
            <a:t>Organization makes ongoing reservations (daily, weekly etc.) for clients attending their programs</a:t>
          </a:r>
          <a:endParaRPr lang="en-US" dirty="0"/>
        </a:p>
      </dgm:t>
    </dgm:pt>
    <dgm:pt modelId="{B32593EB-923E-46F1-BC6E-C26443066680}" type="parTrans" cxnId="{6611FE1A-0BFF-496F-A289-1B5B927075B0}">
      <dgm:prSet/>
      <dgm:spPr/>
      <dgm:t>
        <a:bodyPr/>
        <a:lstStyle/>
        <a:p>
          <a:endParaRPr lang="en-US"/>
        </a:p>
      </dgm:t>
    </dgm:pt>
    <dgm:pt modelId="{EA8A7717-9E8B-4913-A983-B98C1C3C0700}" type="sibTrans" cxnId="{6611FE1A-0BFF-496F-A289-1B5B927075B0}">
      <dgm:prSet/>
      <dgm:spPr/>
      <dgm:t>
        <a:bodyPr/>
        <a:lstStyle/>
        <a:p>
          <a:endParaRPr lang="en-US"/>
        </a:p>
      </dgm:t>
    </dgm:pt>
    <dgm:pt modelId="{52F5E671-58D1-467A-A917-EB4C7BF5442A}">
      <dgm:prSet phldrT="[Text]"/>
      <dgm:spPr/>
      <dgm:t>
        <a:bodyPr/>
        <a:lstStyle/>
        <a:p>
          <a:r>
            <a:rPr lang="en-US" dirty="0" smtClean="0"/>
            <a:t>Round trip door to door pick-up for Older Adult program attendees-single point drop off** </a:t>
          </a:r>
          <a:endParaRPr lang="en-US" dirty="0"/>
        </a:p>
      </dgm:t>
    </dgm:pt>
    <dgm:pt modelId="{62736867-3AE0-49B7-8C52-C726EE10A9AF}" type="parTrans" cxnId="{A27AE010-DF1E-4B98-A5F7-BA60EA9409F9}">
      <dgm:prSet/>
      <dgm:spPr/>
      <dgm:t>
        <a:bodyPr/>
        <a:lstStyle/>
        <a:p>
          <a:endParaRPr lang="en-US"/>
        </a:p>
      </dgm:t>
    </dgm:pt>
    <dgm:pt modelId="{E5D6FC59-FD5F-4828-8D7B-ADB0EABFEC29}" type="sibTrans" cxnId="{A27AE010-DF1E-4B98-A5F7-BA60EA9409F9}">
      <dgm:prSet/>
      <dgm:spPr/>
      <dgm:t>
        <a:bodyPr/>
        <a:lstStyle/>
        <a:p>
          <a:endParaRPr lang="en-US"/>
        </a:p>
      </dgm:t>
    </dgm:pt>
    <dgm:pt modelId="{13B09EA6-7F6C-4D21-A01E-54227C812E12}" type="pres">
      <dgm:prSet presAssocID="{E2E9A340-A2ED-4DB2-97E4-9AAD13A35A3B}" presName="diagram" presStyleCnt="0">
        <dgm:presLayoutVars>
          <dgm:dir/>
          <dgm:resizeHandles val="exact"/>
        </dgm:presLayoutVars>
      </dgm:prSet>
      <dgm:spPr/>
      <dgm:t>
        <a:bodyPr/>
        <a:lstStyle/>
        <a:p>
          <a:endParaRPr lang="en-US"/>
        </a:p>
      </dgm:t>
    </dgm:pt>
    <dgm:pt modelId="{66107D63-493B-4056-8745-57BB8EE00996}" type="pres">
      <dgm:prSet presAssocID="{6B41DABB-4D1A-480F-83B8-F540A940981B}" presName="node" presStyleLbl="node1" presStyleIdx="0" presStyleCnt="5">
        <dgm:presLayoutVars>
          <dgm:bulletEnabled val="1"/>
        </dgm:presLayoutVars>
      </dgm:prSet>
      <dgm:spPr/>
      <dgm:t>
        <a:bodyPr/>
        <a:lstStyle/>
        <a:p>
          <a:endParaRPr lang="en-US"/>
        </a:p>
      </dgm:t>
    </dgm:pt>
    <dgm:pt modelId="{344100B7-7852-4820-9BED-28A26CB7EB89}" type="pres">
      <dgm:prSet presAssocID="{045FB537-0D6B-4794-9BBB-CD8810AFF5BB}" presName="sibTrans" presStyleCnt="0"/>
      <dgm:spPr/>
    </dgm:pt>
    <dgm:pt modelId="{A3C38C84-3B1F-4CA5-BB3A-9C2CE1BEAC6F}" type="pres">
      <dgm:prSet presAssocID="{FAC0B146-12FA-4A87-8374-897187ED9A9D}" presName="node" presStyleLbl="node1" presStyleIdx="1" presStyleCnt="5">
        <dgm:presLayoutVars>
          <dgm:bulletEnabled val="1"/>
        </dgm:presLayoutVars>
      </dgm:prSet>
      <dgm:spPr/>
      <dgm:t>
        <a:bodyPr/>
        <a:lstStyle/>
        <a:p>
          <a:endParaRPr lang="en-US"/>
        </a:p>
      </dgm:t>
    </dgm:pt>
    <dgm:pt modelId="{6DADF7F0-148A-4A0C-9C25-7B42EA38F266}" type="pres">
      <dgm:prSet presAssocID="{6C245336-7308-4A12-9671-F2CF9B7E70FA}" presName="sibTrans" presStyleCnt="0"/>
      <dgm:spPr/>
    </dgm:pt>
    <dgm:pt modelId="{15B24954-D6F7-47D2-BFAD-931A3FD00530}" type="pres">
      <dgm:prSet presAssocID="{7E875485-48B4-42F2-A4E3-DE5E2A041866}" presName="node" presStyleLbl="node1" presStyleIdx="2" presStyleCnt="5" custLinFactNeighborX="4488" custLinFactNeighborY="-499">
        <dgm:presLayoutVars>
          <dgm:bulletEnabled val="1"/>
        </dgm:presLayoutVars>
      </dgm:prSet>
      <dgm:spPr/>
      <dgm:t>
        <a:bodyPr/>
        <a:lstStyle/>
        <a:p>
          <a:endParaRPr lang="en-US"/>
        </a:p>
      </dgm:t>
    </dgm:pt>
    <dgm:pt modelId="{4728989C-88C5-4B67-A4B6-CB05C4545014}" type="pres">
      <dgm:prSet presAssocID="{6397B452-86BE-46F5-B99C-3452669ACDB8}" presName="sibTrans" presStyleCnt="0"/>
      <dgm:spPr/>
    </dgm:pt>
    <dgm:pt modelId="{D9E8454A-0AFE-4FB5-96E6-4E0D755F4474}" type="pres">
      <dgm:prSet presAssocID="{ED02F5DB-7802-44A7-B47D-1BE41500D9E9}" presName="node" presStyleLbl="node1" presStyleIdx="3" presStyleCnt="5" custLinFactNeighborY="-499">
        <dgm:presLayoutVars>
          <dgm:bulletEnabled val="1"/>
        </dgm:presLayoutVars>
      </dgm:prSet>
      <dgm:spPr/>
      <dgm:t>
        <a:bodyPr/>
        <a:lstStyle/>
        <a:p>
          <a:endParaRPr lang="en-US"/>
        </a:p>
      </dgm:t>
    </dgm:pt>
    <dgm:pt modelId="{6A309DE9-5E88-4D5B-A0A6-62468A4C3643}" type="pres">
      <dgm:prSet presAssocID="{EA8A7717-9E8B-4913-A983-B98C1C3C0700}" presName="sibTrans" presStyleCnt="0"/>
      <dgm:spPr/>
    </dgm:pt>
    <dgm:pt modelId="{5B15D73A-0B31-4CA8-96DC-994B32F1777C}" type="pres">
      <dgm:prSet presAssocID="{52F5E671-58D1-467A-A917-EB4C7BF5442A}" presName="node" presStyleLbl="node1" presStyleIdx="4" presStyleCnt="5">
        <dgm:presLayoutVars>
          <dgm:bulletEnabled val="1"/>
        </dgm:presLayoutVars>
      </dgm:prSet>
      <dgm:spPr/>
      <dgm:t>
        <a:bodyPr/>
        <a:lstStyle/>
        <a:p>
          <a:endParaRPr lang="en-US"/>
        </a:p>
      </dgm:t>
    </dgm:pt>
  </dgm:ptLst>
  <dgm:cxnLst>
    <dgm:cxn modelId="{BF3FB9B9-FAFA-48A3-9D15-5DEF26EB9772}" type="presOf" srcId="{ED02F5DB-7802-44A7-B47D-1BE41500D9E9}" destId="{D9E8454A-0AFE-4FB5-96E6-4E0D755F4474}" srcOrd="0" destOrd="0" presId="urn:microsoft.com/office/officeart/2005/8/layout/default"/>
    <dgm:cxn modelId="{A27AE010-DF1E-4B98-A5F7-BA60EA9409F9}" srcId="{E2E9A340-A2ED-4DB2-97E4-9AAD13A35A3B}" destId="{52F5E671-58D1-467A-A917-EB4C7BF5442A}" srcOrd="4" destOrd="0" parTransId="{62736867-3AE0-49B7-8C52-C726EE10A9AF}" sibTransId="{E5D6FC59-FD5F-4828-8D7B-ADB0EABFEC29}"/>
    <dgm:cxn modelId="{7E7DC917-562F-4F0E-A909-E21A0EEAB4AA}" srcId="{E2E9A340-A2ED-4DB2-97E4-9AAD13A35A3B}" destId="{FAC0B146-12FA-4A87-8374-897187ED9A9D}" srcOrd="1" destOrd="0" parTransId="{890E838C-BBBF-4CDF-BCFE-C20A8B76E1A5}" sibTransId="{6C245336-7308-4A12-9671-F2CF9B7E70FA}"/>
    <dgm:cxn modelId="{6611FE1A-0BFF-496F-A289-1B5B927075B0}" srcId="{E2E9A340-A2ED-4DB2-97E4-9AAD13A35A3B}" destId="{ED02F5DB-7802-44A7-B47D-1BE41500D9E9}" srcOrd="3" destOrd="0" parTransId="{B32593EB-923E-46F1-BC6E-C26443066680}" sibTransId="{EA8A7717-9E8B-4913-A983-B98C1C3C0700}"/>
    <dgm:cxn modelId="{0E847A41-6ADC-4E7E-B4BB-9A674C16FDE9}" type="presOf" srcId="{7E875485-48B4-42F2-A4E3-DE5E2A041866}" destId="{15B24954-D6F7-47D2-BFAD-931A3FD00530}" srcOrd="0" destOrd="0" presId="urn:microsoft.com/office/officeart/2005/8/layout/default"/>
    <dgm:cxn modelId="{4A97DF9D-5FA3-42C7-B42A-5F7BD4DE36E7}" type="presOf" srcId="{52F5E671-58D1-467A-A917-EB4C7BF5442A}" destId="{5B15D73A-0B31-4CA8-96DC-994B32F1777C}" srcOrd="0" destOrd="0" presId="urn:microsoft.com/office/officeart/2005/8/layout/default"/>
    <dgm:cxn modelId="{455F13F2-F4F8-4292-AAC2-D111B79DA1C1}" srcId="{E2E9A340-A2ED-4DB2-97E4-9AAD13A35A3B}" destId="{6B41DABB-4D1A-480F-83B8-F540A940981B}" srcOrd="0" destOrd="0" parTransId="{A260F626-4A62-4174-AACA-1CD5E4F01A57}" sibTransId="{045FB537-0D6B-4794-9BBB-CD8810AFF5BB}"/>
    <dgm:cxn modelId="{0321204D-605B-4CFA-99EC-0EE8DF4934A7}" type="presOf" srcId="{E2E9A340-A2ED-4DB2-97E4-9AAD13A35A3B}" destId="{13B09EA6-7F6C-4D21-A01E-54227C812E12}" srcOrd="0" destOrd="0" presId="urn:microsoft.com/office/officeart/2005/8/layout/default"/>
    <dgm:cxn modelId="{E39B1470-FA7D-430E-8B5F-FA118257950F}" type="presOf" srcId="{FAC0B146-12FA-4A87-8374-897187ED9A9D}" destId="{A3C38C84-3B1F-4CA5-BB3A-9C2CE1BEAC6F}" srcOrd="0" destOrd="0" presId="urn:microsoft.com/office/officeart/2005/8/layout/default"/>
    <dgm:cxn modelId="{4C332BE4-FCD0-4BD2-B7D0-DC14D3E626A8}" type="presOf" srcId="{6B41DABB-4D1A-480F-83B8-F540A940981B}" destId="{66107D63-493B-4056-8745-57BB8EE00996}" srcOrd="0" destOrd="0" presId="urn:microsoft.com/office/officeart/2005/8/layout/default"/>
    <dgm:cxn modelId="{522B5E70-63B2-4F6A-8D45-5DEB18ACFD84}" srcId="{E2E9A340-A2ED-4DB2-97E4-9AAD13A35A3B}" destId="{7E875485-48B4-42F2-A4E3-DE5E2A041866}" srcOrd="2" destOrd="0" parTransId="{7EF3490D-1450-4748-AABD-A9213A475E3D}" sibTransId="{6397B452-86BE-46F5-B99C-3452669ACDB8}"/>
    <dgm:cxn modelId="{3A6BF5A4-A700-4AA9-98B9-B0EE48D32EAE}" type="presParOf" srcId="{13B09EA6-7F6C-4D21-A01E-54227C812E12}" destId="{66107D63-493B-4056-8745-57BB8EE00996}" srcOrd="0" destOrd="0" presId="urn:microsoft.com/office/officeart/2005/8/layout/default"/>
    <dgm:cxn modelId="{F44E394D-1EBF-4A4A-B1E4-1C57D6A5FBDC}" type="presParOf" srcId="{13B09EA6-7F6C-4D21-A01E-54227C812E12}" destId="{344100B7-7852-4820-9BED-28A26CB7EB89}" srcOrd="1" destOrd="0" presId="urn:microsoft.com/office/officeart/2005/8/layout/default"/>
    <dgm:cxn modelId="{E0C233F2-40C9-44E4-9E24-F23ADA60676D}" type="presParOf" srcId="{13B09EA6-7F6C-4D21-A01E-54227C812E12}" destId="{A3C38C84-3B1F-4CA5-BB3A-9C2CE1BEAC6F}" srcOrd="2" destOrd="0" presId="urn:microsoft.com/office/officeart/2005/8/layout/default"/>
    <dgm:cxn modelId="{ADE307F9-9C27-49DA-957A-19F846D08E41}" type="presParOf" srcId="{13B09EA6-7F6C-4D21-A01E-54227C812E12}" destId="{6DADF7F0-148A-4A0C-9C25-7B42EA38F266}" srcOrd="3" destOrd="0" presId="urn:microsoft.com/office/officeart/2005/8/layout/default"/>
    <dgm:cxn modelId="{DDCBF2AD-07EE-4A3C-B2C7-0CE3FE1E6640}" type="presParOf" srcId="{13B09EA6-7F6C-4D21-A01E-54227C812E12}" destId="{15B24954-D6F7-47D2-BFAD-931A3FD00530}" srcOrd="4" destOrd="0" presId="urn:microsoft.com/office/officeart/2005/8/layout/default"/>
    <dgm:cxn modelId="{13D70D3E-8C37-4CAE-ADEF-130C90932C7F}" type="presParOf" srcId="{13B09EA6-7F6C-4D21-A01E-54227C812E12}" destId="{4728989C-88C5-4B67-A4B6-CB05C4545014}" srcOrd="5" destOrd="0" presId="urn:microsoft.com/office/officeart/2005/8/layout/default"/>
    <dgm:cxn modelId="{EC90AC42-D2C2-48FD-94B7-D3BDAA876B71}" type="presParOf" srcId="{13B09EA6-7F6C-4D21-A01E-54227C812E12}" destId="{D9E8454A-0AFE-4FB5-96E6-4E0D755F4474}" srcOrd="6" destOrd="0" presId="urn:microsoft.com/office/officeart/2005/8/layout/default"/>
    <dgm:cxn modelId="{9B0ABDE0-7888-47B8-847F-3B9D4D3A3FE5}" type="presParOf" srcId="{13B09EA6-7F6C-4D21-A01E-54227C812E12}" destId="{6A309DE9-5E88-4D5B-A0A6-62468A4C3643}" srcOrd="7" destOrd="0" presId="urn:microsoft.com/office/officeart/2005/8/layout/default"/>
    <dgm:cxn modelId="{125B7FD7-3F5F-4CBD-838B-9B6644127D61}" type="presParOf" srcId="{13B09EA6-7F6C-4D21-A01E-54227C812E12}" destId="{5B15D73A-0B31-4CA8-96DC-994B32F1777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A50EC9-930D-4C90-8CC9-CB90EED4D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204B0C7-D644-4853-BE74-88DAC8032125}">
      <dgm:prSet phldrT="[Text]"/>
      <dgm:spPr/>
      <dgm:t>
        <a:bodyPr/>
        <a:lstStyle/>
        <a:p>
          <a:r>
            <a:rPr lang="en-US" dirty="0" smtClean="0"/>
            <a:t>Likes</a:t>
          </a:r>
          <a:endParaRPr lang="en-US" dirty="0"/>
        </a:p>
      </dgm:t>
    </dgm:pt>
    <dgm:pt modelId="{646FE45B-1EEF-489C-865F-2AF55BDC8459}" type="parTrans" cxnId="{9C400825-659F-4D29-8B8B-5408B237E210}">
      <dgm:prSet/>
      <dgm:spPr/>
      <dgm:t>
        <a:bodyPr/>
        <a:lstStyle/>
        <a:p>
          <a:endParaRPr lang="en-US"/>
        </a:p>
      </dgm:t>
    </dgm:pt>
    <dgm:pt modelId="{C3A33AA0-9085-4A14-AB7B-D907981D9CC3}" type="sibTrans" cxnId="{9C400825-659F-4D29-8B8B-5408B237E210}">
      <dgm:prSet/>
      <dgm:spPr/>
      <dgm:t>
        <a:bodyPr/>
        <a:lstStyle/>
        <a:p>
          <a:endParaRPr lang="en-US"/>
        </a:p>
      </dgm:t>
    </dgm:pt>
    <dgm:pt modelId="{06855E9B-7CBD-4F54-9836-A7A5638F5640}">
      <dgm:prSet phldrT="[Text]"/>
      <dgm:spPr/>
      <dgm:t>
        <a:bodyPr/>
        <a:lstStyle/>
        <a:p>
          <a:r>
            <a:rPr lang="en-US" dirty="0" smtClean="0"/>
            <a:t>Drivers courteous and respectful</a:t>
          </a:r>
          <a:endParaRPr lang="en-US" dirty="0"/>
        </a:p>
      </dgm:t>
    </dgm:pt>
    <dgm:pt modelId="{40760BD8-F830-4C94-89A8-0CACA40C7D92}" type="parTrans" cxnId="{6E98B20B-F1D8-4F0D-A6FB-037DE35268B6}">
      <dgm:prSet/>
      <dgm:spPr/>
      <dgm:t>
        <a:bodyPr/>
        <a:lstStyle/>
        <a:p>
          <a:endParaRPr lang="en-US"/>
        </a:p>
      </dgm:t>
    </dgm:pt>
    <dgm:pt modelId="{737E95F7-3EC4-41E3-8427-7F461615C0A0}" type="sibTrans" cxnId="{6E98B20B-F1D8-4F0D-A6FB-037DE35268B6}">
      <dgm:prSet/>
      <dgm:spPr/>
      <dgm:t>
        <a:bodyPr/>
        <a:lstStyle/>
        <a:p>
          <a:endParaRPr lang="en-US"/>
        </a:p>
      </dgm:t>
    </dgm:pt>
    <dgm:pt modelId="{F530E59C-C64D-4E38-8896-CB4445427C43}">
      <dgm:prSet phldrT="[Text]"/>
      <dgm:spPr/>
      <dgm:t>
        <a:bodyPr/>
        <a:lstStyle/>
        <a:p>
          <a:r>
            <a:rPr lang="en-US" dirty="0" smtClean="0"/>
            <a:t>Appreciative of costs being covered</a:t>
          </a:r>
          <a:endParaRPr lang="en-US" dirty="0"/>
        </a:p>
      </dgm:t>
    </dgm:pt>
    <dgm:pt modelId="{3975E28C-BF98-43A1-A57D-CA5E6D172784}" type="parTrans" cxnId="{ADAA7140-721F-4343-B397-6373D7121CD5}">
      <dgm:prSet/>
      <dgm:spPr/>
      <dgm:t>
        <a:bodyPr/>
        <a:lstStyle/>
        <a:p>
          <a:endParaRPr lang="en-US"/>
        </a:p>
      </dgm:t>
    </dgm:pt>
    <dgm:pt modelId="{20120F95-A824-4659-AE44-7D5F424D8EF5}" type="sibTrans" cxnId="{ADAA7140-721F-4343-B397-6373D7121CD5}">
      <dgm:prSet/>
      <dgm:spPr/>
      <dgm:t>
        <a:bodyPr/>
        <a:lstStyle/>
        <a:p>
          <a:endParaRPr lang="en-US"/>
        </a:p>
      </dgm:t>
    </dgm:pt>
    <dgm:pt modelId="{99C764A0-0282-4F12-A4A9-E1206C9DA56B}">
      <dgm:prSet phldrT="[Text]"/>
      <dgm:spPr/>
      <dgm:t>
        <a:bodyPr/>
        <a:lstStyle/>
        <a:p>
          <a:r>
            <a:rPr lang="en-US" dirty="0" smtClean="0"/>
            <a:t>Dislikes</a:t>
          </a:r>
          <a:endParaRPr lang="en-US" dirty="0"/>
        </a:p>
      </dgm:t>
    </dgm:pt>
    <dgm:pt modelId="{FC820E03-4AFB-4658-AF90-608CC2E6D5BF}" type="parTrans" cxnId="{15C10749-1FD7-4827-860D-33CF08557A54}">
      <dgm:prSet/>
      <dgm:spPr/>
      <dgm:t>
        <a:bodyPr/>
        <a:lstStyle/>
        <a:p>
          <a:endParaRPr lang="en-US"/>
        </a:p>
      </dgm:t>
    </dgm:pt>
    <dgm:pt modelId="{C2718593-13A0-4EB1-B4F4-2435012884B4}" type="sibTrans" cxnId="{15C10749-1FD7-4827-860D-33CF08557A54}">
      <dgm:prSet/>
      <dgm:spPr/>
      <dgm:t>
        <a:bodyPr/>
        <a:lstStyle/>
        <a:p>
          <a:endParaRPr lang="en-US"/>
        </a:p>
      </dgm:t>
    </dgm:pt>
    <dgm:pt modelId="{63041D1C-FB45-40A4-ACBF-31875CF2FD8F}">
      <dgm:prSet phldrT="[Text]"/>
      <dgm:spPr/>
      <dgm:t>
        <a:bodyPr/>
        <a:lstStyle/>
        <a:p>
          <a:r>
            <a:rPr lang="en-US" dirty="0" smtClean="0"/>
            <a:t>Can’t schedule multiple stops (w/o driver’s agreement) for daily errands</a:t>
          </a:r>
          <a:endParaRPr lang="en-US" dirty="0"/>
        </a:p>
      </dgm:t>
    </dgm:pt>
    <dgm:pt modelId="{16754CB5-D8F6-4143-B848-6D432FF795A7}" type="parTrans" cxnId="{C588E1A2-F806-43FE-AFF5-BBD2B8E24514}">
      <dgm:prSet/>
      <dgm:spPr/>
      <dgm:t>
        <a:bodyPr/>
        <a:lstStyle/>
        <a:p>
          <a:endParaRPr lang="en-US"/>
        </a:p>
      </dgm:t>
    </dgm:pt>
    <dgm:pt modelId="{5BE1AE0E-8A01-4F17-88FC-E09208F521BD}" type="sibTrans" cxnId="{C588E1A2-F806-43FE-AFF5-BBD2B8E24514}">
      <dgm:prSet/>
      <dgm:spPr/>
      <dgm:t>
        <a:bodyPr/>
        <a:lstStyle/>
        <a:p>
          <a:endParaRPr lang="en-US"/>
        </a:p>
      </dgm:t>
    </dgm:pt>
    <dgm:pt modelId="{8AADA4E1-212B-4CFB-86BB-A3B419E62B55}">
      <dgm:prSet phldrT="[Text]"/>
      <dgm:spPr/>
      <dgm:t>
        <a:bodyPr/>
        <a:lstStyle/>
        <a:p>
          <a:r>
            <a:rPr lang="en-US" dirty="0" smtClean="0"/>
            <a:t>Long wait times for an operator/finding  ride</a:t>
          </a:r>
          <a:endParaRPr lang="en-US" dirty="0"/>
        </a:p>
      </dgm:t>
    </dgm:pt>
    <dgm:pt modelId="{390BDCA0-8C63-4330-9CF7-167F2A755AD1}" type="parTrans" cxnId="{CAF9FF47-EDA2-46BC-9B74-96EDC7A4BA38}">
      <dgm:prSet/>
      <dgm:spPr/>
      <dgm:t>
        <a:bodyPr/>
        <a:lstStyle/>
        <a:p>
          <a:endParaRPr lang="en-US"/>
        </a:p>
      </dgm:t>
    </dgm:pt>
    <dgm:pt modelId="{2BB8DDB8-8EE1-421E-B27A-5FE714ACD744}" type="sibTrans" cxnId="{CAF9FF47-EDA2-46BC-9B74-96EDC7A4BA38}">
      <dgm:prSet/>
      <dgm:spPr/>
      <dgm:t>
        <a:bodyPr/>
        <a:lstStyle/>
        <a:p>
          <a:endParaRPr lang="en-US"/>
        </a:p>
      </dgm:t>
    </dgm:pt>
    <dgm:pt modelId="{3A90F260-806B-4DD7-9153-D116AE4B96B6}">
      <dgm:prSet phldrT="[Text]"/>
      <dgm:spPr/>
      <dgm:t>
        <a:bodyPr/>
        <a:lstStyle/>
        <a:p>
          <a:r>
            <a:rPr lang="en-US" dirty="0" smtClean="0"/>
            <a:t>In their own words</a:t>
          </a:r>
          <a:endParaRPr lang="en-US" dirty="0"/>
        </a:p>
      </dgm:t>
    </dgm:pt>
    <dgm:pt modelId="{45090B8C-3B51-4084-AF64-31DD68262712}" type="parTrans" cxnId="{FE5D1425-D404-4850-A55F-0BA95D287B07}">
      <dgm:prSet/>
      <dgm:spPr/>
      <dgm:t>
        <a:bodyPr/>
        <a:lstStyle/>
        <a:p>
          <a:endParaRPr lang="en-US"/>
        </a:p>
      </dgm:t>
    </dgm:pt>
    <dgm:pt modelId="{D39BBA82-2AC5-483E-8E18-AE2BC7284C99}" type="sibTrans" cxnId="{FE5D1425-D404-4850-A55F-0BA95D287B07}">
      <dgm:prSet/>
      <dgm:spPr/>
      <dgm:t>
        <a:bodyPr/>
        <a:lstStyle/>
        <a:p>
          <a:endParaRPr lang="en-US"/>
        </a:p>
      </dgm:t>
    </dgm:pt>
    <dgm:pt modelId="{D3CB52F6-E353-47C4-8533-19EB4DD2F9C5}">
      <dgm:prSet phldrT="[Text]"/>
      <dgm:spPr/>
      <dgm:t>
        <a:bodyPr/>
        <a:lstStyle/>
        <a:p>
          <a:r>
            <a:rPr lang="en-US" dirty="0" smtClean="0"/>
            <a:t>“feels like they aren’t ready for prime-time yet”</a:t>
          </a:r>
          <a:endParaRPr lang="en-US" dirty="0"/>
        </a:p>
      </dgm:t>
    </dgm:pt>
    <dgm:pt modelId="{5AA822AD-45FD-4F1C-84CC-8278177A07D6}" type="parTrans" cxnId="{04E5CB5B-98D0-4315-AF4A-8F510EB93ADC}">
      <dgm:prSet/>
      <dgm:spPr/>
      <dgm:t>
        <a:bodyPr/>
        <a:lstStyle/>
        <a:p>
          <a:endParaRPr lang="en-US"/>
        </a:p>
      </dgm:t>
    </dgm:pt>
    <dgm:pt modelId="{5BD144E6-87C7-418B-8669-517DC1B80178}" type="sibTrans" cxnId="{04E5CB5B-98D0-4315-AF4A-8F510EB93ADC}">
      <dgm:prSet/>
      <dgm:spPr/>
      <dgm:t>
        <a:bodyPr/>
        <a:lstStyle/>
        <a:p>
          <a:endParaRPr lang="en-US"/>
        </a:p>
      </dgm:t>
    </dgm:pt>
    <dgm:pt modelId="{067FDC42-FEF4-4422-BD3A-4D589CC0E20B}">
      <dgm:prSet phldrT="[Text]"/>
      <dgm:spPr/>
      <dgm:t>
        <a:bodyPr/>
        <a:lstStyle/>
        <a:p>
          <a:r>
            <a:rPr lang="en-US" dirty="0" smtClean="0"/>
            <a:t>“Love it- just what the island needs”</a:t>
          </a:r>
          <a:endParaRPr lang="en-US" dirty="0"/>
        </a:p>
      </dgm:t>
    </dgm:pt>
    <dgm:pt modelId="{ABDD0222-84A4-4820-99A1-3FBEF8401847}" type="parTrans" cxnId="{88A3FEA1-857D-4525-8F82-37B5B013A0F6}">
      <dgm:prSet/>
      <dgm:spPr/>
      <dgm:t>
        <a:bodyPr/>
        <a:lstStyle/>
        <a:p>
          <a:endParaRPr lang="en-US"/>
        </a:p>
      </dgm:t>
    </dgm:pt>
    <dgm:pt modelId="{35221276-3938-445D-AEAC-0D7911875D8B}" type="sibTrans" cxnId="{88A3FEA1-857D-4525-8F82-37B5B013A0F6}">
      <dgm:prSet/>
      <dgm:spPr/>
      <dgm:t>
        <a:bodyPr/>
        <a:lstStyle/>
        <a:p>
          <a:endParaRPr lang="en-US"/>
        </a:p>
      </dgm:t>
    </dgm:pt>
    <dgm:pt modelId="{87A517AB-B55A-4F18-9408-029CC122F4C7}">
      <dgm:prSet phldrT="[Text]"/>
      <dgm:spPr/>
      <dgm:t>
        <a:bodyPr/>
        <a:lstStyle/>
        <a:p>
          <a:r>
            <a:rPr lang="en-US" dirty="0" smtClean="0"/>
            <a:t>Lack of relevant recorded messages to Island participants while waiting for an operator</a:t>
          </a:r>
          <a:endParaRPr lang="en-US" dirty="0"/>
        </a:p>
      </dgm:t>
    </dgm:pt>
    <dgm:pt modelId="{44B0FACB-2F86-4D38-A39E-E7975DA5BB15}" type="parTrans" cxnId="{8D121323-BE5E-40BB-9D1A-A3C514050D3A}">
      <dgm:prSet/>
      <dgm:spPr/>
    </dgm:pt>
    <dgm:pt modelId="{93A8F858-C43D-41FB-B492-E2348F4583D0}" type="sibTrans" cxnId="{8D121323-BE5E-40BB-9D1A-A3C514050D3A}">
      <dgm:prSet/>
      <dgm:spPr/>
    </dgm:pt>
    <dgm:pt modelId="{D172CCD1-6666-40DD-9827-CF8FE925972E}">
      <dgm:prSet phldrT="[Text]"/>
      <dgm:spPr/>
      <dgm:t>
        <a:bodyPr/>
        <a:lstStyle/>
        <a:p>
          <a:r>
            <a:rPr lang="en-US" dirty="0" smtClean="0"/>
            <a:t>A viable solution to public transportation when that option can’t work</a:t>
          </a:r>
          <a:endParaRPr lang="en-US" dirty="0"/>
        </a:p>
      </dgm:t>
    </dgm:pt>
    <dgm:pt modelId="{3D3BF81F-57DF-4F23-BE64-64D11368F2E1}" type="parTrans" cxnId="{0545568A-A125-4DEE-A13E-BC66A3A231F1}">
      <dgm:prSet/>
      <dgm:spPr/>
    </dgm:pt>
    <dgm:pt modelId="{F576411C-44C2-4F0B-834C-8C0E4DEB8305}" type="sibTrans" cxnId="{0545568A-A125-4DEE-A13E-BC66A3A231F1}">
      <dgm:prSet/>
      <dgm:spPr/>
    </dgm:pt>
    <dgm:pt modelId="{E2AF9AC3-A4A2-410C-82EE-83C3DDB47C35}">
      <dgm:prSet phldrT="[Text]"/>
      <dgm:spPr/>
      <dgm:t>
        <a:bodyPr/>
        <a:lstStyle/>
        <a:p>
          <a:r>
            <a:rPr lang="en-US" dirty="0" smtClean="0"/>
            <a:t>Flexibility to go beyond medical appointments a positive (although oftentimes the initial reason to use GoGoGrandparents)</a:t>
          </a:r>
          <a:endParaRPr lang="en-US" dirty="0"/>
        </a:p>
      </dgm:t>
    </dgm:pt>
    <dgm:pt modelId="{25425A66-1928-4E8A-B773-DC2972199896}" type="parTrans" cxnId="{92BA2FFA-CA24-4A89-BC66-26C16F04F622}">
      <dgm:prSet/>
      <dgm:spPr/>
    </dgm:pt>
    <dgm:pt modelId="{D89386E7-D34C-4484-9E93-8ED1A3A13F1A}" type="sibTrans" cxnId="{92BA2FFA-CA24-4A89-BC66-26C16F04F622}">
      <dgm:prSet/>
      <dgm:spPr/>
    </dgm:pt>
    <dgm:pt modelId="{5C3296FC-3096-4457-B8D9-110D190DA5E7}">
      <dgm:prSet phldrT="[Text]"/>
      <dgm:spPr/>
      <dgm:t>
        <a:bodyPr/>
        <a:lstStyle/>
        <a:p>
          <a:r>
            <a:rPr lang="en-US" dirty="0" smtClean="0"/>
            <a:t>“Seems to be working better in the off-season”</a:t>
          </a:r>
          <a:endParaRPr lang="en-US" dirty="0"/>
        </a:p>
      </dgm:t>
    </dgm:pt>
    <dgm:pt modelId="{76EC556D-091D-4F7A-856D-0C333ACB5CB2}" type="parTrans" cxnId="{B77A0B78-53D9-466E-9047-569CFBE5F86D}">
      <dgm:prSet/>
      <dgm:spPr/>
    </dgm:pt>
    <dgm:pt modelId="{409C1DB7-E0A2-4E5C-9CD2-7E259FB6339F}" type="sibTrans" cxnId="{B77A0B78-53D9-466E-9047-569CFBE5F86D}">
      <dgm:prSet/>
      <dgm:spPr/>
    </dgm:pt>
    <dgm:pt modelId="{5ADA86BD-9347-42CC-A2E5-901CB0599F49}">
      <dgm:prSet phldrT="[Text]"/>
      <dgm:spPr/>
      <dgm:t>
        <a:bodyPr/>
        <a:lstStyle/>
        <a:p>
          <a:r>
            <a:rPr lang="en-US" dirty="0" smtClean="0"/>
            <a:t>“Good to have this as an option”</a:t>
          </a:r>
          <a:endParaRPr lang="en-US" dirty="0"/>
        </a:p>
      </dgm:t>
    </dgm:pt>
    <dgm:pt modelId="{13E70383-F009-4D89-AE9B-DF6F7379AB23}" type="parTrans" cxnId="{BA453E43-7F59-4B77-941E-5530C4D97141}">
      <dgm:prSet/>
      <dgm:spPr/>
    </dgm:pt>
    <dgm:pt modelId="{6B535788-9669-4FD9-BDF3-F6E58FF4D608}" type="sibTrans" cxnId="{BA453E43-7F59-4B77-941E-5530C4D97141}">
      <dgm:prSet/>
      <dgm:spPr/>
    </dgm:pt>
    <dgm:pt modelId="{7B28A9B1-2B3A-4AAC-BB04-BC5F6EB35E75}">
      <dgm:prSet phldrT="[Text]"/>
      <dgm:spPr/>
      <dgm:t>
        <a:bodyPr/>
        <a:lstStyle/>
        <a:p>
          <a:r>
            <a:rPr lang="en-US" dirty="0" smtClean="0"/>
            <a:t>“Won’t use it again because they won’t wait while I shop”</a:t>
          </a:r>
          <a:endParaRPr lang="en-US" dirty="0"/>
        </a:p>
      </dgm:t>
    </dgm:pt>
    <dgm:pt modelId="{63186F08-C85B-4DCE-B1D4-9CC1E692FC7F}" type="parTrans" cxnId="{4A46CD85-F42F-4E7E-82BA-ADF5B10166F0}">
      <dgm:prSet/>
      <dgm:spPr/>
    </dgm:pt>
    <dgm:pt modelId="{FB953AD4-89D0-49D8-A649-209D57F58497}" type="sibTrans" cxnId="{4A46CD85-F42F-4E7E-82BA-ADF5B10166F0}">
      <dgm:prSet/>
      <dgm:spPr/>
    </dgm:pt>
    <dgm:pt modelId="{1594A0DC-1EC0-4F47-B388-90F32522833C}">
      <dgm:prSet phldrT="[Text]"/>
      <dgm:spPr/>
      <dgm:t>
        <a:bodyPr/>
        <a:lstStyle/>
        <a:p>
          <a:r>
            <a:rPr lang="en-US" dirty="0" smtClean="0"/>
            <a:t>Some inconsistency in quality of Operators knowledge and communication skills</a:t>
          </a:r>
          <a:endParaRPr lang="en-US" dirty="0"/>
        </a:p>
      </dgm:t>
    </dgm:pt>
    <dgm:pt modelId="{EA0631AD-A8F3-4CE5-9E1B-662F8DE488DD}" type="parTrans" cxnId="{103A985D-B19F-478A-B834-25E6A8571323}">
      <dgm:prSet/>
      <dgm:spPr/>
    </dgm:pt>
    <dgm:pt modelId="{36457982-295E-41F7-87DC-73F2FF4B7829}" type="sibTrans" cxnId="{103A985D-B19F-478A-B834-25E6A8571323}">
      <dgm:prSet/>
      <dgm:spPr/>
    </dgm:pt>
    <dgm:pt modelId="{96CA6B43-C047-447C-BA3A-DE0A813BE701}" type="pres">
      <dgm:prSet presAssocID="{0BA50EC9-930D-4C90-8CC9-CB90EED4D38A}" presName="Name0" presStyleCnt="0">
        <dgm:presLayoutVars>
          <dgm:dir/>
          <dgm:animLvl val="lvl"/>
          <dgm:resizeHandles val="exact"/>
        </dgm:presLayoutVars>
      </dgm:prSet>
      <dgm:spPr/>
    </dgm:pt>
    <dgm:pt modelId="{2B8D67B8-9851-4BD2-9F84-CA30E5FF76C4}" type="pres">
      <dgm:prSet presAssocID="{4204B0C7-D644-4853-BE74-88DAC8032125}" presName="composite" presStyleCnt="0"/>
      <dgm:spPr/>
    </dgm:pt>
    <dgm:pt modelId="{C9B2B729-D2C0-4C10-A030-5ADE49A31398}" type="pres">
      <dgm:prSet presAssocID="{4204B0C7-D644-4853-BE74-88DAC8032125}" presName="parTx" presStyleLbl="alignNode1" presStyleIdx="0" presStyleCnt="3">
        <dgm:presLayoutVars>
          <dgm:chMax val="0"/>
          <dgm:chPref val="0"/>
          <dgm:bulletEnabled val="1"/>
        </dgm:presLayoutVars>
      </dgm:prSet>
      <dgm:spPr/>
      <dgm:t>
        <a:bodyPr/>
        <a:lstStyle/>
        <a:p>
          <a:endParaRPr lang="en-US"/>
        </a:p>
      </dgm:t>
    </dgm:pt>
    <dgm:pt modelId="{2B37C317-80F6-4E54-B17F-4700ABF2D947}" type="pres">
      <dgm:prSet presAssocID="{4204B0C7-D644-4853-BE74-88DAC8032125}" presName="desTx" presStyleLbl="alignAccFollowNode1" presStyleIdx="0" presStyleCnt="3">
        <dgm:presLayoutVars>
          <dgm:bulletEnabled val="1"/>
        </dgm:presLayoutVars>
      </dgm:prSet>
      <dgm:spPr/>
      <dgm:t>
        <a:bodyPr/>
        <a:lstStyle/>
        <a:p>
          <a:endParaRPr lang="en-US"/>
        </a:p>
      </dgm:t>
    </dgm:pt>
    <dgm:pt modelId="{23F22804-8167-4272-956D-667F83B2F9E4}" type="pres">
      <dgm:prSet presAssocID="{C3A33AA0-9085-4A14-AB7B-D907981D9CC3}" presName="space" presStyleCnt="0"/>
      <dgm:spPr/>
    </dgm:pt>
    <dgm:pt modelId="{0C4EA0A0-C6E8-4D89-BDFD-6A19967B5761}" type="pres">
      <dgm:prSet presAssocID="{99C764A0-0282-4F12-A4A9-E1206C9DA56B}" presName="composite" presStyleCnt="0"/>
      <dgm:spPr/>
    </dgm:pt>
    <dgm:pt modelId="{66F466D3-FB05-45A2-8D64-3258625C9F60}" type="pres">
      <dgm:prSet presAssocID="{99C764A0-0282-4F12-A4A9-E1206C9DA56B}" presName="parTx" presStyleLbl="alignNode1" presStyleIdx="1" presStyleCnt="3">
        <dgm:presLayoutVars>
          <dgm:chMax val="0"/>
          <dgm:chPref val="0"/>
          <dgm:bulletEnabled val="1"/>
        </dgm:presLayoutVars>
      </dgm:prSet>
      <dgm:spPr/>
      <dgm:t>
        <a:bodyPr/>
        <a:lstStyle/>
        <a:p>
          <a:endParaRPr lang="en-US"/>
        </a:p>
      </dgm:t>
    </dgm:pt>
    <dgm:pt modelId="{6D18ABFB-5679-4836-BF43-EB847C16BDDD}" type="pres">
      <dgm:prSet presAssocID="{99C764A0-0282-4F12-A4A9-E1206C9DA56B}" presName="desTx" presStyleLbl="alignAccFollowNode1" presStyleIdx="1" presStyleCnt="3">
        <dgm:presLayoutVars>
          <dgm:bulletEnabled val="1"/>
        </dgm:presLayoutVars>
      </dgm:prSet>
      <dgm:spPr/>
      <dgm:t>
        <a:bodyPr/>
        <a:lstStyle/>
        <a:p>
          <a:endParaRPr lang="en-US"/>
        </a:p>
      </dgm:t>
    </dgm:pt>
    <dgm:pt modelId="{2B45B993-3634-42D7-883B-179F7398E0EA}" type="pres">
      <dgm:prSet presAssocID="{C2718593-13A0-4EB1-B4F4-2435012884B4}" presName="space" presStyleCnt="0"/>
      <dgm:spPr/>
    </dgm:pt>
    <dgm:pt modelId="{209DA5C3-18F7-4760-AEB6-CAE6D75D6D71}" type="pres">
      <dgm:prSet presAssocID="{3A90F260-806B-4DD7-9153-D116AE4B96B6}" presName="composite" presStyleCnt="0"/>
      <dgm:spPr/>
    </dgm:pt>
    <dgm:pt modelId="{304710EF-D4FC-4E67-86A8-5CA564CF937C}" type="pres">
      <dgm:prSet presAssocID="{3A90F260-806B-4DD7-9153-D116AE4B96B6}" presName="parTx" presStyleLbl="alignNode1" presStyleIdx="2" presStyleCnt="3">
        <dgm:presLayoutVars>
          <dgm:chMax val="0"/>
          <dgm:chPref val="0"/>
          <dgm:bulletEnabled val="1"/>
        </dgm:presLayoutVars>
      </dgm:prSet>
      <dgm:spPr/>
    </dgm:pt>
    <dgm:pt modelId="{83DDC93C-9775-46B4-B329-5D953DC6C077}" type="pres">
      <dgm:prSet presAssocID="{3A90F260-806B-4DD7-9153-D116AE4B96B6}" presName="desTx" presStyleLbl="alignAccFollowNode1" presStyleIdx="2" presStyleCnt="3">
        <dgm:presLayoutVars>
          <dgm:bulletEnabled val="1"/>
        </dgm:presLayoutVars>
      </dgm:prSet>
      <dgm:spPr/>
      <dgm:t>
        <a:bodyPr/>
        <a:lstStyle/>
        <a:p>
          <a:endParaRPr lang="en-US"/>
        </a:p>
      </dgm:t>
    </dgm:pt>
  </dgm:ptLst>
  <dgm:cxnLst>
    <dgm:cxn modelId="{AE51098D-D25F-4477-BF63-2C80913EEBDD}" type="presOf" srcId="{3A90F260-806B-4DD7-9153-D116AE4B96B6}" destId="{304710EF-D4FC-4E67-86A8-5CA564CF937C}" srcOrd="0" destOrd="0" presId="urn:microsoft.com/office/officeart/2005/8/layout/hList1"/>
    <dgm:cxn modelId="{C1B4DE5B-752C-42ED-B643-27BF2B05B7C2}" type="presOf" srcId="{D3CB52F6-E353-47C4-8533-19EB4DD2F9C5}" destId="{83DDC93C-9775-46B4-B329-5D953DC6C077}" srcOrd="0" destOrd="0" presId="urn:microsoft.com/office/officeart/2005/8/layout/hList1"/>
    <dgm:cxn modelId="{B77A0B78-53D9-466E-9047-569CFBE5F86D}" srcId="{3A90F260-806B-4DD7-9153-D116AE4B96B6}" destId="{5C3296FC-3096-4457-B8D9-110D190DA5E7}" srcOrd="2" destOrd="0" parTransId="{76EC556D-091D-4F7A-856D-0C333ACB5CB2}" sibTransId="{409C1DB7-E0A2-4E5C-9CD2-7E259FB6339F}"/>
    <dgm:cxn modelId="{9098C6D8-AF08-4CD6-913E-54E53546BACD}" type="presOf" srcId="{067FDC42-FEF4-4422-BD3A-4D589CC0E20B}" destId="{83DDC93C-9775-46B4-B329-5D953DC6C077}" srcOrd="0" destOrd="1" presId="urn:microsoft.com/office/officeart/2005/8/layout/hList1"/>
    <dgm:cxn modelId="{0545568A-A125-4DEE-A13E-BC66A3A231F1}" srcId="{4204B0C7-D644-4853-BE74-88DAC8032125}" destId="{D172CCD1-6666-40DD-9827-CF8FE925972E}" srcOrd="2" destOrd="0" parTransId="{3D3BF81F-57DF-4F23-BE64-64D11368F2E1}" sibTransId="{F576411C-44C2-4F0B-834C-8C0E4DEB8305}"/>
    <dgm:cxn modelId="{FE5D1425-D404-4850-A55F-0BA95D287B07}" srcId="{0BA50EC9-930D-4C90-8CC9-CB90EED4D38A}" destId="{3A90F260-806B-4DD7-9153-D116AE4B96B6}" srcOrd="2" destOrd="0" parTransId="{45090B8C-3B51-4084-AF64-31DD68262712}" sibTransId="{D39BBA82-2AC5-483E-8E18-AE2BC7284C99}"/>
    <dgm:cxn modelId="{88A3FEA1-857D-4525-8F82-37B5B013A0F6}" srcId="{3A90F260-806B-4DD7-9153-D116AE4B96B6}" destId="{067FDC42-FEF4-4422-BD3A-4D589CC0E20B}" srcOrd="1" destOrd="0" parTransId="{ABDD0222-84A4-4820-99A1-3FBEF8401847}" sibTransId="{35221276-3938-445D-AEAC-0D7911875D8B}"/>
    <dgm:cxn modelId="{92BA2FFA-CA24-4A89-BC66-26C16F04F622}" srcId="{4204B0C7-D644-4853-BE74-88DAC8032125}" destId="{E2AF9AC3-A4A2-410C-82EE-83C3DDB47C35}" srcOrd="3" destOrd="0" parTransId="{25425A66-1928-4E8A-B773-DC2972199896}" sibTransId="{D89386E7-D34C-4484-9E93-8ED1A3A13F1A}"/>
    <dgm:cxn modelId="{04E5CB5B-98D0-4315-AF4A-8F510EB93ADC}" srcId="{3A90F260-806B-4DD7-9153-D116AE4B96B6}" destId="{D3CB52F6-E353-47C4-8533-19EB4DD2F9C5}" srcOrd="0" destOrd="0" parTransId="{5AA822AD-45FD-4F1C-84CC-8278177A07D6}" sibTransId="{5BD144E6-87C7-418B-8669-517DC1B80178}"/>
    <dgm:cxn modelId="{C588E1A2-F806-43FE-AFF5-BBD2B8E24514}" srcId="{99C764A0-0282-4F12-A4A9-E1206C9DA56B}" destId="{63041D1C-FB45-40A4-ACBF-31875CF2FD8F}" srcOrd="0" destOrd="0" parTransId="{16754CB5-D8F6-4143-B848-6D432FF795A7}" sibTransId="{5BE1AE0E-8A01-4F17-88FC-E09208F521BD}"/>
    <dgm:cxn modelId="{6E98B20B-F1D8-4F0D-A6FB-037DE35268B6}" srcId="{4204B0C7-D644-4853-BE74-88DAC8032125}" destId="{06855E9B-7CBD-4F54-9836-A7A5638F5640}" srcOrd="0" destOrd="0" parTransId="{40760BD8-F830-4C94-89A8-0CACA40C7D92}" sibTransId="{737E95F7-3EC4-41E3-8427-7F461615C0A0}"/>
    <dgm:cxn modelId="{8EB5255A-D048-4218-8D36-78D90621F3C7}" type="presOf" srcId="{0BA50EC9-930D-4C90-8CC9-CB90EED4D38A}" destId="{96CA6B43-C047-447C-BA3A-DE0A813BE701}" srcOrd="0" destOrd="0" presId="urn:microsoft.com/office/officeart/2005/8/layout/hList1"/>
    <dgm:cxn modelId="{BA453E43-7F59-4B77-941E-5530C4D97141}" srcId="{3A90F260-806B-4DD7-9153-D116AE4B96B6}" destId="{5ADA86BD-9347-42CC-A2E5-901CB0599F49}" srcOrd="3" destOrd="0" parTransId="{13E70383-F009-4D89-AE9B-DF6F7379AB23}" sibTransId="{6B535788-9669-4FD9-BDF3-F6E58FF4D608}"/>
    <dgm:cxn modelId="{4A46CD85-F42F-4E7E-82BA-ADF5B10166F0}" srcId="{3A90F260-806B-4DD7-9153-D116AE4B96B6}" destId="{7B28A9B1-2B3A-4AAC-BB04-BC5F6EB35E75}" srcOrd="4" destOrd="0" parTransId="{63186F08-C85B-4DCE-B1D4-9CC1E692FC7F}" sibTransId="{FB953AD4-89D0-49D8-A649-209D57F58497}"/>
    <dgm:cxn modelId="{BB0E6589-BD09-48A3-966F-1AFC40CEB5B2}" type="presOf" srcId="{8AADA4E1-212B-4CFB-86BB-A3B419E62B55}" destId="{6D18ABFB-5679-4836-BF43-EB847C16BDDD}" srcOrd="0" destOrd="1" presId="urn:microsoft.com/office/officeart/2005/8/layout/hList1"/>
    <dgm:cxn modelId="{9C400825-659F-4D29-8B8B-5408B237E210}" srcId="{0BA50EC9-930D-4C90-8CC9-CB90EED4D38A}" destId="{4204B0C7-D644-4853-BE74-88DAC8032125}" srcOrd="0" destOrd="0" parTransId="{646FE45B-1EEF-489C-865F-2AF55BDC8459}" sibTransId="{C3A33AA0-9085-4A14-AB7B-D907981D9CC3}"/>
    <dgm:cxn modelId="{0549B2B6-8BC4-44AE-87C7-8831918B9838}" type="presOf" srcId="{7B28A9B1-2B3A-4AAC-BB04-BC5F6EB35E75}" destId="{83DDC93C-9775-46B4-B329-5D953DC6C077}" srcOrd="0" destOrd="4" presId="urn:microsoft.com/office/officeart/2005/8/layout/hList1"/>
    <dgm:cxn modelId="{1A8A0FF1-FC56-4A14-83FC-6C453F0338FB}" type="presOf" srcId="{5C3296FC-3096-4457-B8D9-110D190DA5E7}" destId="{83DDC93C-9775-46B4-B329-5D953DC6C077}" srcOrd="0" destOrd="2" presId="urn:microsoft.com/office/officeart/2005/8/layout/hList1"/>
    <dgm:cxn modelId="{3B773367-72C9-430A-B54C-1EC6CFA4D234}" type="presOf" srcId="{E2AF9AC3-A4A2-410C-82EE-83C3DDB47C35}" destId="{2B37C317-80F6-4E54-B17F-4700ABF2D947}" srcOrd="0" destOrd="3" presId="urn:microsoft.com/office/officeart/2005/8/layout/hList1"/>
    <dgm:cxn modelId="{15C10749-1FD7-4827-860D-33CF08557A54}" srcId="{0BA50EC9-930D-4C90-8CC9-CB90EED4D38A}" destId="{99C764A0-0282-4F12-A4A9-E1206C9DA56B}" srcOrd="1" destOrd="0" parTransId="{FC820E03-4AFB-4658-AF90-608CC2E6D5BF}" sibTransId="{C2718593-13A0-4EB1-B4F4-2435012884B4}"/>
    <dgm:cxn modelId="{6BFD7A2B-7365-4B96-B655-98461E3EFD55}" type="presOf" srcId="{87A517AB-B55A-4F18-9408-029CC122F4C7}" destId="{6D18ABFB-5679-4836-BF43-EB847C16BDDD}" srcOrd="0" destOrd="2" presId="urn:microsoft.com/office/officeart/2005/8/layout/hList1"/>
    <dgm:cxn modelId="{898CD34B-4177-48AF-B171-DAC31FBDFB72}" type="presOf" srcId="{06855E9B-7CBD-4F54-9836-A7A5638F5640}" destId="{2B37C317-80F6-4E54-B17F-4700ABF2D947}" srcOrd="0" destOrd="0" presId="urn:microsoft.com/office/officeart/2005/8/layout/hList1"/>
    <dgm:cxn modelId="{4175788C-781D-4AEB-BB03-C4DC3232E16B}" type="presOf" srcId="{63041D1C-FB45-40A4-ACBF-31875CF2FD8F}" destId="{6D18ABFB-5679-4836-BF43-EB847C16BDDD}" srcOrd="0" destOrd="0" presId="urn:microsoft.com/office/officeart/2005/8/layout/hList1"/>
    <dgm:cxn modelId="{C0B887A5-E227-4AAC-A496-B14F7731600B}" type="presOf" srcId="{5ADA86BD-9347-42CC-A2E5-901CB0599F49}" destId="{83DDC93C-9775-46B4-B329-5D953DC6C077}" srcOrd="0" destOrd="3" presId="urn:microsoft.com/office/officeart/2005/8/layout/hList1"/>
    <dgm:cxn modelId="{8E58F52C-1315-4036-82E1-F19091F4C178}" type="presOf" srcId="{99C764A0-0282-4F12-A4A9-E1206C9DA56B}" destId="{66F466D3-FB05-45A2-8D64-3258625C9F60}" srcOrd="0" destOrd="0" presId="urn:microsoft.com/office/officeart/2005/8/layout/hList1"/>
    <dgm:cxn modelId="{8BD20A13-CA9F-450C-BF1B-C266CB6C2867}" type="presOf" srcId="{D172CCD1-6666-40DD-9827-CF8FE925972E}" destId="{2B37C317-80F6-4E54-B17F-4700ABF2D947}" srcOrd="0" destOrd="2" presId="urn:microsoft.com/office/officeart/2005/8/layout/hList1"/>
    <dgm:cxn modelId="{7382AF5F-2F40-4423-B454-4DEC36573D23}" type="presOf" srcId="{1594A0DC-1EC0-4F47-B388-90F32522833C}" destId="{6D18ABFB-5679-4836-BF43-EB847C16BDDD}" srcOrd="0" destOrd="3" presId="urn:microsoft.com/office/officeart/2005/8/layout/hList1"/>
    <dgm:cxn modelId="{ADAA7140-721F-4343-B397-6373D7121CD5}" srcId="{4204B0C7-D644-4853-BE74-88DAC8032125}" destId="{F530E59C-C64D-4E38-8896-CB4445427C43}" srcOrd="1" destOrd="0" parTransId="{3975E28C-BF98-43A1-A57D-CA5E6D172784}" sibTransId="{20120F95-A824-4659-AE44-7D5F424D8EF5}"/>
    <dgm:cxn modelId="{103A985D-B19F-478A-B834-25E6A8571323}" srcId="{99C764A0-0282-4F12-A4A9-E1206C9DA56B}" destId="{1594A0DC-1EC0-4F47-B388-90F32522833C}" srcOrd="3" destOrd="0" parTransId="{EA0631AD-A8F3-4CE5-9E1B-662F8DE488DD}" sibTransId="{36457982-295E-41F7-87DC-73F2FF4B7829}"/>
    <dgm:cxn modelId="{8D121323-BE5E-40BB-9D1A-A3C514050D3A}" srcId="{99C764A0-0282-4F12-A4A9-E1206C9DA56B}" destId="{87A517AB-B55A-4F18-9408-029CC122F4C7}" srcOrd="2" destOrd="0" parTransId="{44B0FACB-2F86-4D38-A39E-E7975DA5BB15}" sibTransId="{93A8F858-C43D-41FB-B492-E2348F4583D0}"/>
    <dgm:cxn modelId="{CAF9FF47-EDA2-46BC-9B74-96EDC7A4BA38}" srcId="{99C764A0-0282-4F12-A4A9-E1206C9DA56B}" destId="{8AADA4E1-212B-4CFB-86BB-A3B419E62B55}" srcOrd="1" destOrd="0" parTransId="{390BDCA0-8C63-4330-9CF7-167F2A755AD1}" sibTransId="{2BB8DDB8-8EE1-421E-B27A-5FE714ACD744}"/>
    <dgm:cxn modelId="{8C7DF6A7-081F-4A3A-A5F7-A29878AD2C5C}" type="presOf" srcId="{F530E59C-C64D-4E38-8896-CB4445427C43}" destId="{2B37C317-80F6-4E54-B17F-4700ABF2D947}" srcOrd="0" destOrd="1" presId="urn:microsoft.com/office/officeart/2005/8/layout/hList1"/>
    <dgm:cxn modelId="{A3C4993F-16D6-44B4-9B63-FA3B6BC10DEE}" type="presOf" srcId="{4204B0C7-D644-4853-BE74-88DAC8032125}" destId="{C9B2B729-D2C0-4C10-A030-5ADE49A31398}" srcOrd="0" destOrd="0" presId="urn:microsoft.com/office/officeart/2005/8/layout/hList1"/>
    <dgm:cxn modelId="{02F85D02-789B-4384-9C23-8AA29F24AB20}" type="presParOf" srcId="{96CA6B43-C047-447C-BA3A-DE0A813BE701}" destId="{2B8D67B8-9851-4BD2-9F84-CA30E5FF76C4}" srcOrd="0" destOrd="0" presId="urn:microsoft.com/office/officeart/2005/8/layout/hList1"/>
    <dgm:cxn modelId="{49F130E6-BF32-4B55-8130-E20D850BC206}" type="presParOf" srcId="{2B8D67B8-9851-4BD2-9F84-CA30E5FF76C4}" destId="{C9B2B729-D2C0-4C10-A030-5ADE49A31398}" srcOrd="0" destOrd="0" presId="urn:microsoft.com/office/officeart/2005/8/layout/hList1"/>
    <dgm:cxn modelId="{66C4A890-70CF-407E-A93B-66C77CE54EEB}" type="presParOf" srcId="{2B8D67B8-9851-4BD2-9F84-CA30E5FF76C4}" destId="{2B37C317-80F6-4E54-B17F-4700ABF2D947}" srcOrd="1" destOrd="0" presId="urn:microsoft.com/office/officeart/2005/8/layout/hList1"/>
    <dgm:cxn modelId="{677CA0E2-B270-48F5-A56D-BEAD4BC63A55}" type="presParOf" srcId="{96CA6B43-C047-447C-BA3A-DE0A813BE701}" destId="{23F22804-8167-4272-956D-667F83B2F9E4}" srcOrd="1" destOrd="0" presId="urn:microsoft.com/office/officeart/2005/8/layout/hList1"/>
    <dgm:cxn modelId="{F700E65E-55A2-48CB-9340-C81E9621A558}" type="presParOf" srcId="{96CA6B43-C047-447C-BA3A-DE0A813BE701}" destId="{0C4EA0A0-C6E8-4D89-BDFD-6A19967B5761}" srcOrd="2" destOrd="0" presId="urn:microsoft.com/office/officeart/2005/8/layout/hList1"/>
    <dgm:cxn modelId="{7878213C-830E-4B09-96AE-763A49A89BFE}" type="presParOf" srcId="{0C4EA0A0-C6E8-4D89-BDFD-6A19967B5761}" destId="{66F466D3-FB05-45A2-8D64-3258625C9F60}" srcOrd="0" destOrd="0" presId="urn:microsoft.com/office/officeart/2005/8/layout/hList1"/>
    <dgm:cxn modelId="{E75ED79F-29FF-440A-A2C8-CDD7C06EB7D8}" type="presParOf" srcId="{0C4EA0A0-C6E8-4D89-BDFD-6A19967B5761}" destId="{6D18ABFB-5679-4836-BF43-EB847C16BDDD}" srcOrd="1" destOrd="0" presId="urn:microsoft.com/office/officeart/2005/8/layout/hList1"/>
    <dgm:cxn modelId="{B08C8AD6-BDCD-4429-A015-58D193278C1B}" type="presParOf" srcId="{96CA6B43-C047-447C-BA3A-DE0A813BE701}" destId="{2B45B993-3634-42D7-883B-179F7398E0EA}" srcOrd="3" destOrd="0" presId="urn:microsoft.com/office/officeart/2005/8/layout/hList1"/>
    <dgm:cxn modelId="{FD543472-BBC9-45EF-AA95-FE662BDA0331}" type="presParOf" srcId="{96CA6B43-C047-447C-BA3A-DE0A813BE701}" destId="{209DA5C3-18F7-4760-AEB6-CAE6D75D6D71}" srcOrd="4" destOrd="0" presId="urn:microsoft.com/office/officeart/2005/8/layout/hList1"/>
    <dgm:cxn modelId="{20625783-01D3-45B8-A697-CED2423AF88D}" type="presParOf" srcId="{209DA5C3-18F7-4760-AEB6-CAE6D75D6D71}" destId="{304710EF-D4FC-4E67-86A8-5CA564CF937C}" srcOrd="0" destOrd="0" presId="urn:microsoft.com/office/officeart/2005/8/layout/hList1"/>
    <dgm:cxn modelId="{763F97A4-C535-49B8-BF4D-30C3AD11E163}" type="presParOf" srcId="{209DA5C3-18F7-4760-AEB6-CAE6D75D6D71}" destId="{83DDC93C-9775-46B4-B329-5D953DC6C0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B4A374-78A8-49A1-83BC-4B61AD8BD93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4941746E-3C2D-4CBF-A599-BBBF022079F1}">
      <dgm:prSet phldrT="[Text]"/>
      <dgm:spPr/>
      <dgm:t>
        <a:bodyPr/>
        <a:lstStyle/>
        <a:p>
          <a:r>
            <a:rPr lang="en-US" dirty="0" smtClean="0"/>
            <a:t>Solution Guardrails</a:t>
          </a:r>
          <a:endParaRPr lang="en-US" dirty="0"/>
        </a:p>
      </dgm:t>
    </dgm:pt>
    <dgm:pt modelId="{5EDC8DA1-6731-4E77-80D6-85640D086FEE}" type="parTrans" cxnId="{29158F73-DE40-4358-A368-2759D41904E4}">
      <dgm:prSet/>
      <dgm:spPr/>
      <dgm:t>
        <a:bodyPr/>
        <a:lstStyle/>
        <a:p>
          <a:endParaRPr lang="en-US"/>
        </a:p>
      </dgm:t>
    </dgm:pt>
    <dgm:pt modelId="{04AD162B-B66C-46F9-92E0-D0ADBCA7864B}" type="sibTrans" cxnId="{29158F73-DE40-4358-A368-2759D41904E4}">
      <dgm:prSet/>
      <dgm:spPr/>
      <dgm:t>
        <a:bodyPr/>
        <a:lstStyle/>
        <a:p>
          <a:endParaRPr lang="en-US"/>
        </a:p>
      </dgm:t>
    </dgm:pt>
    <dgm:pt modelId="{9E08C7EE-2A75-4FBF-BC12-E67B1CDC7330}">
      <dgm:prSet phldrT="[Text]"/>
      <dgm:spPr/>
      <dgm:t>
        <a:bodyPr/>
        <a:lstStyle/>
        <a:p>
          <a:r>
            <a:rPr lang="en-US" dirty="0" smtClean="0">
              <a:solidFill>
                <a:schemeClr val="bg1"/>
              </a:solidFill>
            </a:rPr>
            <a:t>7 days a week </a:t>
          </a:r>
          <a:r>
            <a:rPr lang="en-US" dirty="0" smtClean="0">
              <a:solidFill>
                <a:schemeClr val="bg1"/>
              </a:solidFill>
            </a:rPr>
            <a:t>operation </a:t>
          </a:r>
          <a:endParaRPr lang="en-US" dirty="0" smtClean="0">
            <a:solidFill>
              <a:schemeClr val="bg1"/>
            </a:solidFill>
          </a:endParaRPr>
        </a:p>
        <a:p>
          <a:r>
            <a:rPr lang="en-US" dirty="0" smtClean="0">
              <a:solidFill>
                <a:srgbClr val="FF0000"/>
              </a:solidFill>
            </a:rPr>
            <a:t>Round trip guarantee (maximum of 30 minutes wait time for on-demand return trip)</a:t>
          </a:r>
        </a:p>
        <a:p>
          <a:r>
            <a:rPr lang="en-US" dirty="0" smtClean="0"/>
            <a:t>Available 7 am – 10 pm</a:t>
          </a:r>
        </a:p>
        <a:p>
          <a:r>
            <a:rPr lang="en-US" dirty="0" smtClean="0"/>
            <a:t>A minimum of 24 hours to schedule beforehand</a:t>
          </a:r>
        </a:p>
        <a:p>
          <a:r>
            <a:rPr lang="en-US" dirty="0" smtClean="0"/>
            <a:t>No additional charge for </a:t>
          </a:r>
          <a:r>
            <a:rPr lang="en-US" dirty="0" smtClean="0"/>
            <a:t>caregivers</a:t>
          </a:r>
        </a:p>
        <a:p>
          <a:r>
            <a:rPr lang="en-US" dirty="0" smtClean="0">
              <a:solidFill>
                <a:srgbClr val="002060"/>
              </a:solidFill>
            </a:rPr>
            <a:t>Drivers willing to wait</a:t>
          </a:r>
          <a:endParaRPr lang="en-US" dirty="0">
            <a:solidFill>
              <a:srgbClr val="002060"/>
            </a:solidFill>
          </a:endParaRPr>
        </a:p>
      </dgm:t>
    </dgm:pt>
    <dgm:pt modelId="{BE9B5C9B-1702-4F8C-B537-BD273CFA77FC}" type="parTrans" cxnId="{6B604708-5208-4539-9BB6-7FC003F3728F}">
      <dgm:prSet/>
      <dgm:spPr/>
      <dgm:t>
        <a:bodyPr/>
        <a:lstStyle/>
        <a:p>
          <a:endParaRPr lang="en-US"/>
        </a:p>
      </dgm:t>
    </dgm:pt>
    <dgm:pt modelId="{00D068A1-34AE-4016-8BE5-F8E604FECDB1}" type="sibTrans" cxnId="{6B604708-5208-4539-9BB6-7FC003F3728F}">
      <dgm:prSet/>
      <dgm:spPr/>
      <dgm:t>
        <a:bodyPr/>
        <a:lstStyle/>
        <a:p>
          <a:endParaRPr lang="en-US"/>
        </a:p>
      </dgm:t>
    </dgm:pt>
    <dgm:pt modelId="{0FA0BC58-D48C-41EA-A6DB-E636D29961F5}">
      <dgm:prSet phldrT="[Text]"/>
      <dgm:spPr/>
      <dgm:t>
        <a:bodyPr/>
        <a:lstStyle/>
        <a:p>
          <a:r>
            <a:rPr lang="en-US" dirty="0" smtClean="0"/>
            <a:t>Single touch for rider (1 call to arrange) in English </a:t>
          </a:r>
          <a:r>
            <a:rPr lang="en-US" dirty="0" smtClean="0">
              <a:solidFill>
                <a:srgbClr val="FF0000"/>
              </a:solidFill>
            </a:rPr>
            <a:t>and Portuguese</a:t>
          </a:r>
        </a:p>
        <a:p>
          <a:r>
            <a:rPr lang="en-US" dirty="0" smtClean="0"/>
            <a:t>Human interaction with  knowledgeable person with a caring spirit </a:t>
          </a:r>
        </a:p>
        <a:p>
          <a:r>
            <a:rPr lang="en-US" dirty="0" smtClean="0"/>
            <a:t>Individual or organization can schedule rides (single or multiple)</a:t>
          </a:r>
        </a:p>
        <a:p>
          <a:r>
            <a:rPr lang="en-US" dirty="0" smtClean="0"/>
            <a:t>Online reservation solution option</a:t>
          </a:r>
          <a:endParaRPr lang="en-US" dirty="0"/>
        </a:p>
      </dgm:t>
    </dgm:pt>
    <dgm:pt modelId="{3FEE5993-E550-49A0-888A-A2D099FC497F}" type="parTrans" cxnId="{F47B1803-5DDF-4472-9F27-0B59AB0D354A}">
      <dgm:prSet/>
      <dgm:spPr/>
      <dgm:t>
        <a:bodyPr/>
        <a:lstStyle/>
        <a:p>
          <a:endParaRPr lang="en-US"/>
        </a:p>
      </dgm:t>
    </dgm:pt>
    <dgm:pt modelId="{39599029-2A07-4565-A76F-2A53E9BD7F87}" type="sibTrans" cxnId="{F47B1803-5DDF-4472-9F27-0B59AB0D354A}">
      <dgm:prSet/>
      <dgm:spPr/>
      <dgm:t>
        <a:bodyPr/>
        <a:lstStyle/>
        <a:p>
          <a:endParaRPr lang="en-US"/>
        </a:p>
      </dgm:t>
    </dgm:pt>
    <dgm:pt modelId="{EEE75D4A-E46C-4013-AD8E-8AF894B7E3E5}">
      <dgm:prSet phldrT="[Text]"/>
      <dgm:spPr/>
      <dgm:t>
        <a:bodyPr/>
        <a:lstStyle/>
        <a:p>
          <a:r>
            <a:rPr lang="en-US" dirty="0" smtClean="0"/>
            <a:t>Data tracking – performance and safety/security</a:t>
          </a:r>
        </a:p>
        <a:p>
          <a:r>
            <a:rPr lang="en-US" dirty="0" smtClean="0"/>
            <a:t>No cash exchanged (done beforehand) </a:t>
          </a:r>
        </a:p>
        <a:p>
          <a:r>
            <a:rPr lang="en-US" dirty="0" smtClean="0"/>
            <a:t>Comfortable riding experience </a:t>
          </a:r>
        </a:p>
        <a:p>
          <a:r>
            <a:rPr lang="en-US" dirty="0" smtClean="0"/>
            <a:t>Door-to-door service  </a:t>
          </a:r>
        </a:p>
        <a:p>
          <a:r>
            <a:rPr lang="en-US" dirty="0" smtClean="0"/>
            <a:t>Available to those with impairments (physical, cognitive, hearing etc.)</a:t>
          </a:r>
        </a:p>
      </dgm:t>
    </dgm:pt>
    <dgm:pt modelId="{C9CE64ED-B7A0-45AE-9F0B-676711919AA5}" type="parTrans" cxnId="{3C185785-3EF4-4599-9196-43C60149000E}">
      <dgm:prSet/>
      <dgm:spPr/>
      <dgm:t>
        <a:bodyPr/>
        <a:lstStyle/>
        <a:p>
          <a:endParaRPr lang="en-US"/>
        </a:p>
      </dgm:t>
    </dgm:pt>
    <dgm:pt modelId="{12186DA9-F4B6-4009-9824-E380492D88C0}" type="sibTrans" cxnId="{3C185785-3EF4-4599-9196-43C60149000E}">
      <dgm:prSet/>
      <dgm:spPr/>
      <dgm:t>
        <a:bodyPr/>
        <a:lstStyle/>
        <a:p>
          <a:endParaRPr lang="en-US"/>
        </a:p>
      </dgm:t>
    </dgm:pt>
    <dgm:pt modelId="{BF8D482E-ADAB-45B4-88DB-BA8E43EEC530}" type="pres">
      <dgm:prSet presAssocID="{60B4A374-78A8-49A1-83BC-4B61AD8BD931}" presName="composite" presStyleCnt="0">
        <dgm:presLayoutVars>
          <dgm:chMax val="1"/>
          <dgm:dir/>
          <dgm:resizeHandles val="exact"/>
        </dgm:presLayoutVars>
      </dgm:prSet>
      <dgm:spPr/>
      <dgm:t>
        <a:bodyPr/>
        <a:lstStyle/>
        <a:p>
          <a:endParaRPr lang="en-US"/>
        </a:p>
      </dgm:t>
    </dgm:pt>
    <dgm:pt modelId="{1AA4369B-84B9-4CEC-A87E-63F173BF5467}" type="pres">
      <dgm:prSet presAssocID="{4941746E-3C2D-4CBF-A599-BBBF022079F1}" presName="roof" presStyleLbl="dkBgShp" presStyleIdx="0" presStyleCnt="2" custLinFactNeighborY="8089"/>
      <dgm:spPr/>
      <dgm:t>
        <a:bodyPr/>
        <a:lstStyle/>
        <a:p>
          <a:endParaRPr lang="en-US"/>
        </a:p>
      </dgm:t>
    </dgm:pt>
    <dgm:pt modelId="{34D1AC7A-EBE4-4D4F-BC80-6EB6CF5C3213}" type="pres">
      <dgm:prSet presAssocID="{4941746E-3C2D-4CBF-A599-BBBF022079F1}" presName="pillars" presStyleCnt="0"/>
      <dgm:spPr/>
    </dgm:pt>
    <dgm:pt modelId="{35D1CA6E-0B1E-4859-896F-5A485F0E49F1}" type="pres">
      <dgm:prSet presAssocID="{4941746E-3C2D-4CBF-A599-BBBF022079F1}" presName="pillar1" presStyleLbl="node1" presStyleIdx="0" presStyleCnt="3">
        <dgm:presLayoutVars>
          <dgm:bulletEnabled val="1"/>
        </dgm:presLayoutVars>
      </dgm:prSet>
      <dgm:spPr/>
      <dgm:t>
        <a:bodyPr/>
        <a:lstStyle/>
        <a:p>
          <a:endParaRPr lang="en-US"/>
        </a:p>
      </dgm:t>
    </dgm:pt>
    <dgm:pt modelId="{63C5B1AD-ADF6-47D8-9004-6A6547FA017A}" type="pres">
      <dgm:prSet presAssocID="{0FA0BC58-D48C-41EA-A6DB-E636D29961F5}" presName="pillarX" presStyleLbl="node1" presStyleIdx="1" presStyleCnt="3">
        <dgm:presLayoutVars>
          <dgm:bulletEnabled val="1"/>
        </dgm:presLayoutVars>
      </dgm:prSet>
      <dgm:spPr/>
      <dgm:t>
        <a:bodyPr/>
        <a:lstStyle/>
        <a:p>
          <a:endParaRPr lang="en-US"/>
        </a:p>
      </dgm:t>
    </dgm:pt>
    <dgm:pt modelId="{71B10381-C4BA-4DF6-AE4D-C739C8EF6AA3}" type="pres">
      <dgm:prSet presAssocID="{EEE75D4A-E46C-4013-AD8E-8AF894B7E3E5}" presName="pillarX" presStyleLbl="node1" presStyleIdx="2" presStyleCnt="3">
        <dgm:presLayoutVars>
          <dgm:bulletEnabled val="1"/>
        </dgm:presLayoutVars>
      </dgm:prSet>
      <dgm:spPr/>
      <dgm:t>
        <a:bodyPr/>
        <a:lstStyle/>
        <a:p>
          <a:endParaRPr lang="en-US"/>
        </a:p>
      </dgm:t>
    </dgm:pt>
    <dgm:pt modelId="{BBAF6BA5-DFB8-4644-8EC2-961C0BCE583F}" type="pres">
      <dgm:prSet presAssocID="{4941746E-3C2D-4CBF-A599-BBBF022079F1}" presName="base" presStyleLbl="dkBgShp" presStyleIdx="1" presStyleCnt="2"/>
      <dgm:spPr/>
    </dgm:pt>
  </dgm:ptLst>
  <dgm:cxnLst>
    <dgm:cxn modelId="{C974EB1C-E6D3-45BD-9646-C26AD304FB12}" type="presOf" srcId="{60B4A374-78A8-49A1-83BC-4B61AD8BD931}" destId="{BF8D482E-ADAB-45B4-88DB-BA8E43EEC530}" srcOrd="0" destOrd="0" presId="urn:microsoft.com/office/officeart/2005/8/layout/hList3"/>
    <dgm:cxn modelId="{E01B4E18-C3EF-43C7-AB53-6EC1D657BDB4}" type="presOf" srcId="{0FA0BC58-D48C-41EA-A6DB-E636D29961F5}" destId="{63C5B1AD-ADF6-47D8-9004-6A6547FA017A}" srcOrd="0" destOrd="0" presId="urn:microsoft.com/office/officeart/2005/8/layout/hList3"/>
    <dgm:cxn modelId="{CF0CE925-AC10-4F95-A36E-55F120B68E10}" type="presOf" srcId="{EEE75D4A-E46C-4013-AD8E-8AF894B7E3E5}" destId="{71B10381-C4BA-4DF6-AE4D-C739C8EF6AA3}" srcOrd="0" destOrd="0" presId="urn:microsoft.com/office/officeart/2005/8/layout/hList3"/>
    <dgm:cxn modelId="{F47B1803-5DDF-4472-9F27-0B59AB0D354A}" srcId="{4941746E-3C2D-4CBF-A599-BBBF022079F1}" destId="{0FA0BC58-D48C-41EA-A6DB-E636D29961F5}" srcOrd="1" destOrd="0" parTransId="{3FEE5993-E550-49A0-888A-A2D099FC497F}" sibTransId="{39599029-2A07-4565-A76F-2A53E9BD7F87}"/>
    <dgm:cxn modelId="{A753246F-F7B1-4036-9C85-68664CDC6421}" type="presOf" srcId="{4941746E-3C2D-4CBF-A599-BBBF022079F1}" destId="{1AA4369B-84B9-4CEC-A87E-63F173BF5467}" srcOrd="0" destOrd="0" presId="urn:microsoft.com/office/officeart/2005/8/layout/hList3"/>
    <dgm:cxn modelId="{6B604708-5208-4539-9BB6-7FC003F3728F}" srcId="{4941746E-3C2D-4CBF-A599-BBBF022079F1}" destId="{9E08C7EE-2A75-4FBF-BC12-E67B1CDC7330}" srcOrd="0" destOrd="0" parTransId="{BE9B5C9B-1702-4F8C-B537-BD273CFA77FC}" sibTransId="{00D068A1-34AE-4016-8BE5-F8E604FECDB1}"/>
    <dgm:cxn modelId="{3C185785-3EF4-4599-9196-43C60149000E}" srcId="{4941746E-3C2D-4CBF-A599-BBBF022079F1}" destId="{EEE75D4A-E46C-4013-AD8E-8AF894B7E3E5}" srcOrd="2" destOrd="0" parTransId="{C9CE64ED-B7A0-45AE-9F0B-676711919AA5}" sibTransId="{12186DA9-F4B6-4009-9824-E380492D88C0}"/>
    <dgm:cxn modelId="{29158F73-DE40-4358-A368-2759D41904E4}" srcId="{60B4A374-78A8-49A1-83BC-4B61AD8BD931}" destId="{4941746E-3C2D-4CBF-A599-BBBF022079F1}" srcOrd="0" destOrd="0" parTransId="{5EDC8DA1-6731-4E77-80D6-85640D086FEE}" sibTransId="{04AD162B-B66C-46F9-92E0-D0ADBCA7864B}"/>
    <dgm:cxn modelId="{B29B7279-F944-4322-9E27-04DAE7CD7A26}" type="presOf" srcId="{9E08C7EE-2A75-4FBF-BC12-E67B1CDC7330}" destId="{35D1CA6E-0B1E-4859-896F-5A485F0E49F1}" srcOrd="0" destOrd="0" presId="urn:microsoft.com/office/officeart/2005/8/layout/hList3"/>
    <dgm:cxn modelId="{E1527AE4-DADD-43C1-A7EC-5C02CA6DE429}" type="presParOf" srcId="{BF8D482E-ADAB-45B4-88DB-BA8E43EEC530}" destId="{1AA4369B-84B9-4CEC-A87E-63F173BF5467}" srcOrd="0" destOrd="0" presId="urn:microsoft.com/office/officeart/2005/8/layout/hList3"/>
    <dgm:cxn modelId="{FB9B71A0-3A34-4DBC-977A-3282DCACB72A}" type="presParOf" srcId="{BF8D482E-ADAB-45B4-88DB-BA8E43EEC530}" destId="{34D1AC7A-EBE4-4D4F-BC80-6EB6CF5C3213}" srcOrd="1" destOrd="0" presId="urn:microsoft.com/office/officeart/2005/8/layout/hList3"/>
    <dgm:cxn modelId="{3A577ADE-1B8A-40CD-BAA3-BCB3EECA3F13}" type="presParOf" srcId="{34D1AC7A-EBE4-4D4F-BC80-6EB6CF5C3213}" destId="{35D1CA6E-0B1E-4859-896F-5A485F0E49F1}" srcOrd="0" destOrd="0" presId="urn:microsoft.com/office/officeart/2005/8/layout/hList3"/>
    <dgm:cxn modelId="{23F9B28E-A6D0-40A8-A7CB-D023C6D5DA3A}" type="presParOf" srcId="{34D1AC7A-EBE4-4D4F-BC80-6EB6CF5C3213}" destId="{63C5B1AD-ADF6-47D8-9004-6A6547FA017A}" srcOrd="1" destOrd="0" presId="urn:microsoft.com/office/officeart/2005/8/layout/hList3"/>
    <dgm:cxn modelId="{0FA1BC4F-4D37-4DA6-B6C4-51CEAF0BA948}" type="presParOf" srcId="{34D1AC7A-EBE4-4D4F-BC80-6EB6CF5C3213}" destId="{71B10381-C4BA-4DF6-AE4D-C739C8EF6AA3}" srcOrd="2" destOrd="0" presId="urn:microsoft.com/office/officeart/2005/8/layout/hList3"/>
    <dgm:cxn modelId="{EDB01ED1-38F6-4D9A-9D68-1A564F0BB501}" type="presParOf" srcId="{BF8D482E-ADAB-45B4-88DB-BA8E43EEC530}" destId="{BBAF6BA5-DFB8-4644-8EC2-961C0BCE583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9A340-A2ED-4DB2-97E4-9AAD13A35A3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B41DABB-4D1A-480F-83B8-F540A940981B}">
      <dgm:prSet phldrT="[Text]" custT="1"/>
      <dgm:spPr/>
      <dgm:t>
        <a:bodyPr/>
        <a:lstStyle/>
        <a:p>
          <a:r>
            <a:rPr lang="en-US" sz="2800" dirty="0" smtClean="0"/>
            <a:t> </a:t>
          </a:r>
          <a:r>
            <a:rPr lang="en-US" dirty="0" smtClean="0"/>
            <a:t>COAs are the initial contact for request (phone) from Older Adults </a:t>
          </a:r>
        </a:p>
      </dgm:t>
    </dgm:pt>
    <dgm:pt modelId="{A260F626-4A62-4174-AACA-1CD5E4F01A57}" type="parTrans" cxnId="{455F13F2-F4F8-4292-AAC2-D111B79DA1C1}">
      <dgm:prSet/>
      <dgm:spPr/>
      <dgm:t>
        <a:bodyPr/>
        <a:lstStyle/>
        <a:p>
          <a:endParaRPr lang="en-US"/>
        </a:p>
      </dgm:t>
    </dgm:pt>
    <dgm:pt modelId="{045FB537-0D6B-4794-9BBB-CD8810AFF5BB}" type="sibTrans" cxnId="{455F13F2-F4F8-4292-AAC2-D111B79DA1C1}">
      <dgm:prSet/>
      <dgm:spPr/>
      <dgm:t>
        <a:bodyPr/>
        <a:lstStyle/>
        <a:p>
          <a:endParaRPr lang="en-US"/>
        </a:p>
      </dgm:t>
    </dgm:pt>
    <dgm:pt modelId="{FAC0B146-12FA-4A87-8374-897187ED9A9D}">
      <dgm:prSet phldrT="[Text]" custT="1"/>
      <dgm:spPr/>
      <dgm:t>
        <a:bodyPr/>
        <a:lstStyle/>
        <a:p>
          <a:r>
            <a:rPr lang="en-US" dirty="0" smtClean="0"/>
            <a:t>Hybrid model </a:t>
          </a:r>
        </a:p>
        <a:p>
          <a:r>
            <a:rPr lang="en-US" dirty="0" smtClean="0"/>
            <a:t>1 paid project coordinator &amp; volunteer drivers and support ride-along* </a:t>
          </a:r>
          <a:endParaRPr lang="en-US" sz="2300" dirty="0"/>
        </a:p>
      </dgm:t>
    </dgm:pt>
    <dgm:pt modelId="{890E838C-BBBF-4CDF-BCFE-C20A8B76E1A5}" type="parTrans" cxnId="{7E7DC917-562F-4F0E-A909-E21A0EEAB4AA}">
      <dgm:prSet/>
      <dgm:spPr/>
      <dgm:t>
        <a:bodyPr/>
        <a:lstStyle/>
        <a:p>
          <a:endParaRPr lang="en-US"/>
        </a:p>
      </dgm:t>
    </dgm:pt>
    <dgm:pt modelId="{6C245336-7308-4A12-9671-F2CF9B7E70FA}" type="sibTrans" cxnId="{7E7DC917-562F-4F0E-A909-E21A0EEAB4AA}">
      <dgm:prSet/>
      <dgm:spPr/>
      <dgm:t>
        <a:bodyPr/>
        <a:lstStyle/>
        <a:p>
          <a:endParaRPr lang="en-US"/>
        </a:p>
      </dgm:t>
    </dgm:pt>
    <dgm:pt modelId="{7E875485-48B4-42F2-A4E3-DE5E2A041866}">
      <dgm:prSet phldrT="[Text]"/>
      <dgm:spPr/>
      <dgm:t>
        <a:bodyPr/>
        <a:lstStyle/>
        <a:p>
          <a:r>
            <a:rPr lang="en-US" dirty="0" smtClean="0"/>
            <a:t>COA contacts project coordinator who works with the Steamship for ferry and VTA for round trip transport</a:t>
          </a:r>
          <a:endParaRPr lang="en-US" dirty="0"/>
        </a:p>
      </dgm:t>
    </dgm:pt>
    <dgm:pt modelId="{7EF3490D-1450-4748-AABD-A9213A475E3D}" type="parTrans" cxnId="{522B5E70-63B2-4F6A-8D45-5DEB18ACFD84}">
      <dgm:prSet/>
      <dgm:spPr/>
      <dgm:t>
        <a:bodyPr/>
        <a:lstStyle/>
        <a:p>
          <a:endParaRPr lang="en-US"/>
        </a:p>
      </dgm:t>
    </dgm:pt>
    <dgm:pt modelId="{6397B452-86BE-46F5-B99C-3452669ACDB8}" type="sibTrans" cxnId="{522B5E70-63B2-4F6A-8D45-5DEB18ACFD84}">
      <dgm:prSet/>
      <dgm:spPr/>
      <dgm:t>
        <a:bodyPr/>
        <a:lstStyle/>
        <a:p>
          <a:endParaRPr lang="en-US"/>
        </a:p>
      </dgm:t>
    </dgm:pt>
    <dgm:pt modelId="{ED02F5DB-7802-44A7-B47D-1BE41500D9E9}">
      <dgm:prSet phldrT="[Text]"/>
      <dgm:spPr/>
      <dgm:t>
        <a:bodyPr/>
        <a:lstStyle/>
        <a:p>
          <a:r>
            <a:rPr lang="en-US" dirty="0" smtClean="0"/>
            <a:t>VTA  provides dispatch capability  to notify volunteer drivers </a:t>
          </a:r>
          <a:endParaRPr lang="en-US" dirty="0"/>
        </a:p>
      </dgm:t>
    </dgm:pt>
    <dgm:pt modelId="{B32593EB-923E-46F1-BC6E-C26443066680}" type="parTrans" cxnId="{6611FE1A-0BFF-496F-A289-1B5B927075B0}">
      <dgm:prSet/>
      <dgm:spPr/>
      <dgm:t>
        <a:bodyPr/>
        <a:lstStyle/>
        <a:p>
          <a:endParaRPr lang="en-US"/>
        </a:p>
      </dgm:t>
    </dgm:pt>
    <dgm:pt modelId="{EA8A7717-9E8B-4913-A983-B98C1C3C0700}" type="sibTrans" cxnId="{6611FE1A-0BFF-496F-A289-1B5B927075B0}">
      <dgm:prSet/>
      <dgm:spPr/>
      <dgm:t>
        <a:bodyPr/>
        <a:lstStyle/>
        <a:p>
          <a:endParaRPr lang="en-US"/>
        </a:p>
      </dgm:t>
    </dgm:pt>
    <dgm:pt modelId="{932557C0-6FDF-42C5-A9A1-A8A5CF35C215}">
      <dgm:prSet phldrT="[Text]"/>
      <dgm:spPr/>
      <dgm:t>
        <a:bodyPr/>
        <a:lstStyle/>
        <a:p>
          <a:r>
            <a:rPr lang="en-US" dirty="0" smtClean="0"/>
            <a:t> Vehicles provided by the VTA and/or volunteer driver vehicles</a:t>
          </a:r>
        </a:p>
      </dgm:t>
    </dgm:pt>
    <dgm:pt modelId="{4E8CF007-9EE9-40B6-A8D5-D057C2F22FB0}" type="parTrans" cxnId="{5A73D5D3-3F35-4C59-BCC7-C8521D6A46CA}">
      <dgm:prSet/>
      <dgm:spPr/>
      <dgm:t>
        <a:bodyPr/>
        <a:lstStyle/>
        <a:p>
          <a:endParaRPr lang="en-US"/>
        </a:p>
      </dgm:t>
    </dgm:pt>
    <dgm:pt modelId="{FFD4896A-A0FA-416B-8EDA-53AF17D59F8F}" type="sibTrans" cxnId="{5A73D5D3-3F35-4C59-BCC7-C8521D6A46CA}">
      <dgm:prSet/>
      <dgm:spPr/>
      <dgm:t>
        <a:bodyPr/>
        <a:lstStyle/>
        <a:p>
          <a:endParaRPr lang="en-US"/>
        </a:p>
      </dgm:t>
    </dgm:pt>
    <dgm:pt modelId="{13B09EA6-7F6C-4D21-A01E-54227C812E12}" type="pres">
      <dgm:prSet presAssocID="{E2E9A340-A2ED-4DB2-97E4-9AAD13A35A3B}" presName="diagram" presStyleCnt="0">
        <dgm:presLayoutVars>
          <dgm:dir/>
          <dgm:resizeHandles val="exact"/>
        </dgm:presLayoutVars>
      </dgm:prSet>
      <dgm:spPr/>
      <dgm:t>
        <a:bodyPr/>
        <a:lstStyle/>
        <a:p>
          <a:endParaRPr lang="en-US"/>
        </a:p>
      </dgm:t>
    </dgm:pt>
    <dgm:pt modelId="{66107D63-493B-4056-8745-57BB8EE00996}" type="pres">
      <dgm:prSet presAssocID="{6B41DABB-4D1A-480F-83B8-F540A940981B}" presName="node" presStyleLbl="node1" presStyleIdx="0" presStyleCnt="5" custLinFactY="11033" custLinFactNeighborX="-50116" custLinFactNeighborY="100000">
        <dgm:presLayoutVars>
          <dgm:bulletEnabled val="1"/>
        </dgm:presLayoutVars>
      </dgm:prSet>
      <dgm:spPr/>
      <dgm:t>
        <a:bodyPr/>
        <a:lstStyle/>
        <a:p>
          <a:endParaRPr lang="en-US"/>
        </a:p>
      </dgm:t>
    </dgm:pt>
    <dgm:pt modelId="{344100B7-7852-4820-9BED-28A26CB7EB89}" type="pres">
      <dgm:prSet presAssocID="{045FB537-0D6B-4794-9BBB-CD8810AFF5BB}" presName="sibTrans" presStyleCnt="0"/>
      <dgm:spPr/>
    </dgm:pt>
    <dgm:pt modelId="{A3C38C84-3B1F-4CA5-BB3A-9C2CE1BEAC6F}" type="pres">
      <dgm:prSet presAssocID="{FAC0B146-12FA-4A87-8374-897187ED9A9D}" presName="node" presStyleLbl="node1" presStyleIdx="1" presStyleCnt="5" custLinFactNeighborX="-55000" custLinFactNeighborY="957">
        <dgm:presLayoutVars>
          <dgm:bulletEnabled val="1"/>
        </dgm:presLayoutVars>
      </dgm:prSet>
      <dgm:spPr/>
      <dgm:t>
        <a:bodyPr/>
        <a:lstStyle/>
        <a:p>
          <a:endParaRPr lang="en-US"/>
        </a:p>
      </dgm:t>
    </dgm:pt>
    <dgm:pt modelId="{6DADF7F0-148A-4A0C-9C25-7B42EA38F266}" type="pres">
      <dgm:prSet presAssocID="{6C245336-7308-4A12-9671-F2CF9B7E70FA}" presName="sibTrans" presStyleCnt="0"/>
      <dgm:spPr/>
    </dgm:pt>
    <dgm:pt modelId="{15B24954-D6F7-47D2-BFAD-931A3FD00530}" type="pres">
      <dgm:prSet presAssocID="{7E875485-48B4-42F2-A4E3-DE5E2A041866}" presName="node" presStyleLbl="node1" presStyleIdx="2" presStyleCnt="5" custLinFactX="-10000" custLinFactY="10696" custLinFactNeighborX="-100000" custLinFactNeighborY="100000">
        <dgm:presLayoutVars>
          <dgm:bulletEnabled val="1"/>
        </dgm:presLayoutVars>
      </dgm:prSet>
      <dgm:spPr/>
      <dgm:t>
        <a:bodyPr/>
        <a:lstStyle/>
        <a:p>
          <a:endParaRPr lang="en-US"/>
        </a:p>
      </dgm:t>
    </dgm:pt>
    <dgm:pt modelId="{4728989C-88C5-4B67-A4B6-CB05C4545014}" type="pres">
      <dgm:prSet presAssocID="{6397B452-86BE-46F5-B99C-3452669ACDB8}" presName="sibTrans" presStyleCnt="0"/>
      <dgm:spPr/>
    </dgm:pt>
    <dgm:pt modelId="{D9E8454A-0AFE-4FB5-96E6-4E0D755F4474}" type="pres">
      <dgm:prSet presAssocID="{ED02F5DB-7802-44A7-B47D-1BE41500D9E9}" presName="node" presStyleLbl="node1" presStyleIdx="3" presStyleCnt="5" custLinFactX="65000" custLinFactNeighborX="100000" custLinFactNeighborY="-6013">
        <dgm:presLayoutVars>
          <dgm:bulletEnabled val="1"/>
        </dgm:presLayoutVars>
      </dgm:prSet>
      <dgm:spPr/>
      <dgm:t>
        <a:bodyPr/>
        <a:lstStyle/>
        <a:p>
          <a:endParaRPr lang="en-US"/>
        </a:p>
      </dgm:t>
    </dgm:pt>
    <dgm:pt modelId="{5A66F73C-8145-4C44-95D0-47D31ACCB62F}" type="pres">
      <dgm:prSet presAssocID="{EA8A7717-9E8B-4913-A983-B98C1C3C0700}" presName="sibTrans" presStyleCnt="0"/>
      <dgm:spPr/>
    </dgm:pt>
    <dgm:pt modelId="{CB03CC9C-8EF5-4FC5-84C6-8AE2C7A3AC6A}" type="pres">
      <dgm:prSet presAssocID="{932557C0-6FDF-42C5-A9A1-A8A5CF35C215}" presName="node" presStyleLbl="node1" presStyleIdx="4" presStyleCnt="5" custAng="0" custLinFactY="-17273" custLinFactNeighborX="6847" custLinFactNeighborY="-100000">
        <dgm:presLayoutVars>
          <dgm:bulletEnabled val="1"/>
        </dgm:presLayoutVars>
      </dgm:prSet>
      <dgm:spPr/>
      <dgm:t>
        <a:bodyPr/>
        <a:lstStyle/>
        <a:p>
          <a:endParaRPr lang="en-US"/>
        </a:p>
      </dgm:t>
    </dgm:pt>
  </dgm:ptLst>
  <dgm:cxnLst>
    <dgm:cxn modelId="{BC34DA6B-349E-4B3B-9686-3F1AE0DC4633}" type="presOf" srcId="{932557C0-6FDF-42C5-A9A1-A8A5CF35C215}" destId="{CB03CC9C-8EF5-4FC5-84C6-8AE2C7A3AC6A}" srcOrd="0" destOrd="0" presId="urn:microsoft.com/office/officeart/2005/8/layout/default"/>
    <dgm:cxn modelId="{784DD817-4FEE-4D46-BD9C-CA910BA06032}" type="presOf" srcId="{E2E9A340-A2ED-4DB2-97E4-9AAD13A35A3B}" destId="{13B09EA6-7F6C-4D21-A01E-54227C812E12}" srcOrd="0" destOrd="0" presId="urn:microsoft.com/office/officeart/2005/8/layout/default"/>
    <dgm:cxn modelId="{7E7DC917-562F-4F0E-A909-E21A0EEAB4AA}" srcId="{E2E9A340-A2ED-4DB2-97E4-9AAD13A35A3B}" destId="{FAC0B146-12FA-4A87-8374-897187ED9A9D}" srcOrd="1" destOrd="0" parTransId="{890E838C-BBBF-4CDF-BCFE-C20A8B76E1A5}" sibTransId="{6C245336-7308-4A12-9671-F2CF9B7E70FA}"/>
    <dgm:cxn modelId="{6611FE1A-0BFF-496F-A289-1B5B927075B0}" srcId="{E2E9A340-A2ED-4DB2-97E4-9AAD13A35A3B}" destId="{ED02F5DB-7802-44A7-B47D-1BE41500D9E9}" srcOrd="3" destOrd="0" parTransId="{B32593EB-923E-46F1-BC6E-C26443066680}" sibTransId="{EA8A7717-9E8B-4913-A983-B98C1C3C0700}"/>
    <dgm:cxn modelId="{DA99E899-5411-4DC1-AB35-3494A4345D76}" type="presOf" srcId="{FAC0B146-12FA-4A87-8374-897187ED9A9D}" destId="{A3C38C84-3B1F-4CA5-BB3A-9C2CE1BEAC6F}" srcOrd="0" destOrd="0" presId="urn:microsoft.com/office/officeart/2005/8/layout/default"/>
    <dgm:cxn modelId="{8E1414AF-2697-4E74-8518-2736BD19AB87}" type="presOf" srcId="{ED02F5DB-7802-44A7-B47D-1BE41500D9E9}" destId="{D9E8454A-0AFE-4FB5-96E6-4E0D755F4474}" srcOrd="0" destOrd="0" presId="urn:microsoft.com/office/officeart/2005/8/layout/default"/>
    <dgm:cxn modelId="{455F13F2-F4F8-4292-AAC2-D111B79DA1C1}" srcId="{E2E9A340-A2ED-4DB2-97E4-9AAD13A35A3B}" destId="{6B41DABB-4D1A-480F-83B8-F540A940981B}" srcOrd="0" destOrd="0" parTransId="{A260F626-4A62-4174-AACA-1CD5E4F01A57}" sibTransId="{045FB537-0D6B-4794-9BBB-CD8810AFF5BB}"/>
    <dgm:cxn modelId="{0FAA18D1-5719-46AB-9CC5-BA8524AC1235}" type="presOf" srcId="{6B41DABB-4D1A-480F-83B8-F540A940981B}" destId="{66107D63-493B-4056-8745-57BB8EE00996}" srcOrd="0" destOrd="0" presId="urn:microsoft.com/office/officeart/2005/8/layout/default"/>
    <dgm:cxn modelId="{A8697A85-E2B1-466A-BE36-267B5B9CC3DA}" type="presOf" srcId="{7E875485-48B4-42F2-A4E3-DE5E2A041866}" destId="{15B24954-D6F7-47D2-BFAD-931A3FD00530}" srcOrd="0" destOrd="0" presId="urn:microsoft.com/office/officeart/2005/8/layout/default"/>
    <dgm:cxn modelId="{5A73D5D3-3F35-4C59-BCC7-C8521D6A46CA}" srcId="{E2E9A340-A2ED-4DB2-97E4-9AAD13A35A3B}" destId="{932557C0-6FDF-42C5-A9A1-A8A5CF35C215}" srcOrd="4" destOrd="0" parTransId="{4E8CF007-9EE9-40B6-A8D5-D057C2F22FB0}" sibTransId="{FFD4896A-A0FA-416B-8EDA-53AF17D59F8F}"/>
    <dgm:cxn modelId="{522B5E70-63B2-4F6A-8D45-5DEB18ACFD84}" srcId="{E2E9A340-A2ED-4DB2-97E4-9AAD13A35A3B}" destId="{7E875485-48B4-42F2-A4E3-DE5E2A041866}" srcOrd="2" destOrd="0" parTransId="{7EF3490D-1450-4748-AABD-A9213A475E3D}" sibTransId="{6397B452-86BE-46F5-B99C-3452669ACDB8}"/>
    <dgm:cxn modelId="{8BAF8343-0528-47F3-B331-BE7931523092}" type="presParOf" srcId="{13B09EA6-7F6C-4D21-A01E-54227C812E12}" destId="{66107D63-493B-4056-8745-57BB8EE00996}" srcOrd="0" destOrd="0" presId="urn:microsoft.com/office/officeart/2005/8/layout/default"/>
    <dgm:cxn modelId="{0D6D65F9-BE5C-49CE-876C-8C22D9D65884}" type="presParOf" srcId="{13B09EA6-7F6C-4D21-A01E-54227C812E12}" destId="{344100B7-7852-4820-9BED-28A26CB7EB89}" srcOrd="1" destOrd="0" presId="urn:microsoft.com/office/officeart/2005/8/layout/default"/>
    <dgm:cxn modelId="{E9B4F03F-A482-4466-949C-2A353F64E174}" type="presParOf" srcId="{13B09EA6-7F6C-4D21-A01E-54227C812E12}" destId="{A3C38C84-3B1F-4CA5-BB3A-9C2CE1BEAC6F}" srcOrd="2" destOrd="0" presId="urn:microsoft.com/office/officeart/2005/8/layout/default"/>
    <dgm:cxn modelId="{7CE820BB-0184-4B2E-BA76-72231E93463C}" type="presParOf" srcId="{13B09EA6-7F6C-4D21-A01E-54227C812E12}" destId="{6DADF7F0-148A-4A0C-9C25-7B42EA38F266}" srcOrd="3" destOrd="0" presId="urn:microsoft.com/office/officeart/2005/8/layout/default"/>
    <dgm:cxn modelId="{33485E22-3BAA-4954-A425-10E25F84054A}" type="presParOf" srcId="{13B09EA6-7F6C-4D21-A01E-54227C812E12}" destId="{15B24954-D6F7-47D2-BFAD-931A3FD00530}" srcOrd="4" destOrd="0" presId="urn:microsoft.com/office/officeart/2005/8/layout/default"/>
    <dgm:cxn modelId="{B2B79DA9-A11C-411C-8F9B-5000ECAC6D99}" type="presParOf" srcId="{13B09EA6-7F6C-4D21-A01E-54227C812E12}" destId="{4728989C-88C5-4B67-A4B6-CB05C4545014}" srcOrd="5" destOrd="0" presId="urn:microsoft.com/office/officeart/2005/8/layout/default"/>
    <dgm:cxn modelId="{462B67E7-903A-427C-9346-F5B2FD5F5E52}" type="presParOf" srcId="{13B09EA6-7F6C-4D21-A01E-54227C812E12}" destId="{D9E8454A-0AFE-4FB5-96E6-4E0D755F4474}" srcOrd="6" destOrd="0" presId="urn:microsoft.com/office/officeart/2005/8/layout/default"/>
    <dgm:cxn modelId="{1347BA1C-1AD5-446D-A749-0C8299D1996C}" type="presParOf" srcId="{13B09EA6-7F6C-4D21-A01E-54227C812E12}" destId="{5A66F73C-8145-4C44-95D0-47D31ACCB62F}" srcOrd="7" destOrd="0" presId="urn:microsoft.com/office/officeart/2005/8/layout/default"/>
    <dgm:cxn modelId="{AAC5DC8A-673A-46E4-A565-2919F032A0BA}" type="presParOf" srcId="{13B09EA6-7F6C-4D21-A01E-54227C812E12}" destId="{CB03CC9C-8EF5-4FC5-84C6-8AE2C7A3AC6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45DB0E-B0A9-4263-A348-15C96ABC6B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D01CDFB-3AD8-4B0E-9A3F-FCAAD89EDC75}">
      <dgm:prSet phldrT="[Text]"/>
      <dgm:spPr/>
      <dgm:t>
        <a:bodyPr/>
        <a:lstStyle/>
        <a:p>
          <a:r>
            <a:rPr lang="en-US" b="1" dirty="0" smtClean="0"/>
            <a:t>Phase 1 Getting Started – Months 1-6</a:t>
          </a:r>
          <a:endParaRPr lang="en-US" dirty="0"/>
        </a:p>
      </dgm:t>
    </dgm:pt>
    <dgm:pt modelId="{48979A54-7E25-4E20-960B-43462376E3B8}" type="parTrans" cxnId="{2CBBD37A-7F1C-422E-9343-612EA30CCBCF}">
      <dgm:prSet/>
      <dgm:spPr/>
      <dgm:t>
        <a:bodyPr/>
        <a:lstStyle/>
        <a:p>
          <a:endParaRPr lang="en-US"/>
        </a:p>
      </dgm:t>
    </dgm:pt>
    <dgm:pt modelId="{4CC1BE19-3FB2-4DDD-9CB8-37D9155A9971}" type="sibTrans" cxnId="{2CBBD37A-7F1C-422E-9343-612EA30CCBCF}">
      <dgm:prSet/>
      <dgm:spPr/>
      <dgm:t>
        <a:bodyPr/>
        <a:lstStyle/>
        <a:p>
          <a:endParaRPr lang="en-US"/>
        </a:p>
      </dgm:t>
    </dgm:pt>
    <dgm:pt modelId="{29F708C5-EEE2-4A7E-B203-738B383D29FF}">
      <dgm:prSet phldrT="[Text]"/>
      <dgm:spPr/>
      <dgm:t>
        <a:bodyPr/>
        <a:lstStyle/>
        <a:p>
          <a:r>
            <a:rPr lang="en-US" b="1" dirty="0" smtClean="0"/>
            <a:t>Phase 2 – Early Stage Pilot (Months 7-12)</a:t>
          </a:r>
          <a:endParaRPr lang="en-US" dirty="0"/>
        </a:p>
      </dgm:t>
    </dgm:pt>
    <dgm:pt modelId="{DE58D1FF-193D-4ED8-A1FF-9727DB2DB138}" type="parTrans" cxnId="{D359F0B1-9AC1-4B5A-8CC4-C02F50705215}">
      <dgm:prSet/>
      <dgm:spPr/>
      <dgm:t>
        <a:bodyPr/>
        <a:lstStyle/>
        <a:p>
          <a:endParaRPr lang="en-US"/>
        </a:p>
      </dgm:t>
    </dgm:pt>
    <dgm:pt modelId="{1464168B-38E8-4C52-A0DF-953B489F60E9}" type="sibTrans" cxnId="{D359F0B1-9AC1-4B5A-8CC4-C02F50705215}">
      <dgm:prSet/>
      <dgm:spPr/>
      <dgm:t>
        <a:bodyPr/>
        <a:lstStyle/>
        <a:p>
          <a:endParaRPr lang="en-US"/>
        </a:p>
      </dgm:t>
    </dgm:pt>
    <dgm:pt modelId="{F8E69A09-5FE8-47F6-B7C4-C090D945FA49}">
      <dgm:prSet/>
      <dgm:spPr/>
      <dgm:t>
        <a:bodyPr/>
        <a:lstStyle/>
        <a:p>
          <a:r>
            <a:rPr lang="en-US" b="1" dirty="0" smtClean="0"/>
            <a:t>Phase 3 – Full Scale Pilot (Months 13-24)</a:t>
          </a:r>
          <a:endParaRPr lang="en-US" dirty="0"/>
        </a:p>
      </dgm:t>
    </dgm:pt>
    <dgm:pt modelId="{550A3394-9217-439A-A6B7-37082CCCB153}" type="parTrans" cxnId="{BD63B376-E23F-493B-940B-EB6CFCDB8F5A}">
      <dgm:prSet/>
      <dgm:spPr/>
      <dgm:t>
        <a:bodyPr/>
        <a:lstStyle/>
        <a:p>
          <a:endParaRPr lang="en-US"/>
        </a:p>
      </dgm:t>
    </dgm:pt>
    <dgm:pt modelId="{0F96E1D8-0DEB-4DF5-AE96-CFEEA3E83221}" type="sibTrans" cxnId="{BD63B376-E23F-493B-940B-EB6CFCDB8F5A}">
      <dgm:prSet/>
      <dgm:spPr/>
      <dgm:t>
        <a:bodyPr/>
        <a:lstStyle/>
        <a:p>
          <a:endParaRPr lang="en-US"/>
        </a:p>
      </dgm:t>
    </dgm:pt>
    <dgm:pt modelId="{024CCDFB-C0B2-4BBC-8E34-A0CF8812D45D}" type="pres">
      <dgm:prSet presAssocID="{3F45DB0E-B0A9-4263-A348-15C96ABC6B25}" presName="diagram" presStyleCnt="0">
        <dgm:presLayoutVars>
          <dgm:dir/>
          <dgm:resizeHandles val="exact"/>
        </dgm:presLayoutVars>
      </dgm:prSet>
      <dgm:spPr/>
      <dgm:t>
        <a:bodyPr/>
        <a:lstStyle/>
        <a:p>
          <a:endParaRPr lang="en-US"/>
        </a:p>
      </dgm:t>
    </dgm:pt>
    <dgm:pt modelId="{7951E3D3-8708-4650-8800-F5B7230DE38D}" type="pres">
      <dgm:prSet presAssocID="{CD01CDFB-3AD8-4B0E-9A3F-FCAAD89EDC75}" presName="node" presStyleLbl="node1" presStyleIdx="0" presStyleCnt="3">
        <dgm:presLayoutVars>
          <dgm:bulletEnabled val="1"/>
        </dgm:presLayoutVars>
      </dgm:prSet>
      <dgm:spPr/>
      <dgm:t>
        <a:bodyPr/>
        <a:lstStyle/>
        <a:p>
          <a:endParaRPr lang="en-US"/>
        </a:p>
      </dgm:t>
    </dgm:pt>
    <dgm:pt modelId="{7D99C00F-9007-4055-98DD-DC2D869E8E40}" type="pres">
      <dgm:prSet presAssocID="{4CC1BE19-3FB2-4DDD-9CB8-37D9155A9971}" presName="sibTrans" presStyleCnt="0"/>
      <dgm:spPr/>
    </dgm:pt>
    <dgm:pt modelId="{7E01DA7D-2047-4F2C-B669-59999F3FC0F1}" type="pres">
      <dgm:prSet presAssocID="{29F708C5-EEE2-4A7E-B203-738B383D29FF}" presName="node" presStyleLbl="node1" presStyleIdx="1" presStyleCnt="3">
        <dgm:presLayoutVars>
          <dgm:bulletEnabled val="1"/>
        </dgm:presLayoutVars>
      </dgm:prSet>
      <dgm:spPr/>
      <dgm:t>
        <a:bodyPr/>
        <a:lstStyle/>
        <a:p>
          <a:endParaRPr lang="en-US"/>
        </a:p>
      </dgm:t>
    </dgm:pt>
    <dgm:pt modelId="{9868E1DE-439A-4C6A-97F5-79D540689EC5}" type="pres">
      <dgm:prSet presAssocID="{1464168B-38E8-4C52-A0DF-953B489F60E9}" presName="sibTrans" presStyleCnt="0"/>
      <dgm:spPr/>
    </dgm:pt>
    <dgm:pt modelId="{DF1F9317-4DCD-40CD-B89D-AB2B9F7D05EC}" type="pres">
      <dgm:prSet presAssocID="{F8E69A09-5FE8-47F6-B7C4-C090D945FA49}" presName="node" presStyleLbl="node1" presStyleIdx="2" presStyleCnt="3">
        <dgm:presLayoutVars>
          <dgm:bulletEnabled val="1"/>
        </dgm:presLayoutVars>
      </dgm:prSet>
      <dgm:spPr/>
      <dgm:t>
        <a:bodyPr/>
        <a:lstStyle/>
        <a:p>
          <a:endParaRPr lang="en-US"/>
        </a:p>
      </dgm:t>
    </dgm:pt>
  </dgm:ptLst>
  <dgm:cxnLst>
    <dgm:cxn modelId="{851CDB56-AD2C-43EA-8CEB-1DC75C5B629D}" type="presOf" srcId="{CD01CDFB-3AD8-4B0E-9A3F-FCAAD89EDC75}" destId="{7951E3D3-8708-4650-8800-F5B7230DE38D}" srcOrd="0" destOrd="0" presId="urn:microsoft.com/office/officeart/2005/8/layout/default"/>
    <dgm:cxn modelId="{2CBBD37A-7F1C-422E-9343-612EA30CCBCF}" srcId="{3F45DB0E-B0A9-4263-A348-15C96ABC6B25}" destId="{CD01CDFB-3AD8-4B0E-9A3F-FCAAD89EDC75}" srcOrd="0" destOrd="0" parTransId="{48979A54-7E25-4E20-960B-43462376E3B8}" sibTransId="{4CC1BE19-3FB2-4DDD-9CB8-37D9155A9971}"/>
    <dgm:cxn modelId="{25591FFA-C9AD-4738-B01E-DFAD30AA1B24}" type="presOf" srcId="{29F708C5-EEE2-4A7E-B203-738B383D29FF}" destId="{7E01DA7D-2047-4F2C-B669-59999F3FC0F1}" srcOrd="0" destOrd="0" presId="urn:microsoft.com/office/officeart/2005/8/layout/default"/>
    <dgm:cxn modelId="{5950B033-A0CA-458C-84BC-3658A675E07C}" type="presOf" srcId="{F8E69A09-5FE8-47F6-B7C4-C090D945FA49}" destId="{DF1F9317-4DCD-40CD-B89D-AB2B9F7D05EC}" srcOrd="0" destOrd="0" presId="urn:microsoft.com/office/officeart/2005/8/layout/default"/>
    <dgm:cxn modelId="{ECB841A6-3B0E-4B32-BEBB-2DC9774B0E90}" type="presOf" srcId="{3F45DB0E-B0A9-4263-A348-15C96ABC6B25}" destId="{024CCDFB-C0B2-4BBC-8E34-A0CF8812D45D}" srcOrd="0" destOrd="0" presId="urn:microsoft.com/office/officeart/2005/8/layout/default"/>
    <dgm:cxn modelId="{BD63B376-E23F-493B-940B-EB6CFCDB8F5A}" srcId="{3F45DB0E-B0A9-4263-A348-15C96ABC6B25}" destId="{F8E69A09-5FE8-47F6-B7C4-C090D945FA49}" srcOrd="2" destOrd="0" parTransId="{550A3394-9217-439A-A6B7-37082CCCB153}" sibTransId="{0F96E1D8-0DEB-4DF5-AE96-CFEEA3E83221}"/>
    <dgm:cxn modelId="{D359F0B1-9AC1-4B5A-8CC4-C02F50705215}" srcId="{3F45DB0E-B0A9-4263-A348-15C96ABC6B25}" destId="{29F708C5-EEE2-4A7E-B203-738B383D29FF}" srcOrd="1" destOrd="0" parTransId="{DE58D1FF-193D-4ED8-A1FF-9727DB2DB138}" sibTransId="{1464168B-38E8-4C52-A0DF-953B489F60E9}"/>
    <dgm:cxn modelId="{46553961-96B8-4396-BFCA-B56CD05B603E}" type="presParOf" srcId="{024CCDFB-C0B2-4BBC-8E34-A0CF8812D45D}" destId="{7951E3D3-8708-4650-8800-F5B7230DE38D}" srcOrd="0" destOrd="0" presId="urn:microsoft.com/office/officeart/2005/8/layout/default"/>
    <dgm:cxn modelId="{1A7085D0-87FB-4799-8464-F4A4F9B8C49E}" type="presParOf" srcId="{024CCDFB-C0B2-4BBC-8E34-A0CF8812D45D}" destId="{7D99C00F-9007-4055-98DD-DC2D869E8E40}" srcOrd="1" destOrd="0" presId="urn:microsoft.com/office/officeart/2005/8/layout/default"/>
    <dgm:cxn modelId="{531B2237-B145-4E3F-BABB-29D9631FBA62}" type="presParOf" srcId="{024CCDFB-C0B2-4BBC-8E34-A0CF8812D45D}" destId="{7E01DA7D-2047-4F2C-B669-59999F3FC0F1}" srcOrd="2" destOrd="0" presId="urn:microsoft.com/office/officeart/2005/8/layout/default"/>
    <dgm:cxn modelId="{C0602CD2-6E9D-4C02-B0A1-F3F1928BC227}" type="presParOf" srcId="{024CCDFB-C0B2-4BBC-8E34-A0CF8812D45D}" destId="{9868E1DE-439A-4C6A-97F5-79D540689EC5}" srcOrd="3" destOrd="0" presId="urn:microsoft.com/office/officeart/2005/8/layout/default"/>
    <dgm:cxn modelId="{37CFA04D-BEA7-4008-A145-6886100C8C64}" type="presParOf" srcId="{024CCDFB-C0B2-4BBC-8E34-A0CF8812D45D}" destId="{DF1F9317-4DCD-40CD-B89D-AB2B9F7D05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0F6658-D05E-2944-840C-C077C9672829}" type="doc">
      <dgm:prSet loTypeId="urn:microsoft.com/office/officeart/2005/8/layout/vList3#3" loCatId="list" qsTypeId="urn:microsoft.com/office/officeart/2005/8/quickstyle/simple4" qsCatId="simple" csTypeId="urn:microsoft.com/office/officeart/2005/8/colors/accent0_3" csCatId="mainScheme" phldr="1"/>
      <dgm:spPr/>
    </dgm:pt>
    <dgm:pt modelId="{8C49DAA9-F41E-954B-B4EE-6DB2404B8C30}">
      <dgm:prSet phldrT="[Text]"/>
      <dgm:spPr/>
      <dgm:t>
        <a:bodyPr/>
        <a:lstStyle/>
        <a:p>
          <a:r>
            <a:rPr lang="en-US" dirty="0" smtClean="0"/>
            <a:t>Ensure that the essential services Older Adults need and the workforce necessary to provide them are in place.</a:t>
          </a:r>
          <a:endParaRPr lang="en-US" dirty="0"/>
        </a:p>
      </dgm:t>
    </dgm:pt>
    <dgm:pt modelId="{CD8D207D-5527-4940-B675-08E35A8CE3E8}" type="parTrans" cxnId="{2B8EBC5B-2265-C342-A16A-FF097F4F3E6B}">
      <dgm:prSet/>
      <dgm:spPr/>
      <dgm:t>
        <a:bodyPr/>
        <a:lstStyle/>
        <a:p>
          <a:endParaRPr lang="en-US"/>
        </a:p>
      </dgm:t>
    </dgm:pt>
    <dgm:pt modelId="{C67A79E6-C448-6E45-AB21-4D39C596E163}" type="sibTrans" cxnId="{2B8EBC5B-2265-C342-A16A-FF097F4F3E6B}">
      <dgm:prSet/>
      <dgm:spPr/>
      <dgm:t>
        <a:bodyPr/>
        <a:lstStyle/>
        <a:p>
          <a:endParaRPr lang="en-US"/>
        </a:p>
      </dgm:t>
    </dgm:pt>
    <dgm:pt modelId="{286AC51C-24D0-6D4E-89E4-70E2FBD88798}">
      <dgm:prSet phldrT="[Text]"/>
      <dgm:spPr/>
      <dgm:t>
        <a:bodyPr/>
        <a:lstStyle/>
        <a:p>
          <a:r>
            <a:rPr lang="en-US" dirty="0" smtClean="0"/>
            <a:t>Expand Older Adult transportation options and raise awareness of these options.</a:t>
          </a:r>
          <a:endParaRPr lang="en-US" dirty="0"/>
        </a:p>
      </dgm:t>
    </dgm:pt>
    <dgm:pt modelId="{647EA0CE-CF9B-2C49-AE10-BA7EB1A735FA}" type="parTrans" cxnId="{1E2B1725-9836-2A4B-AB39-54F6D9F032C9}">
      <dgm:prSet/>
      <dgm:spPr/>
      <dgm:t>
        <a:bodyPr/>
        <a:lstStyle/>
        <a:p>
          <a:endParaRPr lang="en-US"/>
        </a:p>
      </dgm:t>
    </dgm:pt>
    <dgm:pt modelId="{83936211-308F-1741-AE8B-C655B0176F06}" type="sibTrans" cxnId="{1E2B1725-9836-2A4B-AB39-54F6D9F032C9}">
      <dgm:prSet/>
      <dgm:spPr/>
      <dgm:t>
        <a:bodyPr/>
        <a:lstStyle/>
        <a:p>
          <a:endParaRPr lang="en-US"/>
        </a:p>
      </dgm:t>
    </dgm:pt>
    <dgm:pt modelId="{A5168881-73B4-7C4C-A51E-C40EB9E225F8}">
      <dgm:prSet/>
      <dgm:spPr/>
      <dgm:t>
        <a:bodyPr/>
        <a:lstStyle/>
        <a:p>
          <a:r>
            <a:rPr lang="en-US" dirty="0" smtClean="0"/>
            <a:t>Expand opportunities for community engagement (coordinated volunteer program, time banking, educational programs etc.).</a:t>
          </a:r>
          <a:endParaRPr lang="en-US" dirty="0"/>
        </a:p>
      </dgm:t>
    </dgm:pt>
    <dgm:pt modelId="{EBA069D1-9B93-554A-AA62-4DC9022E3EB0}" type="parTrans" cxnId="{83FBAC4F-6A39-1A42-B9B7-8CF34AD5622D}">
      <dgm:prSet/>
      <dgm:spPr/>
      <dgm:t>
        <a:bodyPr/>
        <a:lstStyle/>
        <a:p>
          <a:endParaRPr lang="en-US"/>
        </a:p>
      </dgm:t>
    </dgm:pt>
    <dgm:pt modelId="{1A852AEB-16C7-8242-809E-F19782044A64}" type="sibTrans" cxnId="{83FBAC4F-6A39-1A42-B9B7-8CF34AD5622D}">
      <dgm:prSet/>
      <dgm:spPr/>
      <dgm:t>
        <a:bodyPr/>
        <a:lstStyle/>
        <a:p>
          <a:endParaRPr lang="en-US"/>
        </a:p>
      </dgm:t>
    </dgm:pt>
    <dgm:pt modelId="{F018D4DC-B6AF-AA45-8270-24DF7A445C03}">
      <dgm:prSet/>
      <dgm:spPr/>
      <dgm:t>
        <a:bodyPr/>
        <a:lstStyle/>
        <a:p>
          <a:r>
            <a:rPr lang="en-US" dirty="0" smtClean="0"/>
            <a:t>Centralize critical information sources that are fit-for-purpose with demographic preferences in mind.</a:t>
          </a:r>
          <a:endParaRPr lang="en-US" dirty="0"/>
        </a:p>
      </dgm:t>
    </dgm:pt>
    <dgm:pt modelId="{0B90FA2D-F4ED-364A-A898-833518702E19}" type="parTrans" cxnId="{885DD2E3-3BDD-3249-8248-F8FF72A99769}">
      <dgm:prSet/>
      <dgm:spPr/>
      <dgm:t>
        <a:bodyPr/>
        <a:lstStyle/>
        <a:p>
          <a:endParaRPr lang="en-US"/>
        </a:p>
      </dgm:t>
    </dgm:pt>
    <dgm:pt modelId="{7CDF2150-4D28-9B4C-B39A-971550C7EB8D}" type="sibTrans" cxnId="{885DD2E3-3BDD-3249-8248-F8FF72A99769}">
      <dgm:prSet/>
      <dgm:spPr/>
      <dgm:t>
        <a:bodyPr/>
        <a:lstStyle/>
        <a:p>
          <a:endParaRPr lang="en-US"/>
        </a:p>
      </dgm:t>
    </dgm:pt>
    <dgm:pt modelId="{66BBCE1F-32AD-9D45-ADAA-73CC107F3A58}">
      <dgm:prSet/>
      <dgm:spPr/>
      <dgm:t>
        <a:bodyPr/>
        <a:lstStyle/>
        <a:p>
          <a:r>
            <a:rPr lang="en-US" dirty="0" smtClean="0"/>
            <a:t> Support digital equity and inclusion for Older Adults focusing on ongoing education/assistance. </a:t>
          </a:r>
          <a:endParaRPr lang="en-US" dirty="0"/>
        </a:p>
      </dgm:t>
    </dgm:pt>
    <dgm:pt modelId="{4D6EC17A-D376-BB45-A935-31A1E047DE01}" type="parTrans" cxnId="{27F258B5-B0DE-9D40-BA57-91A2A95D3CD6}">
      <dgm:prSet/>
      <dgm:spPr/>
      <dgm:t>
        <a:bodyPr/>
        <a:lstStyle/>
        <a:p>
          <a:endParaRPr lang="en-US"/>
        </a:p>
      </dgm:t>
    </dgm:pt>
    <dgm:pt modelId="{0E6D7691-65F3-844B-BCED-2692AB65CFB1}" type="sibTrans" cxnId="{27F258B5-B0DE-9D40-BA57-91A2A95D3CD6}">
      <dgm:prSet/>
      <dgm:spPr/>
      <dgm:t>
        <a:bodyPr/>
        <a:lstStyle/>
        <a:p>
          <a:endParaRPr lang="en-US"/>
        </a:p>
      </dgm:t>
    </dgm:pt>
    <dgm:pt modelId="{51DFBFB2-3EC4-4B4C-99DE-38B3B28464CD}">
      <dgm:prSet/>
      <dgm:spPr/>
      <dgm:t>
        <a:bodyPr/>
        <a:lstStyle/>
        <a:p>
          <a:r>
            <a:rPr lang="en-US" dirty="0" smtClean="0"/>
            <a:t>Address Older Adult safety/accessibility regarding infrastructure (roads, sidewalks, bike paths, beaches) to support their lifestyle aspirations.</a:t>
          </a:r>
          <a:endParaRPr lang="en-US" dirty="0"/>
        </a:p>
      </dgm:t>
    </dgm:pt>
    <dgm:pt modelId="{21656658-25A6-EA4B-847D-5D73635762DA}" type="parTrans" cxnId="{7AE1577A-06F0-974D-8C0C-520E7C0FA4FB}">
      <dgm:prSet/>
      <dgm:spPr/>
      <dgm:t>
        <a:bodyPr/>
        <a:lstStyle/>
        <a:p>
          <a:endParaRPr lang="en-US"/>
        </a:p>
      </dgm:t>
    </dgm:pt>
    <dgm:pt modelId="{243BD2A3-99B8-9944-95AA-904931EDFEC0}" type="sibTrans" cxnId="{7AE1577A-06F0-974D-8C0C-520E7C0FA4FB}">
      <dgm:prSet/>
      <dgm:spPr/>
      <dgm:t>
        <a:bodyPr/>
        <a:lstStyle/>
        <a:p>
          <a:endParaRPr lang="en-US"/>
        </a:p>
      </dgm:t>
    </dgm:pt>
    <dgm:pt modelId="{E33D5EFD-74D9-0740-B828-B59A2B8172F0}" type="pres">
      <dgm:prSet presAssocID="{450F6658-D05E-2944-840C-C077C9672829}" presName="linearFlow" presStyleCnt="0">
        <dgm:presLayoutVars>
          <dgm:dir/>
          <dgm:resizeHandles val="exact"/>
        </dgm:presLayoutVars>
      </dgm:prSet>
      <dgm:spPr/>
    </dgm:pt>
    <dgm:pt modelId="{0AFA2552-631B-854E-8981-7680219B7839}" type="pres">
      <dgm:prSet presAssocID="{8C49DAA9-F41E-954B-B4EE-6DB2404B8C30}" presName="composite" presStyleCnt="0"/>
      <dgm:spPr/>
    </dgm:pt>
    <dgm:pt modelId="{EF44717F-B02A-8749-AE04-0DD0682660E5}" type="pres">
      <dgm:prSet presAssocID="{8C49DAA9-F41E-954B-B4EE-6DB2404B8C30}" presName="imgShp"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4F9209BE-D9F8-D04E-8764-03C7CC2AAEB8}" type="pres">
      <dgm:prSet presAssocID="{8C49DAA9-F41E-954B-B4EE-6DB2404B8C30}" presName="txShp" presStyleLbl="node1" presStyleIdx="0" presStyleCnt="6">
        <dgm:presLayoutVars>
          <dgm:bulletEnabled val="1"/>
        </dgm:presLayoutVars>
      </dgm:prSet>
      <dgm:spPr/>
      <dgm:t>
        <a:bodyPr/>
        <a:lstStyle/>
        <a:p>
          <a:endParaRPr lang="en-US"/>
        </a:p>
      </dgm:t>
    </dgm:pt>
    <dgm:pt modelId="{57DF7F9A-D71E-154A-BE5B-1B2E3AB16794}" type="pres">
      <dgm:prSet presAssocID="{C67A79E6-C448-6E45-AB21-4D39C596E163}" presName="spacing" presStyleCnt="0"/>
      <dgm:spPr/>
    </dgm:pt>
    <dgm:pt modelId="{55A3D238-0E6E-FE4B-BD9E-726DE9F3E9E2}" type="pres">
      <dgm:prSet presAssocID="{286AC51C-24D0-6D4E-89E4-70E2FBD88798}" presName="composite" presStyleCnt="0"/>
      <dgm:spPr/>
    </dgm:pt>
    <dgm:pt modelId="{C7AB5761-5985-BA4F-BFBA-3BCA362EDA41}" type="pres">
      <dgm:prSet presAssocID="{286AC51C-24D0-6D4E-89E4-70E2FBD88798}" presName="imgShp" presStyleLbl="fgImgPlace1" presStyleIdx="1" presStyleCnt="6"/>
      <dgm:spPr>
        <a:blipFill rotWithShape="1">
          <a:blip xmlns:r="http://schemas.openxmlformats.org/officeDocument/2006/relationships" r:embed="rId2"/>
          <a:stretch>
            <a:fillRect/>
          </a:stretch>
        </a:blipFill>
      </dgm:spPr>
      <dgm:t>
        <a:bodyPr/>
        <a:lstStyle/>
        <a:p>
          <a:endParaRPr lang="en-US"/>
        </a:p>
      </dgm:t>
    </dgm:pt>
    <dgm:pt modelId="{0B666699-D6A9-3342-9B55-237267FA470A}" type="pres">
      <dgm:prSet presAssocID="{286AC51C-24D0-6D4E-89E4-70E2FBD88798}" presName="txShp" presStyleLbl="node1" presStyleIdx="1" presStyleCnt="6">
        <dgm:presLayoutVars>
          <dgm:bulletEnabled val="1"/>
        </dgm:presLayoutVars>
      </dgm:prSet>
      <dgm:spPr/>
      <dgm:t>
        <a:bodyPr/>
        <a:lstStyle/>
        <a:p>
          <a:endParaRPr lang="en-US"/>
        </a:p>
      </dgm:t>
    </dgm:pt>
    <dgm:pt modelId="{217BDE96-BA1B-8849-A442-E54783BEFF2B}" type="pres">
      <dgm:prSet presAssocID="{83936211-308F-1741-AE8B-C655B0176F06}" presName="spacing" presStyleCnt="0"/>
      <dgm:spPr/>
    </dgm:pt>
    <dgm:pt modelId="{D82A3C67-4969-2749-A866-D4D9C8E4A6AE}" type="pres">
      <dgm:prSet presAssocID="{F018D4DC-B6AF-AA45-8270-24DF7A445C03}" presName="composite" presStyleCnt="0"/>
      <dgm:spPr/>
    </dgm:pt>
    <dgm:pt modelId="{394B1710-A46B-B548-BD92-966C8491C582}" type="pres">
      <dgm:prSet presAssocID="{F018D4DC-B6AF-AA45-8270-24DF7A445C03}" presName="imgShp" presStyleLbl="fgImgPlace1" presStyleIdx="2" presStyleCnt="6"/>
      <dgm:spPr>
        <a:blipFill rotWithShape="0">
          <a:blip xmlns:r="http://schemas.openxmlformats.org/officeDocument/2006/relationships" r:embed="rId3"/>
          <a:stretch>
            <a:fillRect/>
          </a:stretch>
        </a:blipFill>
      </dgm:spPr>
      <dgm:t>
        <a:bodyPr/>
        <a:lstStyle/>
        <a:p>
          <a:endParaRPr lang="en-US"/>
        </a:p>
      </dgm:t>
    </dgm:pt>
    <dgm:pt modelId="{49035CCE-AF68-E743-A79A-4A2D210DC797}" type="pres">
      <dgm:prSet presAssocID="{F018D4DC-B6AF-AA45-8270-24DF7A445C03}" presName="txShp" presStyleLbl="node1" presStyleIdx="2" presStyleCnt="6">
        <dgm:presLayoutVars>
          <dgm:bulletEnabled val="1"/>
        </dgm:presLayoutVars>
      </dgm:prSet>
      <dgm:spPr/>
      <dgm:t>
        <a:bodyPr/>
        <a:lstStyle/>
        <a:p>
          <a:endParaRPr lang="en-US"/>
        </a:p>
      </dgm:t>
    </dgm:pt>
    <dgm:pt modelId="{71D539D9-5900-924F-8C49-CA943D5DA3B7}" type="pres">
      <dgm:prSet presAssocID="{7CDF2150-4D28-9B4C-B39A-971550C7EB8D}" presName="spacing" presStyleCnt="0"/>
      <dgm:spPr/>
    </dgm:pt>
    <dgm:pt modelId="{554D6E27-A718-8F4E-992C-9C310D034BEC}" type="pres">
      <dgm:prSet presAssocID="{66BBCE1F-32AD-9D45-ADAA-73CC107F3A58}" presName="composite" presStyleCnt="0"/>
      <dgm:spPr/>
    </dgm:pt>
    <dgm:pt modelId="{067A0300-6E20-E74B-AEBE-78FE7CAFA919}" type="pres">
      <dgm:prSet presAssocID="{66BBCE1F-32AD-9D45-ADAA-73CC107F3A58}" presName="imgShp" presStyleLbl="fgImgPlace1" presStyleIdx="3" presStyleCnt="6"/>
      <dgm:spPr>
        <a:blipFill rotWithShape="0">
          <a:blip xmlns:r="http://schemas.openxmlformats.org/officeDocument/2006/relationships" r:embed="rId4"/>
          <a:stretch>
            <a:fillRect/>
          </a:stretch>
        </a:blipFill>
      </dgm:spPr>
      <dgm:t>
        <a:bodyPr/>
        <a:lstStyle/>
        <a:p>
          <a:endParaRPr lang="en-US"/>
        </a:p>
      </dgm:t>
    </dgm:pt>
    <dgm:pt modelId="{94B4DED4-50F7-ED4B-AD03-C9EA5D801DA6}" type="pres">
      <dgm:prSet presAssocID="{66BBCE1F-32AD-9D45-ADAA-73CC107F3A58}" presName="txShp" presStyleLbl="node1" presStyleIdx="3" presStyleCnt="6">
        <dgm:presLayoutVars>
          <dgm:bulletEnabled val="1"/>
        </dgm:presLayoutVars>
      </dgm:prSet>
      <dgm:spPr/>
      <dgm:t>
        <a:bodyPr/>
        <a:lstStyle/>
        <a:p>
          <a:endParaRPr lang="en-US"/>
        </a:p>
      </dgm:t>
    </dgm:pt>
    <dgm:pt modelId="{1DEB13C5-1160-0B48-95E4-1056C7CB7A56}" type="pres">
      <dgm:prSet presAssocID="{0E6D7691-65F3-844B-BCED-2692AB65CFB1}" presName="spacing" presStyleCnt="0"/>
      <dgm:spPr/>
    </dgm:pt>
    <dgm:pt modelId="{D92C94AA-81B8-3C47-9532-42F2E774E2E3}" type="pres">
      <dgm:prSet presAssocID="{A5168881-73B4-7C4C-A51E-C40EB9E225F8}" presName="composite" presStyleCnt="0"/>
      <dgm:spPr/>
    </dgm:pt>
    <dgm:pt modelId="{4975C756-5E92-5A45-9435-7624513D877B}" type="pres">
      <dgm:prSet presAssocID="{A5168881-73B4-7C4C-A51E-C40EB9E225F8}" presName="imgShp" presStyleLbl="fgImgPlace1" presStyleIdx="4" presStyleCnt="6"/>
      <dgm:spPr>
        <a:blipFill rotWithShape="0">
          <a:blip xmlns:r="http://schemas.openxmlformats.org/officeDocument/2006/relationships" r:embed="rId5"/>
          <a:stretch>
            <a:fillRect/>
          </a:stretch>
        </a:blipFill>
      </dgm:spPr>
      <dgm:t>
        <a:bodyPr/>
        <a:lstStyle/>
        <a:p>
          <a:endParaRPr lang="en-US"/>
        </a:p>
      </dgm:t>
    </dgm:pt>
    <dgm:pt modelId="{67AEB0AA-087A-C640-8036-4D7168AB9C2F}" type="pres">
      <dgm:prSet presAssocID="{A5168881-73B4-7C4C-A51E-C40EB9E225F8}" presName="txShp" presStyleLbl="node1" presStyleIdx="4" presStyleCnt="6">
        <dgm:presLayoutVars>
          <dgm:bulletEnabled val="1"/>
        </dgm:presLayoutVars>
      </dgm:prSet>
      <dgm:spPr/>
      <dgm:t>
        <a:bodyPr/>
        <a:lstStyle/>
        <a:p>
          <a:endParaRPr lang="en-US"/>
        </a:p>
      </dgm:t>
    </dgm:pt>
    <dgm:pt modelId="{4C4D1B22-3234-4B48-B097-E18A9121F0F6}" type="pres">
      <dgm:prSet presAssocID="{1A852AEB-16C7-8242-809E-F19782044A64}" presName="spacing" presStyleCnt="0"/>
      <dgm:spPr/>
    </dgm:pt>
    <dgm:pt modelId="{EB83E7CF-5690-7E4F-9242-D638C0BF6801}" type="pres">
      <dgm:prSet presAssocID="{51DFBFB2-3EC4-4B4C-99DE-38B3B28464CD}" presName="composite" presStyleCnt="0"/>
      <dgm:spPr/>
    </dgm:pt>
    <dgm:pt modelId="{C6EEF936-7BD4-6149-830D-3195643E2388}" type="pres">
      <dgm:prSet presAssocID="{51DFBFB2-3EC4-4B4C-99DE-38B3B28464CD}" presName="imgShp" presStyleLbl="fgImgPlace1" presStyleIdx="5" presStyleCnt="6"/>
      <dgm:spPr>
        <a:blipFill rotWithShape="0">
          <a:blip xmlns:r="http://schemas.openxmlformats.org/officeDocument/2006/relationships" r:embed="rId6"/>
          <a:stretch>
            <a:fillRect/>
          </a:stretch>
        </a:blipFill>
      </dgm:spPr>
      <dgm:t>
        <a:bodyPr/>
        <a:lstStyle/>
        <a:p>
          <a:endParaRPr lang="en-US"/>
        </a:p>
      </dgm:t>
    </dgm:pt>
    <dgm:pt modelId="{0C1A1242-DEB5-BA4E-8283-6B8873277015}" type="pres">
      <dgm:prSet presAssocID="{51DFBFB2-3EC4-4B4C-99DE-38B3B28464CD}" presName="txShp" presStyleLbl="node1" presStyleIdx="5" presStyleCnt="6">
        <dgm:presLayoutVars>
          <dgm:bulletEnabled val="1"/>
        </dgm:presLayoutVars>
      </dgm:prSet>
      <dgm:spPr/>
      <dgm:t>
        <a:bodyPr/>
        <a:lstStyle/>
        <a:p>
          <a:endParaRPr lang="en-US"/>
        </a:p>
      </dgm:t>
    </dgm:pt>
  </dgm:ptLst>
  <dgm:cxnLst>
    <dgm:cxn modelId="{83FBAC4F-6A39-1A42-B9B7-8CF34AD5622D}" srcId="{450F6658-D05E-2944-840C-C077C9672829}" destId="{A5168881-73B4-7C4C-A51E-C40EB9E225F8}" srcOrd="4" destOrd="0" parTransId="{EBA069D1-9B93-554A-AA62-4DC9022E3EB0}" sibTransId="{1A852AEB-16C7-8242-809E-F19782044A64}"/>
    <dgm:cxn modelId="{885DD2E3-3BDD-3249-8248-F8FF72A99769}" srcId="{450F6658-D05E-2944-840C-C077C9672829}" destId="{F018D4DC-B6AF-AA45-8270-24DF7A445C03}" srcOrd="2" destOrd="0" parTransId="{0B90FA2D-F4ED-364A-A898-833518702E19}" sibTransId="{7CDF2150-4D28-9B4C-B39A-971550C7EB8D}"/>
    <dgm:cxn modelId="{C8FC94DB-D05B-4D29-87AF-24B34B048A1F}" type="presOf" srcId="{51DFBFB2-3EC4-4B4C-99DE-38B3B28464CD}" destId="{0C1A1242-DEB5-BA4E-8283-6B8873277015}" srcOrd="0" destOrd="0" presId="urn:microsoft.com/office/officeart/2005/8/layout/vList3#3"/>
    <dgm:cxn modelId="{7F550498-3000-43B4-A234-4E0787B49419}" type="presOf" srcId="{A5168881-73B4-7C4C-A51E-C40EB9E225F8}" destId="{67AEB0AA-087A-C640-8036-4D7168AB9C2F}" srcOrd="0" destOrd="0" presId="urn:microsoft.com/office/officeart/2005/8/layout/vList3#3"/>
    <dgm:cxn modelId="{7AE1577A-06F0-974D-8C0C-520E7C0FA4FB}" srcId="{450F6658-D05E-2944-840C-C077C9672829}" destId="{51DFBFB2-3EC4-4B4C-99DE-38B3B28464CD}" srcOrd="5" destOrd="0" parTransId="{21656658-25A6-EA4B-847D-5D73635762DA}" sibTransId="{243BD2A3-99B8-9944-95AA-904931EDFEC0}"/>
    <dgm:cxn modelId="{2B8EBC5B-2265-C342-A16A-FF097F4F3E6B}" srcId="{450F6658-D05E-2944-840C-C077C9672829}" destId="{8C49DAA9-F41E-954B-B4EE-6DB2404B8C30}" srcOrd="0" destOrd="0" parTransId="{CD8D207D-5527-4940-B675-08E35A8CE3E8}" sibTransId="{C67A79E6-C448-6E45-AB21-4D39C596E163}"/>
    <dgm:cxn modelId="{780A5CEC-DD5E-4D16-885E-49BFDE03EBDD}" type="presOf" srcId="{F018D4DC-B6AF-AA45-8270-24DF7A445C03}" destId="{49035CCE-AF68-E743-A79A-4A2D210DC797}" srcOrd="0" destOrd="0" presId="urn:microsoft.com/office/officeart/2005/8/layout/vList3#3"/>
    <dgm:cxn modelId="{BC0E5C8D-D617-4CFA-A7D5-07DDCB7BF392}" type="presOf" srcId="{8C49DAA9-F41E-954B-B4EE-6DB2404B8C30}" destId="{4F9209BE-D9F8-D04E-8764-03C7CC2AAEB8}" srcOrd="0" destOrd="0" presId="urn:microsoft.com/office/officeart/2005/8/layout/vList3#3"/>
    <dgm:cxn modelId="{70E39583-FA53-46CC-92F2-DAC4F4F42F64}" type="presOf" srcId="{66BBCE1F-32AD-9D45-ADAA-73CC107F3A58}" destId="{94B4DED4-50F7-ED4B-AD03-C9EA5D801DA6}" srcOrd="0" destOrd="0" presId="urn:microsoft.com/office/officeart/2005/8/layout/vList3#3"/>
    <dgm:cxn modelId="{B4811885-5B7B-4BD9-9A71-524BCA9FA39D}" type="presOf" srcId="{286AC51C-24D0-6D4E-89E4-70E2FBD88798}" destId="{0B666699-D6A9-3342-9B55-237267FA470A}" srcOrd="0" destOrd="0" presId="urn:microsoft.com/office/officeart/2005/8/layout/vList3#3"/>
    <dgm:cxn modelId="{1E2B1725-9836-2A4B-AB39-54F6D9F032C9}" srcId="{450F6658-D05E-2944-840C-C077C9672829}" destId="{286AC51C-24D0-6D4E-89E4-70E2FBD88798}" srcOrd="1" destOrd="0" parTransId="{647EA0CE-CF9B-2C49-AE10-BA7EB1A735FA}" sibTransId="{83936211-308F-1741-AE8B-C655B0176F06}"/>
    <dgm:cxn modelId="{D1877A36-E88C-47D0-936E-89AAEAC06422}" type="presOf" srcId="{450F6658-D05E-2944-840C-C077C9672829}" destId="{E33D5EFD-74D9-0740-B828-B59A2B8172F0}" srcOrd="0" destOrd="0" presId="urn:microsoft.com/office/officeart/2005/8/layout/vList3#3"/>
    <dgm:cxn modelId="{27F258B5-B0DE-9D40-BA57-91A2A95D3CD6}" srcId="{450F6658-D05E-2944-840C-C077C9672829}" destId="{66BBCE1F-32AD-9D45-ADAA-73CC107F3A58}" srcOrd="3" destOrd="0" parTransId="{4D6EC17A-D376-BB45-A935-31A1E047DE01}" sibTransId="{0E6D7691-65F3-844B-BCED-2692AB65CFB1}"/>
    <dgm:cxn modelId="{08D4DCF7-DD21-4D7C-8BE8-F84B9951E954}" type="presParOf" srcId="{E33D5EFD-74D9-0740-B828-B59A2B8172F0}" destId="{0AFA2552-631B-854E-8981-7680219B7839}" srcOrd="0" destOrd="0" presId="urn:microsoft.com/office/officeart/2005/8/layout/vList3#3"/>
    <dgm:cxn modelId="{AC66F4D5-E3D7-405E-BC73-2805E974071D}" type="presParOf" srcId="{0AFA2552-631B-854E-8981-7680219B7839}" destId="{EF44717F-B02A-8749-AE04-0DD0682660E5}" srcOrd="0" destOrd="0" presId="urn:microsoft.com/office/officeart/2005/8/layout/vList3#3"/>
    <dgm:cxn modelId="{9969C822-8A96-445B-97F4-4ABF2114FCB0}" type="presParOf" srcId="{0AFA2552-631B-854E-8981-7680219B7839}" destId="{4F9209BE-D9F8-D04E-8764-03C7CC2AAEB8}" srcOrd="1" destOrd="0" presId="urn:microsoft.com/office/officeart/2005/8/layout/vList3#3"/>
    <dgm:cxn modelId="{DE3FB8B4-BD16-4BB7-A8EB-C21A39FF03FB}" type="presParOf" srcId="{E33D5EFD-74D9-0740-B828-B59A2B8172F0}" destId="{57DF7F9A-D71E-154A-BE5B-1B2E3AB16794}" srcOrd="1" destOrd="0" presId="urn:microsoft.com/office/officeart/2005/8/layout/vList3#3"/>
    <dgm:cxn modelId="{F247E512-8D53-45F4-A1ED-BFA8629EC59B}" type="presParOf" srcId="{E33D5EFD-74D9-0740-B828-B59A2B8172F0}" destId="{55A3D238-0E6E-FE4B-BD9E-726DE9F3E9E2}" srcOrd="2" destOrd="0" presId="urn:microsoft.com/office/officeart/2005/8/layout/vList3#3"/>
    <dgm:cxn modelId="{4104A76B-1281-4A16-A645-28EB53807FDD}" type="presParOf" srcId="{55A3D238-0E6E-FE4B-BD9E-726DE9F3E9E2}" destId="{C7AB5761-5985-BA4F-BFBA-3BCA362EDA41}" srcOrd="0" destOrd="0" presId="urn:microsoft.com/office/officeart/2005/8/layout/vList3#3"/>
    <dgm:cxn modelId="{4DE0D702-0C12-4484-88FE-6500D7E00B1F}" type="presParOf" srcId="{55A3D238-0E6E-FE4B-BD9E-726DE9F3E9E2}" destId="{0B666699-D6A9-3342-9B55-237267FA470A}" srcOrd="1" destOrd="0" presId="urn:microsoft.com/office/officeart/2005/8/layout/vList3#3"/>
    <dgm:cxn modelId="{028E3BDC-CCED-423F-8710-FCE1C351C6D7}" type="presParOf" srcId="{E33D5EFD-74D9-0740-B828-B59A2B8172F0}" destId="{217BDE96-BA1B-8849-A442-E54783BEFF2B}" srcOrd="3" destOrd="0" presId="urn:microsoft.com/office/officeart/2005/8/layout/vList3#3"/>
    <dgm:cxn modelId="{35C259D8-EF76-4F78-85E3-7457F150848E}" type="presParOf" srcId="{E33D5EFD-74D9-0740-B828-B59A2B8172F0}" destId="{D82A3C67-4969-2749-A866-D4D9C8E4A6AE}" srcOrd="4" destOrd="0" presId="urn:microsoft.com/office/officeart/2005/8/layout/vList3#3"/>
    <dgm:cxn modelId="{435457D6-F1D4-4831-91A4-5B1FF33B24D4}" type="presParOf" srcId="{D82A3C67-4969-2749-A866-D4D9C8E4A6AE}" destId="{394B1710-A46B-B548-BD92-966C8491C582}" srcOrd="0" destOrd="0" presId="urn:microsoft.com/office/officeart/2005/8/layout/vList3#3"/>
    <dgm:cxn modelId="{78F09F35-8D6E-4CFA-A7E5-5D20894A5169}" type="presParOf" srcId="{D82A3C67-4969-2749-A866-D4D9C8E4A6AE}" destId="{49035CCE-AF68-E743-A79A-4A2D210DC797}" srcOrd="1" destOrd="0" presId="urn:microsoft.com/office/officeart/2005/8/layout/vList3#3"/>
    <dgm:cxn modelId="{F4130325-2C4C-4061-B941-3BB72D7508F3}" type="presParOf" srcId="{E33D5EFD-74D9-0740-B828-B59A2B8172F0}" destId="{71D539D9-5900-924F-8C49-CA943D5DA3B7}" srcOrd="5" destOrd="0" presId="urn:microsoft.com/office/officeart/2005/8/layout/vList3#3"/>
    <dgm:cxn modelId="{74F17FB1-0F9A-4658-85E7-83F44E8FF6ED}" type="presParOf" srcId="{E33D5EFD-74D9-0740-B828-B59A2B8172F0}" destId="{554D6E27-A718-8F4E-992C-9C310D034BEC}" srcOrd="6" destOrd="0" presId="urn:microsoft.com/office/officeart/2005/8/layout/vList3#3"/>
    <dgm:cxn modelId="{8626CAC8-23BF-40EA-83C7-E3D35CC40DB4}" type="presParOf" srcId="{554D6E27-A718-8F4E-992C-9C310D034BEC}" destId="{067A0300-6E20-E74B-AEBE-78FE7CAFA919}" srcOrd="0" destOrd="0" presId="urn:microsoft.com/office/officeart/2005/8/layout/vList3#3"/>
    <dgm:cxn modelId="{C9EA253C-BBDA-4484-95C3-1AB7B734CFAF}" type="presParOf" srcId="{554D6E27-A718-8F4E-992C-9C310D034BEC}" destId="{94B4DED4-50F7-ED4B-AD03-C9EA5D801DA6}" srcOrd="1" destOrd="0" presId="urn:microsoft.com/office/officeart/2005/8/layout/vList3#3"/>
    <dgm:cxn modelId="{6C5EB3D2-60FE-49CF-93B0-A285B0C8D351}" type="presParOf" srcId="{E33D5EFD-74D9-0740-B828-B59A2B8172F0}" destId="{1DEB13C5-1160-0B48-95E4-1056C7CB7A56}" srcOrd="7" destOrd="0" presId="urn:microsoft.com/office/officeart/2005/8/layout/vList3#3"/>
    <dgm:cxn modelId="{C9974986-7F9E-453F-95C8-7C349F70A9B2}" type="presParOf" srcId="{E33D5EFD-74D9-0740-B828-B59A2B8172F0}" destId="{D92C94AA-81B8-3C47-9532-42F2E774E2E3}" srcOrd="8" destOrd="0" presId="urn:microsoft.com/office/officeart/2005/8/layout/vList3#3"/>
    <dgm:cxn modelId="{BE1B70D6-2109-4FBC-BE6F-86C3B177F693}" type="presParOf" srcId="{D92C94AA-81B8-3C47-9532-42F2E774E2E3}" destId="{4975C756-5E92-5A45-9435-7624513D877B}" srcOrd="0" destOrd="0" presId="urn:microsoft.com/office/officeart/2005/8/layout/vList3#3"/>
    <dgm:cxn modelId="{3A8AF1AD-C725-4B65-AF03-D746BE502E05}" type="presParOf" srcId="{D92C94AA-81B8-3C47-9532-42F2E774E2E3}" destId="{67AEB0AA-087A-C640-8036-4D7168AB9C2F}" srcOrd="1" destOrd="0" presId="urn:microsoft.com/office/officeart/2005/8/layout/vList3#3"/>
    <dgm:cxn modelId="{D89CA3EE-2A70-4D7C-9944-E9AF58103F50}" type="presParOf" srcId="{E33D5EFD-74D9-0740-B828-B59A2B8172F0}" destId="{4C4D1B22-3234-4B48-B097-E18A9121F0F6}" srcOrd="9" destOrd="0" presId="urn:microsoft.com/office/officeart/2005/8/layout/vList3#3"/>
    <dgm:cxn modelId="{163C0AFF-1577-41C9-AABC-A3F12D32AF79}" type="presParOf" srcId="{E33D5EFD-74D9-0740-B828-B59A2B8172F0}" destId="{EB83E7CF-5690-7E4F-9242-D638C0BF6801}" srcOrd="10" destOrd="0" presId="urn:microsoft.com/office/officeart/2005/8/layout/vList3#3"/>
    <dgm:cxn modelId="{CFE7B3F0-83BF-4425-AAF7-FA7147F717F2}" type="presParOf" srcId="{EB83E7CF-5690-7E4F-9242-D638C0BF6801}" destId="{C6EEF936-7BD4-6149-830D-3195643E2388}" srcOrd="0" destOrd="0" presId="urn:microsoft.com/office/officeart/2005/8/layout/vList3#3"/>
    <dgm:cxn modelId="{D289D86C-B8FE-4171-B9CE-E49178F8DFD0}" type="presParOf" srcId="{EB83E7CF-5690-7E4F-9242-D638C0BF6801}" destId="{0C1A1242-DEB5-BA4E-8283-6B8873277015}"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07D63-493B-4056-8745-57BB8EE00996}">
      <dsp:nvSpPr>
        <dsp:cNvPr id="0" name=""/>
        <dsp:cNvSpPr/>
      </dsp:nvSpPr>
      <dsp:spPr>
        <a:xfrm>
          <a:off x="0" y="126546"/>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2+  </a:t>
          </a:r>
          <a:r>
            <a:rPr lang="en-US" sz="1600" kern="1200" dirty="0" smtClean="0"/>
            <a:t>electric/hybrid vehicles*</a:t>
          </a:r>
        </a:p>
        <a:p>
          <a:pPr lvl="0" algn="ctr" defTabSz="1244600">
            <a:lnSpc>
              <a:spcPct val="90000"/>
            </a:lnSpc>
            <a:spcBef>
              <a:spcPct val="0"/>
            </a:spcBef>
            <a:spcAft>
              <a:spcPct val="35000"/>
            </a:spcAft>
          </a:pPr>
          <a:r>
            <a:rPr lang="en-US" sz="1600" kern="1200" dirty="0" smtClean="0"/>
            <a:t> Single** use for those with impairments  &amp; van for 6-8 riders</a:t>
          </a:r>
          <a:endParaRPr lang="en-US" sz="1600" kern="1200" dirty="0"/>
        </a:p>
      </dsp:txBody>
      <dsp:txXfrm>
        <a:off x="0" y="126546"/>
        <a:ext cx="2464593" cy="1478756"/>
      </dsp:txXfrm>
    </dsp:sp>
    <dsp:sp modelId="{A3C38C84-3B1F-4CA5-BB3A-9C2CE1BEAC6F}">
      <dsp:nvSpPr>
        <dsp:cNvPr id="0" name=""/>
        <dsp:cNvSpPr/>
      </dsp:nvSpPr>
      <dsp:spPr>
        <a:xfrm>
          <a:off x="2711053" y="126546"/>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Hybrid model </a:t>
          </a:r>
        </a:p>
        <a:p>
          <a:pPr lvl="0" algn="ctr" defTabSz="1333500">
            <a:lnSpc>
              <a:spcPct val="90000"/>
            </a:lnSpc>
            <a:spcBef>
              <a:spcPct val="0"/>
            </a:spcBef>
            <a:spcAft>
              <a:spcPct val="35000"/>
            </a:spcAft>
          </a:pPr>
          <a:r>
            <a:rPr lang="en-US" sz="2300" kern="1200" dirty="0" smtClean="0"/>
            <a:t>2 paid FTEs, dispatcher/coordinator and 1 driver and volunteer drivers</a:t>
          </a:r>
          <a:endParaRPr lang="en-US" sz="2300" kern="1200" dirty="0"/>
        </a:p>
      </dsp:txBody>
      <dsp:txXfrm>
        <a:off x="2711053" y="126546"/>
        <a:ext cx="2464593" cy="1478756"/>
      </dsp:txXfrm>
    </dsp:sp>
    <dsp:sp modelId="{15B24954-D6F7-47D2-BFAD-931A3FD00530}">
      <dsp:nvSpPr>
        <dsp:cNvPr id="0" name=""/>
        <dsp:cNvSpPr/>
      </dsp:nvSpPr>
      <dsp:spPr>
        <a:xfrm>
          <a:off x="5422106" y="119167"/>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Storage and maintenance of vehicles by 3</a:t>
          </a:r>
          <a:r>
            <a:rPr lang="en-US" sz="1800" kern="1200" baseline="30000" dirty="0" smtClean="0"/>
            <a:t>rd</a:t>
          </a:r>
          <a:r>
            <a:rPr lang="en-US" sz="1800" kern="1200" dirty="0" smtClean="0"/>
            <a:t> party organization (VTA, church etc.)</a:t>
          </a:r>
          <a:endParaRPr lang="en-US" sz="1800" kern="1200" dirty="0"/>
        </a:p>
      </dsp:txBody>
      <dsp:txXfrm>
        <a:off x="5422106" y="119167"/>
        <a:ext cx="2464593" cy="1478756"/>
      </dsp:txXfrm>
    </dsp:sp>
    <dsp:sp modelId="{D9E8454A-0AFE-4FB5-96E6-4E0D755F4474}">
      <dsp:nvSpPr>
        <dsp:cNvPr id="0" name=""/>
        <dsp:cNvSpPr/>
      </dsp:nvSpPr>
      <dsp:spPr>
        <a:xfrm>
          <a:off x="1355526" y="1851762"/>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Phone to register/request ride 24 hours – 1 week in advance</a:t>
          </a:r>
          <a:endParaRPr lang="en-US" sz="1800" kern="1200" dirty="0"/>
        </a:p>
      </dsp:txBody>
      <dsp:txXfrm>
        <a:off x="1355526" y="1851762"/>
        <a:ext cx="2464593" cy="1478756"/>
      </dsp:txXfrm>
    </dsp:sp>
    <dsp:sp modelId="{5B15D73A-0B31-4CA8-96DC-994B32F1777C}">
      <dsp:nvSpPr>
        <dsp:cNvPr id="0" name=""/>
        <dsp:cNvSpPr/>
      </dsp:nvSpPr>
      <dsp:spPr>
        <a:xfrm>
          <a:off x="4066579" y="1851762"/>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Scheduled circular route on-island (e.g. up-island early morning etc.)  with door-to-door service, multiple riders</a:t>
          </a:r>
          <a:endParaRPr lang="en-US" sz="1800" kern="1200" dirty="0"/>
        </a:p>
      </dsp:txBody>
      <dsp:txXfrm>
        <a:off x="4066579" y="1851762"/>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07D63-493B-4056-8745-57BB8EE00996}">
      <dsp:nvSpPr>
        <dsp:cNvPr id="0" name=""/>
        <dsp:cNvSpPr/>
      </dsp:nvSpPr>
      <dsp:spPr>
        <a:xfrm>
          <a:off x="0" y="29766"/>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  electric/hybrid vehicles*</a:t>
          </a:r>
        </a:p>
        <a:p>
          <a:pPr lvl="0" algn="ctr" defTabSz="622300">
            <a:lnSpc>
              <a:spcPct val="90000"/>
            </a:lnSpc>
            <a:spcBef>
              <a:spcPct val="0"/>
            </a:spcBef>
            <a:spcAft>
              <a:spcPct val="35000"/>
            </a:spcAft>
          </a:pPr>
          <a:r>
            <a:rPr lang="en-US" sz="1400" kern="1200" dirty="0" smtClean="0"/>
            <a:t>Single** use for those with impairments  &amp; van for 6-8 riders</a:t>
          </a:r>
          <a:endParaRPr lang="en-US" sz="1400" kern="1200" dirty="0"/>
        </a:p>
      </dsp:txBody>
      <dsp:txXfrm>
        <a:off x="0" y="29766"/>
        <a:ext cx="2464593" cy="1478756"/>
      </dsp:txXfrm>
    </dsp:sp>
    <dsp:sp modelId="{A3C38C84-3B1F-4CA5-BB3A-9C2CE1BEAC6F}">
      <dsp:nvSpPr>
        <dsp:cNvPr id="0" name=""/>
        <dsp:cNvSpPr/>
      </dsp:nvSpPr>
      <dsp:spPr>
        <a:xfrm>
          <a:off x="2711053" y="29766"/>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Hybrid model </a:t>
          </a:r>
        </a:p>
        <a:p>
          <a:pPr lvl="0" algn="ctr" defTabSz="1333500">
            <a:lnSpc>
              <a:spcPct val="90000"/>
            </a:lnSpc>
            <a:spcBef>
              <a:spcPct val="0"/>
            </a:spcBef>
            <a:spcAft>
              <a:spcPct val="35000"/>
            </a:spcAft>
          </a:pPr>
          <a:r>
            <a:rPr lang="en-US" sz="1400" kern="1200" dirty="0" smtClean="0"/>
            <a:t>2 paid FTEs, dispatcher/coordinator and 1 driver and volunteer drivers</a:t>
          </a:r>
          <a:endParaRPr lang="en-US" sz="1400" kern="1200" dirty="0"/>
        </a:p>
      </dsp:txBody>
      <dsp:txXfrm>
        <a:off x="2711053" y="29766"/>
        <a:ext cx="2464593" cy="1478756"/>
      </dsp:txXfrm>
    </dsp:sp>
    <dsp:sp modelId="{15B24954-D6F7-47D2-BFAD-931A3FD00530}">
      <dsp:nvSpPr>
        <dsp:cNvPr id="0" name=""/>
        <dsp:cNvSpPr/>
      </dsp:nvSpPr>
      <dsp:spPr>
        <a:xfrm>
          <a:off x="5422106" y="22387"/>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Storage and maintenance of vehicles by 3</a:t>
          </a:r>
          <a:r>
            <a:rPr lang="en-US" sz="1900" kern="1200" baseline="30000" dirty="0" smtClean="0"/>
            <a:t>rd</a:t>
          </a:r>
          <a:r>
            <a:rPr lang="en-US" sz="1900" kern="1200" dirty="0" smtClean="0"/>
            <a:t> party organization (VTA, church etc.)</a:t>
          </a:r>
          <a:endParaRPr lang="en-US" sz="1900" kern="1200" dirty="0"/>
        </a:p>
      </dsp:txBody>
      <dsp:txXfrm>
        <a:off x="5422106" y="22387"/>
        <a:ext cx="2464593" cy="1478756"/>
      </dsp:txXfrm>
    </dsp:sp>
    <dsp:sp modelId="{D9E8454A-0AFE-4FB5-96E6-4E0D755F4474}">
      <dsp:nvSpPr>
        <dsp:cNvPr id="0" name=""/>
        <dsp:cNvSpPr/>
      </dsp:nvSpPr>
      <dsp:spPr>
        <a:xfrm>
          <a:off x="1355526" y="1747602"/>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Organization makes ongoing reservations (daily, weekly etc.) for clients attending their programs</a:t>
          </a:r>
          <a:endParaRPr lang="en-US" sz="1900" kern="1200" dirty="0"/>
        </a:p>
      </dsp:txBody>
      <dsp:txXfrm>
        <a:off x="1355526" y="1747602"/>
        <a:ext cx="2464593" cy="1478756"/>
      </dsp:txXfrm>
    </dsp:sp>
    <dsp:sp modelId="{5B15D73A-0B31-4CA8-96DC-994B32F1777C}">
      <dsp:nvSpPr>
        <dsp:cNvPr id="0" name=""/>
        <dsp:cNvSpPr/>
      </dsp:nvSpPr>
      <dsp:spPr>
        <a:xfrm>
          <a:off x="4066579" y="1754981"/>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Round trip door to door pick-up for Older Adult program attendees-single point drop off** </a:t>
          </a:r>
          <a:endParaRPr lang="en-US" sz="1900" kern="1200" dirty="0"/>
        </a:p>
      </dsp:txBody>
      <dsp:txXfrm>
        <a:off x="4066579" y="1754981"/>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2B729-D2C0-4C10-A030-5ADE49A31398}">
      <dsp:nvSpPr>
        <dsp:cNvPr id="0" name=""/>
        <dsp:cNvSpPr/>
      </dsp:nvSpPr>
      <dsp:spPr>
        <a:xfrm>
          <a:off x="2464" y="12449"/>
          <a:ext cx="2402978"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Likes</a:t>
          </a:r>
          <a:endParaRPr lang="en-US" sz="1400" kern="1200" dirty="0"/>
        </a:p>
      </dsp:txBody>
      <dsp:txXfrm>
        <a:off x="2464" y="12449"/>
        <a:ext cx="2402978" cy="403200"/>
      </dsp:txXfrm>
    </dsp:sp>
    <dsp:sp modelId="{2B37C317-80F6-4E54-B17F-4700ABF2D947}">
      <dsp:nvSpPr>
        <dsp:cNvPr id="0" name=""/>
        <dsp:cNvSpPr/>
      </dsp:nvSpPr>
      <dsp:spPr>
        <a:xfrm>
          <a:off x="2464" y="415649"/>
          <a:ext cx="2402978" cy="28342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Drivers courteous and respectful</a:t>
          </a:r>
          <a:endParaRPr lang="en-US" sz="1400" kern="1200" dirty="0"/>
        </a:p>
        <a:p>
          <a:pPr marL="114300" lvl="1" indent="-114300" algn="l" defTabSz="622300">
            <a:lnSpc>
              <a:spcPct val="90000"/>
            </a:lnSpc>
            <a:spcBef>
              <a:spcPct val="0"/>
            </a:spcBef>
            <a:spcAft>
              <a:spcPct val="15000"/>
            </a:spcAft>
            <a:buChar char="••"/>
          </a:pPr>
          <a:r>
            <a:rPr lang="en-US" sz="1400" kern="1200" dirty="0" smtClean="0"/>
            <a:t>Appreciative of costs being covered</a:t>
          </a:r>
          <a:endParaRPr lang="en-US" sz="1400" kern="1200" dirty="0"/>
        </a:p>
        <a:p>
          <a:pPr marL="114300" lvl="1" indent="-114300" algn="l" defTabSz="622300">
            <a:lnSpc>
              <a:spcPct val="90000"/>
            </a:lnSpc>
            <a:spcBef>
              <a:spcPct val="0"/>
            </a:spcBef>
            <a:spcAft>
              <a:spcPct val="15000"/>
            </a:spcAft>
            <a:buChar char="••"/>
          </a:pPr>
          <a:r>
            <a:rPr lang="en-US" sz="1400" kern="1200" dirty="0" smtClean="0"/>
            <a:t>A viable solution to public transportation when that option can’t work</a:t>
          </a:r>
          <a:endParaRPr lang="en-US" sz="1400" kern="1200" dirty="0"/>
        </a:p>
        <a:p>
          <a:pPr marL="114300" lvl="1" indent="-114300" algn="l" defTabSz="622300">
            <a:lnSpc>
              <a:spcPct val="90000"/>
            </a:lnSpc>
            <a:spcBef>
              <a:spcPct val="0"/>
            </a:spcBef>
            <a:spcAft>
              <a:spcPct val="15000"/>
            </a:spcAft>
            <a:buChar char="••"/>
          </a:pPr>
          <a:r>
            <a:rPr lang="en-US" sz="1400" kern="1200" dirty="0" smtClean="0"/>
            <a:t>Flexibility to go beyond medical appointments a positive (although oftentimes the initial reason to use GoGoGrandparents)</a:t>
          </a:r>
          <a:endParaRPr lang="en-US" sz="1400" kern="1200" dirty="0"/>
        </a:p>
      </dsp:txBody>
      <dsp:txXfrm>
        <a:off x="2464" y="415649"/>
        <a:ext cx="2402978" cy="2834212"/>
      </dsp:txXfrm>
    </dsp:sp>
    <dsp:sp modelId="{66F466D3-FB05-45A2-8D64-3258625C9F60}">
      <dsp:nvSpPr>
        <dsp:cNvPr id="0" name=""/>
        <dsp:cNvSpPr/>
      </dsp:nvSpPr>
      <dsp:spPr>
        <a:xfrm>
          <a:off x="2741860" y="12449"/>
          <a:ext cx="2402978"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Dislikes</a:t>
          </a:r>
          <a:endParaRPr lang="en-US" sz="1400" kern="1200" dirty="0"/>
        </a:p>
      </dsp:txBody>
      <dsp:txXfrm>
        <a:off x="2741860" y="12449"/>
        <a:ext cx="2402978" cy="403200"/>
      </dsp:txXfrm>
    </dsp:sp>
    <dsp:sp modelId="{6D18ABFB-5679-4836-BF43-EB847C16BDDD}">
      <dsp:nvSpPr>
        <dsp:cNvPr id="0" name=""/>
        <dsp:cNvSpPr/>
      </dsp:nvSpPr>
      <dsp:spPr>
        <a:xfrm>
          <a:off x="2741860" y="415649"/>
          <a:ext cx="2402978" cy="28342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Can’t schedule multiple stops (w/o driver’s agreement) for daily errands</a:t>
          </a:r>
          <a:endParaRPr lang="en-US" sz="1400" kern="1200" dirty="0"/>
        </a:p>
        <a:p>
          <a:pPr marL="114300" lvl="1" indent="-114300" algn="l" defTabSz="622300">
            <a:lnSpc>
              <a:spcPct val="90000"/>
            </a:lnSpc>
            <a:spcBef>
              <a:spcPct val="0"/>
            </a:spcBef>
            <a:spcAft>
              <a:spcPct val="15000"/>
            </a:spcAft>
            <a:buChar char="••"/>
          </a:pPr>
          <a:r>
            <a:rPr lang="en-US" sz="1400" kern="1200" dirty="0" smtClean="0"/>
            <a:t>Long wait times for an operator/finding  ride</a:t>
          </a:r>
          <a:endParaRPr lang="en-US" sz="1400" kern="1200" dirty="0"/>
        </a:p>
        <a:p>
          <a:pPr marL="114300" lvl="1" indent="-114300" algn="l" defTabSz="622300">
            <a:lnSpc>
              <a:spcPct val="90000"/>
            </a:lnSpc>
            <a:spcBef>
              <a:spcPct val="0"/>
            </a:spcBef>
            <a:spcAft>
              <a:spcPct val="15000"/>
            </a:spcAft>
            <a:buChar char="••"/>
          </a:pPr>
          <a:r>
            <a:rPr lang="en-US" sz="1400" kern="1200" dirty="0" smtClean="0"/>
            <a:t>Lack of relevant recorded messages to Island participants while waiting for an operator</a:t>
          </a:r>
          <a:endParaRPr lang="en-US" sz="1400" kern="1200" dirty="0"/>
        </a:p>
        <a:p>
          <a:pPr marL="114300" lvl="1" indent="-114300" algn="l" defTabSz="622300">
            <a:lnSpc>
              <a:spcPct val="90000"/>
            </a:lnSpc>
            <a:spcBef>
              <a:spcPct val="0"/>
            </a:spcBef>
            <a:spcAft>
              <a:spcPct val="15000"/>
            </a:spcAft>
            <a:buChar char="••"/>
          </a:pPr>
          <a:r>
            <a:rPr lang="en-US" sz="1400" kern="1200" dirty="0" smtClean="0"/>
            <a:t>Some inconsistency in quality of Operators knowledge and communication skills</a:t>
          </a:r>
          <a:endParaRPr lang="en-US" sz="1400" kern="1200" dirty="0"/>
        </a:p>
      </dsp:txBody>
      <dsp:txXfrm>
        <a:off x="2741860" y="415649"/>
        <a:ext cx="2402978" cy="2834212"/>
      </dsp:txXfrm>
    </dsp:sp>
    <dsp:sp modelId="{304710EF-D4FC-4E67-86A8-5CA564CF937C}">
      <dsp:nvSpPr>
        <dsp:cNvPr id="0" name=""/>
        <dsp:cNvSpPr/>
      </dsp:nvSpPr>
      <dsp:spPr>
        <a:xfrm>
          <a:off x="5481256" y="12449"/>
          <a:ext cx="2402978"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In their own words</a:t>
          </a:r>
          <a:endParaRPr lang="en-US" sz="1400" kern="1200" dirty="0"/>
        </a:p>
      </dsp:txBody>
      <dsp:txXfrm>
        <a:off x="5481256" y="12449"/>
        <a:ext cx="2402978" cy="403200"/>
      </dsp:txXfrm>
    </dsp:sp>
    <dsp:sp modelId="{83DDC93C-9775-46B4-B329-5D953DC6C077}">
      <dsp:nvSpPr>
        <dsp:cNvPr id="0" name=""/>
        <dsp:cNvSpPr/>
      </dsp:nvSpPr>
      <dsp:spPr>
        <a:xfrm>
          <a:off x="5481256" y="415649"/>
          <a:ext cx="2402978" cy="28342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“feels like they aren’t ready for prime-time yet”</a:t>
          </a:r>
          <a:endParaRPr lang="en-US" sz="1400" kern="1200" dirty="0"/>
        </a:p>
        <a:p>
          <a:pPr marL="114300" lvl="1" indent="-114300" algn="l" defTabSz="622300">
            <a:lnSpc>
              <a:spcPct val="90000"/>
            </a:lnSpc>
            <a:spcBef>
              <a:spcPct val="0"/>
            </a:spcBef>
            <a:spcAft>
              <a:spcPct val="15000"/>
            </a:spcAft>
            <a:buChar char="••"/>
          </a:pPr>
          <a:r>
            <a:rPr lang="en-US" sz="1400" kern="1200" dirty="0" smtClean="0"/>
            <a:t>“Love it- just what the island needs”</a:t>
          </a:r>
          <a:endParaRPr lang="en-US" sz="1400" kern="1200" dirty="0"/>
        </a:p>
        <a:p>
          <a:pPr marL="114300" lvl="1" indent="-114300" algn="l" defTabSz="622300">
            <a:lnSpc>
              <a:spcPct val="90000"/>
            </a:lnSpc>
            <a:spcBef>
              <a:spcPct val="0"/>
            </a:spcBef>
            <a:spcAft>
              <a:spcPct val="15000"/>
            </a:spcAft>
            <a:buChar char="••"/>
          </a:pPr>
          <a:r>
            <a:rPr lang="en-US" sz="1400" kern="1200" dirty="0" smtClean="0"/>
            <a:t>“Seems to be working better in the off-season”</a:t>
          </a:r>
          <a:endParaRPr lang="en-US" sz="1400" kern="1200" dirty="0"/>
        </a:p>
        <a:p>
          <a:pPr marL="114300" lvl="1" indent="-114300" algn="l" defTabSz="622300">
            <a:lnSpc>
              <a:spcPct val="90000"/>
            </a:lnSpc>
            <a:spcBef>
              <a:spcPct val="0"/>
            </a:spcBef>
            <a:spcAft>
              <a:spcPct val="15000"/>
            </a:spcAft>
            <a:buChar char="••"/>
          </a:pPr>
          <a:r>
            <a:rPr lang="en-US" sz="1400" kern="1200" dirty="0" smtClean="0"/>
            <a:t>“Good to have this as an option”</a:t>
          </a:r>
          <a:endParaRPr lang="en-US" sz="1400" kern="1200" dirty="0"/>
        </a:p>
        <a:p>
          <a:pPr marL="114300" lvl="1" indent="-114300" algn="l" defTabSz="622300">
            <a:lnSpc>
              <a:spcPct val="90000"/>
            </a:lnSpc>
            <a:spcBef>
              <a:spcPct val="0"/>
            </a:spcBef>
            <a:spcAft>
              <a:spcPct val="15000"/>
            </a:spcAft>
            <a:buChar char="••"/>
          </a:pPr>
          <a:r>
            <a:rPr lang="en-US" sz="1400" kern="1200" dirty="0" smtClean="0"/>
            <a:t>“Won’t use it again because they won’t wait while I shop”</a:t>
          </a:r>
          <a:endParaRPr lang="en-US" sz="1400" kern="1200" dirty="0"/>
        </a:p>
      </dsp:txBody>
      <dsp:txXfrm>
        <a:off x="5481256" y="415649"/>
        <a:ext cx="2402978" cy="2834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4369B-84B9-4CEC-A87E-63F173BF5467}">
      <dsp:nvSpPr>
        <dsp:cNvPr id="0" name=""/>
        <dsp:cNvSpPr/>
      </dsp:nvSpPr>
      <dsp:spPr>
        <a:xfrm>
          <a:off x="0" y="79195"/>
          <a:ext cx="7886700" cy="97905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Solution Guardrails</a:t>
          </a:r>
          <a:endParaRPr lang="en-US" sz="4500" kern="1200" dirty="0"/>
        </a:p>
      </dsp:txBody>
      <dsp:txXfrm>
        <a:off x="0" y="79195"/>
        <a:ext cx="7886700" cy="979051"/>
      </dsp:txXfrm>
    </dsp:sp>
    <dsp:sp modelId="{35D1CA6E-0B1E-4859-896F-5A485F0E49F1}">
      <dsp:nvSpPr>
        <dsp:cNvPr id="0" name=""/>
        <dsp:cNvSpPr/>
      </dsp:nvSpPr>
      <dsp:spPr>
        <a:xfrm>
          <a:off x="3850" y="979051"/>
          <a:ext cx="2626332" cy="2056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7 days a week </a:t>
          </a:r>
          <a:r>
            <a:rPr lang="en-US" sz="1200" kern="1200" dirty="0" smtClean="0">
              <a:solidFill>
                <a:schemeClr val="bg1"/>
              </a:solidFill>
            </a:rPr>
            <a:t>operation </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rgbClr val="FF0000"/>
              </a:solidFill>
            </a:rPr>
            <a:t>Round trip guarantee (maximum of 30 minutes wait time for on-demand return trip)</a:t>
          </a:r>
        </a:p>
        <a:p>
          <a:pPr lvl="0" algn="ctr" defTabSz="533400">
            <a:lnSpc>
              <a:spcPct val="90000"/>
            </a:lnSpc>
            <a:spcBef>
              <a:spcPct val="0"/>
            </a:spcBef>
            <a:spcAft>
              <a:spcPct val="35000"/>
            </a:spcAft>
          </a:pPr>
          <a:r>
            <a:rPr lang="en-US" sz="1200" kern="1200" dirty="0" smtClean="0"/>
            <a:t>Available 7 am – 10 pm</a:t>
          </a:r>
        </a:p>
        <a:p>
          <a:pPr lvl="0" algn="ctr" defTabSz="533400">
            <a:lnSpc>
              <a:spcPct val="90000"/>
            </a:lnSpc>
            <a:spcBef>
              <a:spcPct val="0"/>
            </a:spcBef>
            <a:spcAft>
              <a:spcPct val="35000"/>
            </a:spcAft>
          </a:pPr>
          <a:r>
            <a:rPr lang="en-US" sz="1200" kern="1200" dirty="0" smtClean="0"/>
            <a:t>A minimum of 24 hours to schedule beforehand</a:t>
          </a:r>
        </a:p>
        <a:p>
          <a:pPr lvl="0" algn="ctr" defTabSz="533400">
            <a:lnSpc>
              <a:spcPct val="90000"/>
            </a:lnSpc>
            <a:spcBef>
              <a:spcPct val="0"/>
            </a:spcBef>
            <a:spcAft>
              <a:spcPct val="35000"/>
            </a:spcAft>
          </a:pPr>
          <a:r>
            <a:rPr lang="en-US" sz="1200" kern="1200" dirty="0" smtClean="0"/>
            <a:t>No additional charge for </a:t>
          </a:r>
          <a:r>
            <a:rPr lang="en-US" sz="1200" kern="1200" dirty="0" smtClean="0"/>
            <a:t>caregivers</a:t>
          </a:r>
        </a:p>
        <a:p>
          <a:pPr lvl="0" algn="ctr" defTabSz="533400">
            <a:lnSpc>
              <a:spcPct val="90000"/>
            </a:lnSpc>
            <a:spcBef>
              <a:spcPct val="0"/>
            </a:spcBef>
            <a:spcAft>
              <a:spcPct val="35000"/>
            </a:spcAft>
          </a:pPr>
          <a:r>
            <a:rPr lang="en-US" sz="1200" kern="1200" dirty="0" smtClean="0">
              <a:solidFill>
                <a:srgbClr val="002060"/>
              </a:solidFill>
            </a:rPr>
            <a:t>Drivers willing to wait</a:t>
          </a:r>
          <a:endParaRPr lang="en-US" sz="1200" kern="1200" dirty="0">
            <a:solidFill>
              <a:srgbClr val="002060"/>
            </a:solidFill>
          </a:endParaRPr>
        </a:p>
      </dsp:txBody>
      <dsp:txXfrm>
        <a:off x="3850" y="979051"/>
        <a:ext cx="2626332" cy="2056007"/>
      </dsp:txXfrm>
    </dsp:sp>
    <dsp:sp modelId="{63C5B1AD-ADF6-47D8-9004-6A6547FA017A}">
      <dsp:nvSpPr>
        <dsp:cNvPr id="0" name=""/>
        <dsp:cNvSpPr/>
      </dsp:nvSpPr>
      <dsp:spPr>
        <a:xfrm>
          <a:off x="2630183" y="979051"/>
          <a:ext cx="2626332" cy="2056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Single touch for rider (1 call to arrange) in English </a:t>
          </a:r>
          <a:r>
            <a:rPr lang="en-US" sz="1200" kern="1200" dirty="0" smtClean="0">
              <a:solidFill>
                <a:srgbClr val="FF0000"/>
              </a:solidFill>
            </a:rPr>
            <a:t>and Portuguese</a:t>
          </a:r>
        </a:p>
        <a:p>
          <a:pPr lvl="0" algn="ctr" defTabSz="533400">
            <a:lnSpc>
              <a:spcPct val="90000"/>
            </a:lnSpc>
            <a:spcBef>
              <a:spcPct val="0"/>
            </a:spcBef>
            <a:spcAft>
              <a:spcPct val="35000"/>
            </a:spcAft>
          </a:pPr>
          <a:r>
            <a:rPr lang="en-US" sz="1200" kern="1200" dirty="0" smtClean="0"/>
            <a:t>Human interaction with  knowledgeable person with a caring spirit </a:t>
          </a:r>
        </a:p>
        <a:p>
          <a:pPr lvl="0" algn="ctr" defTabSz="533400">
            <a:lnSpc>
              <a:spcPct val="90000"/>
            </a:lnSpc>
            <a:spcBef>
              <a:spcPct val="0"/>
            </a:spcBef>
            <a:spcAft>
              <a:spcPct val="35000"/>
            </a:spcAft>
          </a:pPr>
          <a:r>
            <a:rPr lang="en-US" sz="1200" kern="1200" dirty="0" smtClean="0"/>
            <a:t>Individual or organization can schedule rides (single or multiple)</a:t>
          </a:r>
        </a:p>
        <a:p>
          <a:pPr lvl="0" algn="ctr" defTabSz="533400">
            <a:lnSpc>
              <a:spcPct val="90000"/>
            </a:lnSpc>
            <a:spcBef>
              <a:spcPct val="0"/>
            </a:spcBef>
            <a:spcAft>
              <a:spcPct val="35000"/>
            </a:spcAft>
          </a:pPr>
          <a:r>
            <a:rPr lang="en-US" sz="1200" kern="1200" dirty="0" smtClean="0"/>
            <a:t>Online reservation solution option</a:t>
          </a:r>
          <a:endParaRPr lang="en-US" sz="1200" kern="1200" dirty="0"/>
        </a:p>
      </dsp:txBody>
      <dsp:txXfrm>
        <a:off x="2630183" y="979051"/>
        <a:ext cx="2626332" cy="2056007"/>
      </dsp:txXfrm>
    </dsp:sp>
    <dsp:sp modelId="{71B10381-C4BA-4DF6-AE4D-C739C8EF6AA3}">
      <dsp:nvSpPr>
        <dsp:cNvPr id="0" name=""/>
        <dsp:cNvSpPr/>
      </dsp:nvSpPr>
      <dsp:spPr>
        <a:xfrm>
          <a:off x="5256516" y="979051"/>
          <a:ext cx="2626332" cy="20560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Data tracking – performance and safety/security</a:t>
          </a:r>
        </a:p>
        <a:p>
          <a:pPr lvl="0" algn="ctr" defTabSz="533400">
            <a:lnSpc>
              <a:spcPct val="90000"/>
            </a:lnSpc>
            <a:spcBef>
              <a:spcPct val="0"/>
            </a:spcBef>
            <a:spcAft>
              <a:spcPct val="35000"/>
            </a:spcAft>
          </a:pPr>
          <a:r>
            <a:rPr lang="en-US" sz="1200" kern="1200" dirty="0" smtClean="0"/>
            <a:t>No cash exchanged (done beforehand) </a:t>
          </a:r>
        </a:p>
        <a:p>
          <a:pPr lvl="0" algn="ctr" defTabSz="533400">
            <a:lnSpc>
              <a:spcPct val="90000"/>
            </a:lnSpc>
            <a:spcBef>
              <a:spcPct val="0"/>
            </a:spcBef>
            <a:spcAft>
              <a:spcPct val="35000"/>
            </a:spcAft>
          </a:pPr>
          <a:r>
            <a:rPr lang="en-US" sz="1200" kern="1200" dirty="0" smtClean="0"/>
            <a:t>Comfortable riding experience </a:t>
          </a:r>
        </a:p>
        <a:p>
          <a:pPr lvl="0" algn="ctr" defTabSz="533400">
            <a:lnSpc>
              <a:spcPct val="90000"/>
            </a:lnSpc>
            <a:spcBef>
              <a:spcPct val="0"/>
            </a:spcBef>
            <a:spcAft>
              <a:spcPct val="35000"/>
            </a:spcAft>
          </a:pPr>
          <a:r>
            <a:rPr lang="en-US" sz="1200" kern="1200" dirty="0" smtClean="0"/>
            <a:t>Door-to-door service  </a:t>
          </a:r>
        </a:p>
        <a:p>
          <a:pPr lvl="0" algn="ctr" defTabSz="533400">
            <a:lnSpc>
              <a:spcPct val="90000"/>
            </a:lnSpc>
            <a:spcBef>
              <a:spcPct val="0"/>
            </a:spcBef>
            <a:spcAft>
              <a:spcPct val="35000"/>
            </a:spcAft>
          </a:pPr>
          <a:r>
            <a:rPr lang="en-US" sz="1200" kern="1200" dirty="0" smtClean="0"/>
            <a:t>Available to those with impairments (physical, cognitive, hearing etc.)</a:t>
          </a:r>
        </a:p>
      </dsp:txBody>
      <dsp:txXfrm>
        <a:off x="5256516" y="979051"/>
        <a:ext cx="2626332" cy="2056007"/>
      </dsp:txXfrm>
    </dsp:sp>
    <dsp:sp modelId="{BBAF6BA5-DFB8-4644-8EC2-961C0BCE583F}">
      <dsp:nvSpPr>
        <dsp:cNvPr id="0" name=""/>
        <dsp:cNvSpPr/>
      </dsp:nvSpPr>
      <dsp:spPr>
        <a:xfrm>
          <a:off x="0" y="3035058"/>
          <a:ext cx="7886700" cy="22844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07D63-493B-4056-8745-57BB8EE00996}">
      <dsp:nvSpPr>
        <dsp:cNvPr id="0" name=""/>
        <dsp:cNvSpPr/>
      </dsp:nvSpPr>
      <dsp:spPr>
        <a:xfrm>
          <a:off x="0" y="1671673"/>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kern="1200" dirty="0" smtClean="0"/>
            <a:t>COAs are the initial contact for request (phone) from Older Adults </a:t>
          </a:r>
        </a:p>
      </dsp:txBody>
      <dsp:txXfrm>
        <a:off x="0" y="1671673"/>
        <a:ext cx="2464593" cy="1478756"/>
      </dsp:txXfrm>
    </dsp:sp>
    <dsp:sp modelId="{A3C38C84-3B1F-4CA5-BB3A-9C2CE1BEAC6F}">
      <dsp:nvSpPr>
        <dsp:cNvPr id="0" name=""/>
        <dsp:cNvSpPr/>
      </dsp:nvSpPr>
      <dsp:spPr>
        <a:xfrm>
          <a:off x="1355526" y="43917"/>
          <a:ext cx="2464593" cy="1478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889250">
            <a:lnSpc>
              <a:spcPct val="90000"/>
            </a:lnSpc>
            <a:spcBef>
              <a:spcPct val="0"/>
            </a:spcBef>
            <a:spcAft>
              <a:spcPct val="35000"/>
            </a:spcAft>
          </a:pPr>
          <a:r>
            <a:rPr lang="en-US" kern="1200" dirty="0" smtClean="0"/>
            <a:t>Hybrid model </a:t>
          </a:r>
        </a:p>
        <a:p>
          <a:pPr lvl="0" algn="ctr" defTabSz="2889250">
            <a:lnSpc>
              <a:spcPct val="90000"/>
            </a:lnSpc>
            <a:spcBef>
              <a:spcPct val="0"/>
            </a:spcBef>
            <a:spcAft>
              <a:spcPct val="35000"/>
            </a:spcAft>
          </a:pPr>
          <a:r>
            <a:rPr lang="en-US" kern="1200" dirty="0" smtClean="0"/>
            <a:t>1 paid project coordinator &amp; volunteer drivers and support ride-along* </a:t>
          </a:r>
          <a:endParaRPr lang="en-US" sz="2300" kern="1200" dirty="0"/>
        </a:p>
      </dsp:txBody>
      <dsp:txXfrm>
        <a:off x="1355526" y="43917"/>
        <a:ext cx="2464593" cy="1478756"/>
      </dsp:txXfrm>
    </dsp:sp>
    <dsp:sp modelId="{15B24954-D6F7-47D2-BFAD-931A3FD00530}">
      <dsp:nvSpPr>
        <dsp:cNvPr id="0" name=""/>
        <dsp:cNvSpPr/>
      </dsp:nvSpPr>
      <dsp:spPr>
        <a:xfrm>
          <a:off x="2711053" y="1666690"/>
          <a:ext cx="2464593" cy="14787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COA contacts project coordinator who works with the Steamship for ferry and VTA for round trip transport</a:t>
          </a:r>
          <a:endParaRPr lang="en-US" sz="1800" kern="1200" dirty="0"/>
        </a:p>
      </dsp:txBody>
      <dsp:txXfrm>
        <a:off x="2711053" y="1666690"/>
        <a:ext cx="2464593" cy="1478756"/>
      </dsp:txXfrm>
    </dsp:sp>
    <dsp:sp modelId="{D9E8454A-0AFE-4FB5-96E6-4E0D755F4474}">
      <dsp:nvSpPr>
        <dsp:cNvPr id="0" name=""/>
        <dsp:cNvSpPr/>
      </dsp:nvSpPr>
      <dsp:spPr>
        <a:xfrm>
          <a:off x="5422106" y="1666064"/>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VTA  provides dispatch capability  to notify volunteer drivers </a:t>
          </a:r>
          <a:endParaRPr lang="en-US" sz="1800" kern="1200" dirty="0"/>
        </a:p>
      </dsp:txBody>
      <dsp:txXfrm>
        <a:off x="5422106" y="1666064"/>
        <a:ext cx="2464593" cy="1478756"/>
      </dsp:txXfrm>
    </dsp:sp>
    <dsp:sp modelId="{CB03CC9C-8EF5-4FC5-84C6-8AE2C7A3AC6A}">
      <dsp:nvSpPr>
        <dsp:cNvPr id="0" name=""/>
        <dsp:cNvSpPr/>
      </dsp:nvSpPr>
      <dsp:spPr>
        <a:xfrm>
          <a:off x="4235330" y="20799"/>
          <a:ext cx="2464593" cy="14787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 Vehicles provided by the VTA and/or volunteer driver vehicles</a:t>
          </a:r>
        </a:p>
      </dsp:txBody>
      <dsp:txXfrm>
        <a:off x="4235330" y="20799"/>
        <a:ext cx="2464593" cy="1478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1E3D3-8708-4650-8800-F5B7230DE38D}">
      <dsp:nvSpPr>
        <dsp:cNvPr id="0" name=""/>
        <dsp:cNvSpPr/>
      </dsp:nvSpPr>
      <dsp:spPr>
        <a:xfrm>
          <a:off x="104668" y="681"/>
          <a:ext cx="2442707" cy="1465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Phase 1 Getting Started – Months 1-6</a:t>
          </a:r>
          <a:endParaRPr lang="en-US" sz="2400" kern="1200" dirty="0"/>
        </a:p>
      </dsp:txBody>
      <dsp:txXfrm>
        <a:off x="104668" y="681"/>
        <a:ext cx="2442707" cy="1465624"/>
      </dsp:txXfrm>
    </dsp:sp>
    <dsp:sp modelId="{7E01DA7D-2047-4F2C-B669-59999F3FC0F1}">
      <dsp:nvSpPr>
        <dsp:cNvPr id="0" name=""/>
        <dsp:cNvSpPr/>
      </dsp:nvSpPr>
      <dsp:spPr>
        <a:xfrm>
          <a:off x="2791647" y="681"/>
          <a:ext cx="2442707" cy="1465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Phase 2 – Early Stage Pilot (Months 7-12)</a:t>
          </a:r>
          <a:endParaRPr lang="en-US" sz="2400" kern="1200" dirty="0"/>
        </a:p>
      </dsp:txBody>
      <dsp:txXfrm>
        <a:off x="2791647" y="681"/>
        <a:ext cx="2442707" cy="1465624"/>
      </dsp:txXfrm>
    </dsp:sp>
    <dsp:sp modelId="{DF1F9317-4DCD-40CD-B89D-AB2B9F7D05EC}">
      <dsp:nvSpPr>
        <dsp:cNvPr id="0" name=""/>
        <dsp:cNvSpPr/>
      </dsp:nvSpPr>
      <dsp:spPr>
        <a:xfrm>
          <a:off x="1448158" y="1710577"/>
          <a:ext cx="2442707" cy="1465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Phase 3 – Full Scale Pilot (Months 13-24)</a:t>
          </a:r>
          <a:endParaRPr lang="en-US" sz="2400" kern="1200" dirty="0"/>
        </a:p>
      </dsp:txBody>
      <dsp:txXfrm>
        <a:off x="1448158" y="1710577"/>
        <a:ext cx="2442707" cy="1465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209BE-D9F8-D04E-8764-03C7CC2AAEB8}">
      <dsp:nvSpPr>
        <dsp:cNvPr id="0" name=""/>
        <dsp:cNvSpPr/>
      </dsp:nvSpPr>
      <dsp:spPr>
        <a:xfrm rot="10800000">
          <a:off x="1655578" y="576"/>
          <a:ext cx="6080760" cy="495832"/>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648"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Ensure that the essential services Older Adults need and the workforce necessary to provide them are in place.</a:t>
          </a:r>
          <a:endParaRPr lang="en-US" sz="1400" kern="1200" dirty="0"/>
        </a:p>
      </dsp:txBody>
      <dsp:txXfrm rot="10800000">
        <a:off x="1779536" y="576"/>
        <a:ext cx="5956802" cy="495832"/>
      </dsp:txXfrm>
    </dsp:sp>
    <dsp:sp modelId="{EF44717F-B02A-8749-AE04-0DD0682660E5}">
      <dsp:nvSpPr>
        <dsp:cNvPr id="0" name=""/>
        <dsp:cNvSpPr/>
      </dsp:nvSpPr>
      <dsp:spPr>
        <a:xfrm>
          <a:off x="1407661" y="576"/>
          <a:ext cx="495832" cy="49583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666699-D6A9-3342-9B55-237267FA470A}">
      <dsp:nvSpPr>
        <dsp:cNvPr id="0" name=""/>
        <dsp:cNvSpPr/>
      </dsp:nvSpPr>
      <dsp:spPr>
        <a:xfrm rot="10800000">
          <a:off x="1655578" y="644418"/>
          <a:ext cx="6080760" cy="495832"/>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648"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Expand Older Adult transportation options and raise awareness of these options.</a:t>
          </a:r>
          <a:endParaRPr lang="en-US" sz="1400" kern="1200" dirty="0"/>
        </a:p>
      </dsp:txBody>
      <dsp:txXfrm rot="10800000">
        <a:off x="1779536" y="644418"/>
        <a:ext cx="5956802" cy="495832"/>
      </dsp:txXfrm>
    </dsp:sp>
    <dsp:sp modelId="{C7AB5761-5985-BA4F-BFBA-3BCA362EDA41}">
      <dsp:nvSpPr>
        <dsp:cNvPr id="0" name=""/>
        <dsp:cNvSpPr/>
      </dsp:nvSpPr>
      <dsp:spPr>
        <a:xfrm>
          <a:off x="1407661" y="644418"/>
          <a:ext cx="495832" cy="495832"/>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035CCE-AF68-E743-A79A-4A2D210DC797}">
      <dsp:nvSpPr>
        <dsp:cNvPr id="0" name=""/>
        <dsp:cNvSpPr/>
      </dsp:nvSpPr>
      <dsp:spPr>
        <a:xfrm rot="10800000">
          <a:off x="1655578" y="1288260"/>
          <a:ext cx="6080760" cy="495832"/>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648"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Centralize critical information sources that are fit-for-purpose with demographic preferences in mind.</a:t>
          </a:r>
          <a:endParaRPr lang="en-US" sz="1400" kern="1200" dirty="0"/>
        </a:p>
      </dsp:txBody>
      <dsp:txXfrm rot="10800000">
        <a:off x="1779536" y="1288260"/>
        <a:ext cx="5956802" cy="495832"/>
      </dsp:txXfrm>
    </dsp:sp>
    <dsp:sp modelId="{394B1710-A46B-B548-BD92-966C8491C582}">
      <dsp:nvSpPr>
        <dsp:cNvPr id="0" name=""/>
        <dsp:cNvSpPr/>
      </dsp:nvSpPr>
      <dsp:spPr>
        <a:xfrm>
          <a:off x="1407661" y="1288260"/>
          <a:ext cx="495832" cy="495832"/>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B4DED4-50F7-ED4B-AD03-C9EA5D801DA6}">
      <dsp:nvSpPr>
        <dsp:cNvPr id="0" name=""/>
        <dsp:cNvSpPr/>
      </dsp:nvSpPr>
      <dsp:spPr>
        <a:xfrm rot="10800000">
          <a:off x="1655578" y="1932101"/>
          <a:ext cx="6080760" cy="495832"/>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648"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 Support digital equity and inclusion for Older Adults focusing on ongoing education/assistance. </a:t>
          </a:r>
          <a:endParaRPr lang="en-US" sz="1400" kern="1200" dirty="0"/>
        </a:p>
      </dsp:txBody>
      <dsp:txXfrm rot="10800000">
        <a:off x="1779536" y="1932101"/>
        <a:ext cx="5956802" cy="495832"/>
      </dsp:txXfrm>
    </dsp:sp>
    <dsp:sp modelId="{067A0300-6E20-E74B-AEBE-78FE7CAFA919}">
      <dsp:nvSpPr>
        <dsp:cNvPr id="0" name=""/>
        <dsp:cNvSpPr/>
      </dsp:nvSpPr>
      <dsp:spPr>
        <a:xfrm>
          <a:off x="1407661" y="1932101"/>
          <a:ext cx="495832" cy="495832"/>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AEB0AA-087A-C640-8036-4D7168AB9C2F}">
      <dsp:nvSpPr>
        <dsp:cNvPr id="0" name=""/>
        <dsp:cNvSpPr/>
      </dsp:nvSpPr>
      <dsp:spPr>
        <a:xfrm rot="10800000">
          <a:off x="1655578" y="2575943"/>
          <a:ext cx="6080760" cy="495832"/>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648"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Expand opportunities for community engagement (coordinated volunteer program, time banking, educational programs etc.).</a:t>
          </a:r>
          <a:endParaRPr lang="en-US" sz="1400" kern="1200" dirty="0"/>
        </a:p>
      </dsp:txBody>
      <dsp:txXfrm rot="10800000">
        <a:off x="1779536" y="2575943"/>
        <a:ext cx="5956802" cy="495832"/>
      </dsp:txXfrm>
    </dsp:sp>
    <dsp:sp modelId="{4975C756-5E92-5A45-9435-7624513D877B}">
      <dsp:nvSpPr>
        <dsp:cNvPr id="0" name=""/>
        <dsp:cNvSpPr/>
      </dsp:nvSpPr>
      <dsp:spPr>
        <a:xfrm>
          <a:off x="1407661" y="2575943"/>
          <a:ext cx="495832" cy="495832"/>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C1A1242-DEB5-BA4E-8283-6B8873277015}">
      <dsp:nvSpPr>
        <dsp:cNvPr id="0" name=""/>
        <dsp:cNvSpPr/>
      </dsp:nvSpPr>
      <dsp:spPr>
        <a:xfrm rot="10800000">
          <a:off x="1655578" y="3219785"/>
          <a:ext cx="6080760" cy="495832"/>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648" tIns="53340" rIns="99568" bIns="53340" numCol="1" spcCol="1270" anchor="ctr" anchorCtr="0">
          <a:noAutofit/>
        </a:bodyPr>
        <a:lstStyle/>
        <a:p>
          <a:pPr lvl="0" algn="ctr" defTabSz="622300">
            <a:lnSpc>
              <a:spcPct val="90000"/>
            </a:lnSpc>
            <a:spcBef>
              <a:spcPct val="0"/>
            </a:spcBef>
            <a:spcAft>
              <a:spcPct val="35000"/>
            </a:spcAft>
          </a:pPr>
          <a:r>
            <a:rPr lang="en-US" sz="1400" kern="1200" dirty="0" smtClean="0"/>
            <a:t>Address Older Adult safety/accessibility regarding infrastructure (roads, sidewalks, bike paths, beaches) to support their lifestyle aspirations.</a:t>
          </a:r>
          <a:endParaRPr lang="en-US" sz="1400" kern="1200" dirty="0"/>
        </a:p>
      </dsp:txBody>
      <dsp:txXfrm rot="10800000">
        <a:off x="1779536" y="3219785"/>
        <a:ext cx="5956802" cy="495832"/>
      </dsp:txXfrm>
    </dsp:sp>
    <dsp:sp modelId="{C6EEF936-7BD4-6149-830D-3195643E2388}">
      <dsp:nvSpPr>
        <dsp:cNvPr id="0" name=""/>
        <dsp:cNvSpPr/>
      </dsp:nvSpPr>
      <dsp:spPr>
        <a:xfrm>
          <a:off x="1407661" y="3219785"/>
          <a:ext cx="495832" cy="495832"/>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9100" y="701675"/>
            <a:ext cx="6240463"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11" tIns="93911" rIns="93911" bIns="9391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18841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931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37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03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077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6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383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10824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647708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endParaRPr sz="1400" dirty="0">
              <a:ea typeface="+mn-ea"/>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Clr>
                <a:schemeClr val="lt1"/>
              </a:buClr>
              <a:buSzPts val="1800"/>
              <a:buChar char="●"/>
              <a:defRPr>
                <a:solidFill>
                  <a:schemeClr val="lt1"/>
                </a:solidFill>
              </a:defRPr>
            </a:lvl1pPr>
            <a:lvl2pPr marL="914378"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2"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dirty="0">
              <a:solidFill>
                <a:srgbClr val="FFFFFF"/>
              </a:solidFill>
            </a:endParaRPr>
          </a:p>
        </p:txBody>
      </p:sp>
    </p:spTree>
    <p:extLst>
      <p:ext uri="{BB962C8B-B14F-4D97-AF65-F5344CB8AC3E}">
        <p14:creationId xmlns:p14="http://schemas.microsoft.com/office/powerpoint/2010/main" val="1439663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09506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endParaRPr sz="1400" dirty="0">
              <a:ea typeface="+mn-ea"/>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853137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31476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a:buClrTx/>
              <a:buFontTx/>
              <a:buNone/>
            </a:pPr>
            <a:fld id="{2F9CBC1E-ED28-4590-AEE6-EB5BC2D26E6E}" type="datetimeFigureOut">
              <a:rPr lang="en-US" sz="1350" kern="1200" smtClean="0">
                <a:solidFill>
                  <a:prstClr val="black"/>
                </a:solidFill>
                <a:ea typeface="+mn-ea"/>
                <a:cs typeface="+mn-cs"/>
              </a:rPr>
              <a:pPr>
                <a:buClrTx/>
                <a:buFontTx/>
                <a:buNone/>
              </a:pPr>
              <a:t>11/7/2021</a:t>
            </a:fld>
            <a:endParaRPr lang="en-US" sz="1350" kern="1200" dirty="0">
              <a:solidFill>
                <a:prstClr val="black"/>
              </a:solidFill>
              <a:ea typeface="+mn-ea"/>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a:buClrTx/>
              <a:buFontTx/>
              <a:buNone/>
            </a:pPr>
            <a:endParaRPr lang="en-US" sz="1350" kern="1200" dirty="0">
              <a:solidFill>
                <a:prstClr val="black"/>
              </a:solidFill>
              <a:ea typeface="+mn-ea"/>
              <a:cs typeface="+mn-cs"/>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srgbClr val="44546A"/>
                </a:solidFill>
              </a:rPr>
              <a:pPr/>
              <a:t>‹#›</a:t>
            </a:fld>
            <a:endParaRPr lang="en-US" dirty="0">
              <a:solidFill>
                <a:srgbClr val="44546A"/>
              </a:solidFill>
            </a:endParaRPr>
          </a:p>
        </p:txBody>
      </p:sp>
    </p:spTree>
    <p:extLst>
      <p:ext uri="{BB962C8B-B14F-4D97-AF65-F5344CB8AC3E}">
        <p14:creationId xmlns:p14="http://schemas.microsoft.com/office/powerpoint/2010/main" val="3188036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20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287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249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035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3005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205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78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24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366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6953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73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924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213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73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18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CBC1E-ED28-4590-AEE6-EB5BC2D26E6E}" type="datetimeFigureOut">
              <a:rPr lang="en-US" smtClean="0">
                <a:solidFill>
                  <a:prstClr val="black">
                    <a:tint val="75000"/>
                  </a:prstClr>
                </a:solidFill>
              </a:rPr>
              <a:pPr/>
              <a:t>11/7/2021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F904E1-2E67-40D3-BA02-75FF6D9955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6489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F9CBC1E-ED28-4590-AEE6-EB5BC2D26E6E}" type="datetimeFigureOut">
              <a:rPr lang="en-US" kern="1200" smtClean="0">
                <a:solidFill>
                  <a:prstClr val="black">
                    <a:tint val="75000"/>
                  </a:prstClr>
                </a:solidFill>
                <a:latin typeface="Calibri" panose="020F0502020204030204"/>
                <a:ea typeface="+mn-ea"/>
                <a:cs typeface="+mn-cs"/>
              </a:rPr>
              <a:pPr>
                <a:buClrTx/>
                <a:buFontTx/>
                <a:buNone/>
              </a:pPr>
              <a:t>11/7/2021</a:t>
            </a:fld>
            <a:endParaRPr lang="en-US" kern="1200" dirty="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A8F904E1-2E67-40D3-BA02-75FF6D995537}" type="slidenum">
              <a:rPr lang="en-US" kern="1200" smtClean="0">
                <a:solidFill>
                  <a:prstClr val="black">
                    <a:tint val="75000"/>
                  </a:prstClr>
                </a:solidFill>
                <a:latin typeface="Calibri" panose="020F0502020204030204"/>
                <a:ea typeface="+mn-ea"/>
                <a:cs typeface="+mn-cs"/>
              </a:rPr>
              <a:pPr>
                <a:buClrTx/>
                <a:buFontTx/>
                <a:buNone/>
              </a:pPr>
              <a:t>‹#›</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9536473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10358778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F9CBC1E-ED28-4590-AEE6-EB5BC2D26E6E}" type="datetimeFigureOut">
              <a:rPr lang="en-US" kern="1200" smtClean="0">
                <a:solidFill>
                  <a:prstClr val="black">
                    <a:tint val="75000"/>
                  </a:prstClr>
                </a:solidFill>
                <a:latin typeface="Calibri" panose="020F0502020204030204"/>
                <a:ea typeface="+mn-ea"/>
                <a:cs typeface="+mn-cs"/>
              </a:rPr>
              <a:pPr>
                <a:buClrTx/>
                <a:buFontTx/>
                <a:buNone/>
              </a:pPr>
              <a:t>11/7/2021</a:t>
            </a:fld>
            <a:endParaRPr lang="en-US" kern="1200" dirty="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A8F904E1-2E67-40D3-BA02-75FF6D995537}" type="slidenum">
              <a:rPr lang="en-US" kern="1200" smtClean="0">
                <a:solidFill>
                  <a:prstClr val="black">
                    <a:tint val="75000"/>
                  </a:prstClr>
                </a:solidFill>
                <a:latin typeface="Calibri" panose="020F0502020204030204"/>
                <a:ea typeface="+mn-ea"/>
                <a:cs typeface="+mn-cs"/>
              </a:rPr>
              <a:pPr>
                <a:buClrTx/>
                <a:buFontTx/>
                <a:buNone/>
              </a:pPr>
              <a:t>‹#›</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792564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500" y="1548148"/>
            <a:ext cx="4045200" cy="1675800"/>
          </a:xfrm>
        </p:spPr>
        <p:txBody>
          <a:bodyPr/>
          <a:lstStyle/>
          <a:p>
            <a:r>
              <a:rPr lang="en-US" sz="3600" dirty="0" smtClean="0">
                <a:solidFill>
                  <a:srgbClr val="005493"/>
                </a:solidFill>
              </a:rPr>
              <a:t>Older Adult</a:t>
            </a:r>
            <a:br>
              <a:rPr lang="en-US" sz="3600" dirty="0" smtClean="0">
                <a:solidFill>
                  <a:srgbClr val="005493"/>
                </a:solidFill>
              </a:rPr>
            </a:br>
            <a:r>
              <a:rPr lang="en-US" sz="3600" dirty="0" smtClean="0">
                <a:solidFill>
                  <a:srgbClr val="005493"/>
                </a:solidFill>
              </a:rPr>
              <a:t>Transportation Initiative</a:t>
            </a:r>
            <a:endParaRPr lang="en-US" sz="3600" dirty="0">
              <a:solidFill>
                <a:srgbClr val="005493"/>
              </a:solidFill>
            </a:endParaRPr>
          </a:p>
        </p:txBody>
      </p:sp>
      <p:sp>
        <p:nvSpPr>
          <p:cNvPr id="4" name="Subtitle 3"/>
          <p:cNvSpPr>
            <a:spLocks noGrp="1"/>
          </p:cNvSpPr>
          <p:nvPr>
            <p:ph type="subTitle" idx="1"/>
          </p:nvPr>
        </p:nvSpPr>
        <p:spPr>
          <a:xfrm>
            <a:off x="265500" y="3187057"/>
            <a:ext cx="4045200" cy="1235100"/>
          </a:xfrm>
        </p:spPr>
        <p:txBody>
          <a:bodyPr/>
          <a:lstStyle/>
          <a:p>
            <a:r>
              <a:rPr lang="en-US" sz="2075" dirty="0" smtClean="0">
                <a:solidFill>
                  <a:srgbClr val="005493"/>
                </a:solidFill>
                <a:latin typeface="+mj-lt"/>
                <a:ea typeface="+mj-ea"/>
                <a:cs typeface="+mj-cs"/>
              </a:rPr>
              <a:t>Nov 10, </a:t>
            </a:r>
            <a:r>
              <a:rPr lang="en-US" sz="2075" dirty="0" smtClean="0">
                <a:solidFill>
                  <a:srgbClr val="005493"/>
                </a:solidFill>
                <a:latin typeface="+mj-lt"/>
                <a:ea typeface="+mj-ea"/>
                <a:cs typeface="+mj-cs"/>
              </a:rPr>
              <a:t>2021</a:t>
            </a:r>
            <a:endParaRPr lang="en-US" sz="2075" dirty="0">
              <a:solidFill>
                <a:srgbClr val="005493"/>
              </a:solidFill>
              <a:latin typeface="+mj-lt"/>
              <a:ea typeface="+mj-ea"/>
              <a:cs typeface="+mj-cs"/>
            </a:endParaRPr>
          </a:p>
        </p:txBody>
      </p:sp>
      <p:sp>
        <p:nvSpPr>
          <p:cNvPr id="5" name="Text Placeholder 4"/>
          <p:cNvSpPr>
            <a:spLocks noGrp="1"/>
          </p:cNvSpPr>
          <p:nvPr>
            <p:ph type="body" idx="2"/>
          </p:nvPr>
        </p:nvSpPr>
        <p:spPr>
          <a:xfrm>
            <a:off x="4907074" y="1448400"/>
            <a:ext cx="3977521" cy="3695100"/>
          </a:xfrm>
        </p:spPr>
        <p:txBody>
          <a:bodyPr/>
          <a:lstStyle/>
          <a:p>
            <a:pPr marL="114300" indent="0">
              <a:buNone/>
            </a:pPr>
            <a:endParaRPr lang="en-US" sz="2400" dirty="0" smtClean="0"/>
          </a:p>
          <a:p>
            <a:pPr marL="114300" indent="0">
              <a:buNone/>
            </a:pPr>
            <a:r>
              <a:rPr lang="en-US" sz="2400" dirty="0" smtClean="0"/>
              <a:t>Agenda:</a:t>
            </a:r>
          </a:p>
          <a:p>
            <a:pPr marL="114300" indent="0">
              <a:buNone/>
            </a:pPr>
            <a:endParaRPr lang="en-US" sz="2400" dirty="0" smtClean="0"/>
          </a:p>
          <a:p>
            <a:r>
              <a:rPr lang="en-US" dirty="0" smtClean="0"/>
              <a:t>Updates on </a:t>
            </a:r>
            <a:r>
              <a:rPr lang="en-US" dirty="0" smtClean="0"/>
              <a:t>transportation pilots underway</a:t>
            </a:r>
          </a:p>
          <a:p>
            <a:r>
              <a:rPr lang="en-US" dirty="0" smtClean="0"/>
              <a:t>Learnings/discussion</a:t>
            </a:r>
            <a:endParaRPr lang="en-US" dirty="0"/>
          </a:p>
          <a:p>
            <a:r>
              <a:rPr lang="en-US" dirty="0" smtClean="0"/>
              <a:t>Update on ARPA </a:t>
            </a:r>
            <a:r>
              <a:rPr lang="en-US" dirty="0"/>
              <a:t>proposal for off-island medical transportation </a:t>
            </a:r>
            <a:r>
              <a:rPr lang="en-US" dirty="0" smtClean="0"/>
              <a:t>pilot</a:t>
            </a:r>
            <a:endParaRPr lang="en-US" dirty="0"/>
          </a:p>
          <a:p>
            <a:r>
              <a:rPr lang="en-US" dirty="0"/>
              <a:t>Review of our priorities/plan for </a:t>
            </a:r>
            <a:r>
              <a:rPr lang="en-US" dirty="0" smtClean="0"/>
              <a:t>2022</a:t>
            </a:r>
            <a:r>
              <a:rPr lang="en-US" dirty="0" smtClean="0"/>
              <a:t> </a:t>
            </a:r>
            <a:r>
              <a:rPr lang="en-US" dirty="0"/>
              <a:t>(and where you can lean in)</a:t>
            </a:r>
          </a:p>
          <a:p>
            <a:pPr marL="114300" indent="0">
              <a:buNone/>
            </a:pPr>
            <a:endParaRPr lang="en-US" dirty="0" smtClean="0"/>
          </a:p>
          <a:p>
            <a:pPr marL="114300" indent="0">
              <a:buNone/>
            </a:pPr>
            <a:endParaRPr lang="en-US" dirty="0" smtClean="0"/>
          </a:p>
          <a:p>
            <a:pPr marL="114300" indent="0">
              <a:buNone/>
            </a:pPr>
            <a:endParaRPr lang="en-US" dirty="0" smtClean="0"/>
          </a:p>
          <a:p>
            <a:pPr marL="114300" indent="0">
              <a:buNone/>
            </a:pPr>
            <a:endParaRPr lang="en-US" dirty="0" smtClean="0"/>
          </a:p>
          <a:p>
            <a:pPr marL="114300" indent="0">
              <a:buNone/>
            </a:pPr>
            <a:endParaRPr lang="en-US" dirty="0"/>
          </a:p>
          <a:p>
            <a:endParaRPr lang="en-US" dirty="0" smtClean="0"/>
          </a:p>
          <a:p>
            <a:endParaRPr lang="en-US" dirty="0"/>
          </a:p>
          <a:p>
            <a:endParaRPr lang="en-US" dirty="0"/>
          </a:p>
        </p:txBody>
      </p:sp>
      <p:pic>
        <p:nvPicPr>
          <p:cNvPr id="6" name="Google Shape;76;p14"/>
          <p:cNvPicPr preferRelativeResize="0"/>
          <p:nvPr/>
        </p:nvPicPr>
        <p:blipFill>
          <a:blip r:embed="rId2">
            <a:alphaModFix/>
          </a:blip>
          <a:stretch>
            <a:fillRect/>
          </a:stretch>
        </p:blipFill>
        <p:spPr>
          <a:xfrm>
            <a:off x="389777" y="4312596"/>
            <a:ext cx="621900" cy="550261"/>
          </a:xfrm>
          <a:prstGeom prst="rect">
            <a:avLst/>
          </a:prstGeom>
          <a:noFill/>
          <a:ln>
            <a:noFill/>
          </a:ln>
        </p:spPr>
      </p:pic>
      <p:pic>
        <p:nvPicPr>
          <p:cNvPr id="2050" name="Picture 2" descr="http://t2.gstatic.com/images?q=tbn:ANd9GcT-6JOvfnHy44O4tTFmPP_9wUCUe8Strubwrr1sA4kJmkQb-6h2-2pIoi2ZwqSlz6cFTWmPpwysyrm4H6agb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720" y="30298"/>
            <a:ext cx="1862389" cy="13967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vcommission.org"/>
          <p:cNvPicPr/>
          <p:nvPr/>
        </p:nvPicPr>
        <p:blipFill>
          <a:blip r:embed="rId4">
            <a:extLst>
              <a:ext uri="{28A0092B-C50C-407E-A947-70E740481C1C}">
                <a14:useLocalDpi xmlns:a14="http://schemas.microsoft.com/office/drawing/2010/main" val="0"/>
              </a:ext>
            </a:extLst>
          </a:blip>
          <a:srcRect/>
          <a:stretch>
            <a:fillRect/>
          </a:stretch>
        </p:blipFill>
        <p:spPr bwMode="auto">
          <a:xfrm>
            <a:off x="1517669" y="4221334"/>
            <a:ext cx="913632" cy="641523"/>
          </a:xfrm>
          <a:prstGeom prst="rect">
            <a:avLst/>
          </a:prstGeom>
          <a:noFill/>
          <a:ln>
            <a:noFill/>
          </a:ln>
        </p:spPr>
      </p:pic>
      <p:pic>
        <p:nvPicPr>
          <p:cNvPr id="8" name="Picture 7" descr="\\mvcs-server2008\Users\ctrish\Downloads\MVCommFound_formerly_Dk_2020_RGB.jpeg"/>
          <p:cNvPicPr/>
          <p:nvPr/>
        </p:nvPicPr>
        <p:blipFill>
          <a:blip r:embed="rId5">
            <a:extLst>
              <a:ext uri="{28A0092B-C50C-407E-A947-70E740481C1C}">
                <a14:useLocalDpi xmlns:a14="http://schemas.microsoft.com/office/drawing/2010/main" val="0"/>
              </a:ext>
            </a:extLst>
          </a:blip>
          <a:srcRect/>
          <a:stretch>
            <a:fillRect/>
          </a:stretch>
        </p:blipFill>
        <p:spPr bwMode="auto">
          <a:xfrm>
            <a:off x="2869816" y="4257650"/>
            <a:ext cx="1402005" cy="795425"/>
          </a:xfrm>
          <a:prstGeom prst="rect">
            <a:avLst/>
          </a:prstGeom>
          <a:noFill/>
          <a:ln>
            <a:noFill/>
          </a:ln>
        </p:spPr>
      </p:pic>
      <p:pic>
        <p:nvPicPr>
          <p:cNvPr id="9" name="Picture 8" descr="mvcommission.org"/>
          <p:cNvPicPr/>
          <p:nvPr/>
        </p:nvPicPr>
        <p:blipFill>
          <a:blip r:embed="rId4">
            <a:extLst>
              <a:ext uri="{28A0092B-C50C-407E-A947-70E740481C1C}">
                <a14:useLocalDpi xmlns:a14="http://schemas.microsoft.com/office/drawing/2010/main" val="0"/>
              </a:ext>
            </a:extLst>
          </a:blip>
          <a:srcRect/>
          <a:stretch>
            <a:fillRect/>
          </a:stretch>
        </p:blipFill>
        <p:spPr bwMode="auto">
          <a:xfrm>
            <a:off x="1524018" y="4221334"/>
            <a:ext cx="913632" cy="641523"/>
          </a:xfrm>
          <a:prstGeom prst="rect">
            <a:avLst/>
          </a:prstGeom>
          <a:noFill/>
          <a:ln>
            <a:noFill/>
          </a:ln>
        </p:spPr>
      </p:pic>
    </p:spTree>
    <p:extLst>
      <p:ext uri="{BB962C8B-B14F-4D97-AF65-F5344CB8AC3E}">
        <p14:creationId xmlns:p14="http://schemas.microsoft.com/office/powerpoint/2010/main" val="770949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005493"/>
                </a:solidFill>
                <a:latin typeface="PT Sans Narrow"/>
              </a:rPr>
              <a:t>Our initial Building </a:t>
            </a:r>
            <a:r>
              <a:rPr lang="en-US" sz="3200" b="1" dirty="0">
                <a:solidFill>
                  <a:srgbClr val="005493"/>
                </a:solidFill>
                <a:latin typeface="PT Sans Narrow"/>
              </a:rPr>
              <a:t>Blocks of  On-Island Scheduled </a:t>
            </a:r>
            <a:r>
              <a:rPr lang="en-US" sz="3200" b="1" dirty="0">
                <a:solidFill>
                  <a:srgbClr val="005493"/>
                </a:solidFill>
                <a:latin typeface="PT Sans Narrow"/>
              </a:rPr>
              <a:t>Solution </a:t>
            </a:r>
            <a:r>
              <a:rPr lang="en-US" sz="3200" b="1" dirty="0" smtClean="0">
                <a:solidFill>
                  <a:srgbClr val="005493"/>
                </a:solidFill>
                <a:latin typeface="PT Sans Narrow"/>
              </a:rPr>
              <a:t>still resonate with varying degrees of success </a:t>
            </a:r>
            <a:endParaRPr lang="en-US" sz="3200" b="1" dirty="0">
              <a:solidFill>
                <a:srgbClr val="005493"/>
              </a:solidFill>
              <a:latin typeface="PT Sans Narrow"/>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2788221"/>
              </p:ext>
            </p:extLst>
          </p:nvPr>
        </p:nvGraphicFramePr>
        <p:xfrm>
          <a:off x="628650" y="1111122"/>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949676" y="4513007"/>
            <a:ext cx="4542503" cy="461665"/>
          </a:xfrm>
          <a:prstGeom prst="rect">
            <a:avLst/>
          </a:prstGeom>
          <a:noFill/>
        </p:spPr>
        <p:txBody>
          <a:bodyPr wrap="square" rtlCol="0">
            <a:spAutoFit/>
          </a:bodyPr>
          <a:lstStyle/>
          <a:p>
            <a:r>
              <a:rPr lang="en-US" sz="2400" dirty="0">
                <a:solidFill>
                  <a:srgbClr val="FF0000"/>
                </a:solidFill>
              </a:rPr>
              <a:t>Electric or hybrid vehicles</a:t>
            </a:r>
          </a:p>
        </p:txBody>
      </p:sp>
      <p:sp>
        <p:nvSpPr>
          <p:cNvPr id="9" name="TextBox 8"/>
          <p:cNvSpPr txBox="1"/>
          <p:nvPr/>
        </p:nvSpPr>
        <p:spPr>
          <a:xfrm>
            <a:off x="431731" y="4589950"/>
            <a:ext cx="2253869" cy="307777"/>
          </a:xfrm>
          <a:prstGeom prst="rect">
            <a:avLst/>
          </a:prstGeom>
          <a:noFill/>
        </p:spPr>
        <p:txBody>
          <a:bodyPr wrap="square" rtlCol="0">
            <a:spAutoFit/>
          </a:bodyPr>
          <a:lstStyle/>
          <a:p>
            <a:r>
              <a:rPr lang="en-US" dirty="0" smtClean="0">
                <a:solidFill>
                  <a:srgbClr val="FF0000"/>
                </a:solidFill>
              </a:rPr>
              <a:t>Red indicates issues</a:t>
            </a:r>
            <a:endParaRPr lang="en-US" dirty="0">
              <a:solidFill>
                <a:srgbClr val="FF0000"/>
              </a:solidFill>
            </a:endParaRPr>
          </a:p>
        </p:txBody>
      </p:sp>
      <p:sp>
        <p:nvSpPr>
          <p:cNvPr id="10" name="TextBox 9"/>
          <p:cNvSpPr txBox="1"/>
          <p:nvPr/>
        </p:nvSpPr>
        <p:spPr>
          <a:xfrm>
            <a:off x="6760801" y="4482228"/>
            <a:ext cx="2498400" cy="523220"/>
          </a:xfrm>
          <a:prstGeom prst="rect">
            <a:avLst/>
          </a:prstGeom>
          <a:noFill/>
        </p:spPr>
        <p:txBody>
          <a:bodyPr wrap="square" rtlCol="0">
            <a:spAutoFit/>
          </a:bodyPr>
          <a:lstStyle/>
          <a:p>
            <a:r>
              <a:rPr lang="en-US" dirty="0" smtClean="0">
                <a:solidFill>
                  <a:srgbClr val="002060"/>
                </a:solidFill>
              </a:rPr>
              <a:t>Blue – criteria under consideration to add</a:t>
            </a:r>
            <a:endParaRPr lang="en-US" dirty="0">
              <a:solidFill>
                <a:srgbClr val="002060"/>
              </a:solidFill>
            </a:endParaRPr>
          </a:p>
        </p:txBody>
      </p:sp>
    </p:spTree>
    <p:extLst>
      <p:ext uri="{BB962C8B-B14F-4D97-AF65-F5344CB8AC3E}">
        <p14:creationId xmlns:p14="http://schemas.microsoft.com/office/powerpoint/2010/main" val="326149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754"/>
            <a:ext cx="7886700" cy="994172"/>
          </a:xfrm>
        </p:spPr>
        <p:txBody>
          <a:bodyPr>
            <a:normAutofit/>
          </a:bodyPr>
          <a:lstStyle/>
          <a:p>
            <a:r>
              <a:rPr lang="en-US" sz="3600" b="1" dirty="0" smtClean="0">
                <a:solidFill>
                  <a:srgbClr val="005493"/>
                </a:solidFill>
                <a:latin typeface="PT Sans Narrow"/>
                <a:ea typeface="PT Sans Narrow"/>
                <a:cs typeface="PT Sans Narrow"/>
              </a:rPr>
              <a:t>GoGoGrandparent Pilot </a:t>
            </a:r>
            <a:r>
              <a:rPr lang="en-US" sz="3600" b="1" dirty="0" smtClean="0">
                <a:solidFill>
                  <a:srgbClr val="005493"/>
                </a:solidFill>
                <a:latin typeface="PT Sans Narrow"/>
                <a:ea typeface="PT Sans Narrow"/>
                <a:cs typeface="PT Sans Narrow"/>
              </a:rPr>
              <a:t>Reflections/Discussion </a:t>
            </a:r>
            <a:endParaRPr lang="en-US" sz="3600" b="1" dirty="0">
              <a:solidFill>
                <a:srgbClr val="005493"/>
              </a:solidFill>
              <a:latin typeface="PT Sans Narrow"/>
              <a:ea typeface="PT Sans Narrow"/>
              <a:cs typeface="PT Sans Narrow"/>
            </a:endParaRPr>
          </a:p>
        </p:txBody>
      </p:sp>
      <p:sp>
        <p:nvSpPr>
          <p:cNvPr id="3" name="Content Placeholder 2"/>
          <p:cNvSpPr>
            <a:spLocks noGrp="1"/>
          </p:cNvSpPr>
          <p:nvPr>
            <p:ph idx="1"/>
          </p:nvPr>
        </p:nvSpPr>
        <p:spPr>
          <a:xfrm>
            <a:off x="330665" y="1274664"/>
            <a:ext cx="7768306" cy="3263504"/>
          </a:xfrm>
        </p:spPr>
        <p:txBody>
          <a:bodyPr>
            <a:normAutofit/>
          </a:bodyPr>
          <a:lstStyle/>
          <a:p>
            <a:endParaRPr lang="en-US" dirty="0" smtClean="0"/>
          </a:p>
          <a:p>
            <a:pPr marL="0" indent="0">
              <a:buNone/>
            </a:pPr>
            <a:endParaRPr lang="en-US" dirty="0"/>
          </a:p>
          <a:p>
            <a:endParaRPr lang="en-US" dirty="0" smtClean="0"/>
          </a:p>
          <a:p>
            <a:endParaRPr lang="en-US" dirty="0" smtClean="0"/>
          </a:p>
        </p:txBody>
      </p:sp>
      <p:sp>
        <p:nvSpPr>
          <p:cNvPr id="6" name="TextBox 5"/>
          <p:cNvSpPr txBox="1"/>
          <p:nvPr/>
        </p:nvSpPr>
        <p:spPr>
          <a:xfrm flipH="1">
            <a:off x="779249" y="1329706"/>
            <a:ext cx="7410158" cy="3108543"/>
          </a:xfrm>
          <a:prstGeom prst="rect">
            <a:avLst/>
          </a:prstGeom>
          <a:noFill/>
        </p:spPr>
        <p:txBody>
          <a:bodyPr wrap="square" rtlCol="0">
            <a:spAutoFit/>
          </a:bodyPr>
          <a:lstStyle/>
          <a:p>
            <a:pPr lvl="8"/>
            <a:r>
              <a:rPr lang="en-US" sz="2100" kern="1200" dirty="0" smtClean="0">
                <a:solidFill>
                  <a:schemeClr val="tx1"/>
                </a:solidFill>
                <a:latin typeface="+mn-lt"/>
                <a:ea typeface="+mn-ea"/>
                <a:cs typeface="+mn-cs"/>
              </a:rPr>
              <a:t>Based on what we’ve learned to date;</a:t>
            </a:r>
          </a:p>
          <a:p>
            <a:pPr marL="342900" lvl="8" indent="-342900">
              <a:buFont typeface="Arial" panose="020B0604020202020204" pitchFamily="34" charset="0"/>
              <a:buChar char="•"/>
            </a:pPr>
            <a:r>
              <a:rPr lang="en-US" sz="2100" kern="1200" dirty="0" smtClean="0">
                <a:solidFill>
                  <a:schemeClr val="tx1"/>
                </a:solidFill>
                <a:latin typeface="+mn-lt"/>
                <a:ea typeface="+mn-ea"/>
                <a:cs typeface="+mn-cs"/>
              </a:rPr>
              <a:t>What do we keep doing?</a:t>
            </a:r>
          </a:p>
          <a:p>
            <a:pPr marL="342900" lvl="8" indent="-342900">
              <a:buFont typeface="Arial" panose="020B0604020202020204" pitchFamily="34" charset="0"/>
              <a:buChar char="•"/>
            </a:pPr>
            <a:r>
              <a:rPr lang="en-US" sz="2100" kern="1200" dirty="0" smtClean="0">
                <a:solidFill>
                  <a:schemeClr val="tx1"/>
                </a:solidFill>
                <a:latin typeface="+mn-lt"/>
                <a:ea typeface="+mn-ea"/>
                <a:cs typeface="+mn-cs"/>
              </a:rPr>
              <a:t>What do we stop?</a:t>
            </a:r>
          </a:p>
          <a:p>
            <a:pPr marL="342900" lvl="8" indent="-342900">
              <a:buFont typeface="Arial" panose="020B0604020202020204" pitchFamily="34" charset="0"/>
              <a:buChar char="•"/>
            </a:pPr>
            <a:r>
              <a:rPr lang="en-US" sz="2100" kern="1200" dirty="0" smtClean="0">
                <a:solidFill>
                  <a:schemeClr val="tx1"/>
                </a:solidFill>
                <a:latin typeface="+mn-lt"/>
                <a:ea typeface="+mn-ea"/>
                <a:cs typeface="+mn-cs"/>
              </a:rPr>
              <a:t>What do we do differently?</a:t>
            </a:r>
          </a:p>
          <a:p>
            <a:pPr marL="342900" lvl="8" indent="-342900">
              <a:buFont typeface="Arial" panose="020B0604020202020204" pitchFamily="34" charset="0"/>
              <a:buChar char="•"/>
            </a:pPr>
            <a:r>
              <a:rPr lang="en-US" sz="2100" kern="1200" dirty="0" smtClean="0">
                <a:solidFill>
                  <a:schemeClr val="tx1"/>
                </a:solidFill>
                <a:latin typeface="+mn-lt"/>
                <a:ea typeface="+mn-ea"/>
                <a:cs typeface="+mn-cs"/>
              </a:rPr>
              <a:t>How do we build on our learnings?</a:t>
            </a:r>
            <a:endParaRPr lang="en-US" sz="2100" kern="1200" dirty="0" smtClean="0">
              <a:solidFill>
                <a:schemeClr val="tx1"/>
              </a:solidFill>
              <a:latin typeface="+mn-lt"/>
              <a:ea typeface="+mn-ea"/>
              <a:cs typeface="+mn-cs"/>
            </a:endParaRPr>
          </a:p>
          <a:p>
            <a:endParaRPr lang="en-US" sz="2100" kern="1200" dirty="0">
              <a:solidFill>
                <a:schemeClr val="tx1"/>
              </a:solidFill>
              <a:latin typeface="+mn-lt"/>
              <a:ea typeface="+mn-ea"/>
              <a:cs typeface="+mn-cs"/>
            </a:endParaRPr>
          </a:p>
          <a:p>
            <a:pPr marL="342900" indent="-342900">
              <a:buFont typeface="Arial" panose="020B0604020202020204" pitchFamily="34" charset="0"/>
              <a:buChar char="•"/>
            </a:pPr>
            <a:endParaRPr lang="en-US" sz="2100" kern="1200" dirty="0" smtClean="0">
              <a:solidFill>
                <a:schemeClr val="tx1"/>
              </a:solidFill>
              <a:latin typeface="+mn-lt"/>
              <a:ea typeface="+mn-ea"/>
              <a:cs typeface="+mn-cs"/>
            </a:endParaRPr>
          </a:p>
          <a:p>
            <a:pPr marL="285750" lvl="3" indent="-285750">
              <a:buFont typeface="Arial" panose="020B0604020202020204" pitchFamily="34" charset="0"/>
              <a:buChar char="•"/>
            </a:pPr>
            <a:endParaRPr lang="en-US" sz="2100" kern="1200" dirty="0">
              <a:solidFill>
                <a:schemeClr val="tx1"/>
              </a:solidFill>
              <a:latin typeface="+mn-lt"/>
              <a:ea typeface="+mn-ea"/>
              <a:cs typeface="+mn-cs"/>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003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754"/>
            <a:ext cx="7886700" cy="994172"/>
          </a:xfrm>
        </p:spPr>
        <p:txBody>
          <a:bodyPr>
            <a:normAutofit/>
          </a:bodyPr>
          <a:lstStyle/>
          <a:p>
            <a:r>
              <a:rPr lang="en-US" sz="3600" b="1" dirty="0" smtClean="0">
                <a:solidFill>
                  <a:srgbClr val="005493"/>
                </a:solidFill>
                <a:latin typeface="PT Sans Narrow"/>
                <a:ea typeface="PT Sans Narrow"/>
                <a:cs typeface="PT Sans Narrow"/>
              </a:rPr>
              <a:t>GoGoGrandparent Pilot Next Steps</a:t>
            </a:r>
            <a:endParaRPr lang="en-US" sz="3600" b="1" dirty="0">
              <a:solidFill>
                <a:srgbClr val="005493"/>
              </a:solidFill>
              <a:latin typeface="PT Sans Narrow"/>
              <a:ea typeface="PT Sans Narrow"/>
              <a:cs typeface="PT Sans Narrow"/>
            </a:endParaRPr>
          </a:p>
        </p:txBody>
      </p:sp>
      <p:sp>
        <p:nvSpPr>
          <p:cNvPr id="3" name="Content Placeholder 2"/>
          <p:cNvSpPr>
            <a:spLocks noGrp="1"/>
          </p:cNvSpPr>
          <p:nvPr>
            <p:ph idx="1"/>
          </p:nvPr>
        </p:nvSpPr>
        <p:spPr>
          <a:xfrm>
            <a:off x="330665" y="1274664"/>
            <a:ext cx="7768306" cy="3263504"/>
          </a:xfrm>
        </p:spPr>
        <p:txBody>
          <a:bodyPr>
            <a:normAutofit/>
          </a:bodyPr>
          <a:lstStyle/>
          <a:p>
            <a:endParaRPr lang="en-US" dirty="0" smtClean="0"/>
          </a:p>
          <a:p>
            <a:pPr marL="0" indent="0">
              <a:buNone/>
            </a:pPr>
            <a:endParaRPr lang="en-US" dirty="0"/>
          </a:p>
          <a:p>
            <a:endParaRPr lang="en-US" dirty="0" smtClean="0"/>
          </a:p>
          <a:p>
            <a:endParaRPr lang="en-US" dirty="0" smtClean="0"/>
          </a:p>
        </p:txBody>
      </p:sp>
      <p:sp>
        <p:nvSpPr>
          <p:cNvPr id="6" name="TextBox 5"/>
          <p:cNvSpPr txBox="1"/>
          <p:nvPr/>
        </p:nvSpPr>
        <p:spPr>
          <a:xfrm flipH="1">
            <a:off x="779249" y="1329706"/>
            <a:ext cx="7410158" cy="5047536"/>
          </a:xfrm>
          <a:prstGeom prst="rect">
            <a:avLst/>
          </a:prstGeom>
          <a:noFill/>
        </p:spPr>
        <p:txBody>
          <a:bodyPr wrap="square" rtlCol="0">
            <a:spAutoFit/>
          </a:bodyPr>
          <a:lstStyle/>
          <a:p>
            <a:pPr marL="342900" indent="-342900">
              <a:buFont typeface="Arial" panose="020B0604020202020204" pitchFamily="34" charset="0"/>
              <a:buChar char="•"/>
            </a:pPr>
            <a:r>
              <a:rPr lang="en-US" sz="2100" kern="1200" dirty="0" smtClean="0">
                <a:solidFill>
                  <a:schemeClr val="tx1"/>
                </a:solidFill>
                <a:latin typeface="+mn-lt"/>
                <a:ea typeface="+mn-ea"/>
                <a:cs typeface="+mn-cs"/>
              </a:rPr>
              <a:t>Expanding pilot program to 20+ participants – so get the word out!</a:t>
            </a:r>
          </a:p>
          <a:p>
            <a:pPr marL="342900" indent="-342900">
              <a:buFont typeface="Arial" panose="020B0604020202020204" pitchFamily="34" charset="0"/>
              <a:buChar char="•"/>
            </a:pPr>
            <a:r>
              <a:rPr lang="en-US" sz="2100" kern="1200" dirty="0" smtClean="0">
                <a:solidFill>
                  <a:schemeClr val="tx1"/>
                </a:solidFill>
                <a:latin typeface="+mn-lt"/>
                <a:ea typeface="+mn-ea"/>
                <a:cs typeface="+mn-cs"/>
              </a:rPr>
              <a:t>Exploring ways we can partner differently with GoGoGrandparents (we are innovative, they are too)</a:t>
            </a:r>
          </a:p>
          <a:p>
            <a:pPr marL="342900" indent="-342900">
              <a:buFont typeface="Arial" panose="020B0604020202020204" pitchFamily="34" charset="0"/>
              <a:buChar char="•"/>
            </a:pPr>
            <a:r>
              <a:rPr lang="en-US" sz="2100" kern="1200" dirty="0" smtClean="0">
                <a:solidFill>
                  <a:schemeClr val="tx1"/>
                </a:solidFill>
                <a:latin typeface="+mn-lt"/>
                <a:ea typeface="+mn-ea"/>
                <a:cs typeface="+mn-cs"/>
              </a:rPr>
              <a:t>Will continue pilot through November/December </a:t>
            </a:r>
          </a:p>
          <a:p>
            <a:pPr marL="342900" indent="-342900">
              <a:buFont typeface="Arial" panose="020B0604020202020204" pitchFamily="34" charset="0"/>
              <a:buChar char="•"/>
            </a:pPr>
            <a:r>
              <a:rPr lang="en-US" sz="2100" kern="1200" dirty="0" smtClean="0">
                <a:solidFill>
                  <a:schemeClr val="tx1"/>
                </a:solidFill>
                <a:latin typeface="+mn-lt"/>
                <a:ea typeface="+mn-ea"/>
                <a:cs typeface="+mn-cs"/>
              </a:rPr>
              <a:t>Looking for additional sources of funding for pilot continuation through the winter</a:t>
            </a:r>
          </a:p>
          <a:p>
            <a:pPr marL="342900" indent="-342900">
              <a:buFont typeface="Arial" panose="020B0604020202020204" pitchFamily="34" charset="0"/>
              <a:buChar char="•"/>
            </a:pPr>
            <a:r>
              <a:rPr lang="en-US" sz="2100" kern="1200" dirty="0" smtClean="0">
                <a:solidFill>
                  <a:schemeClr val="tx1"/>
                </a:solidFill>
                <a:latin typeface="+mn-lt"/>
                <a:ea typeface="+mn-ea"/>
                <a:cs typeface="+mn-cs"/>
              </a:rPr>
              <a:t>Pilot has been positioned for “on-demand” transportation, scheduling ahead option will be tested going forward</a:t>
            </a:r>
          </a:p>
          <a:p>
            <a:pPr marL="342900" indent="-342900">
              <a:buFont typeface="Arial" panose="020B0604020202020204" pitchFamily="34" charset="0"/>
              <a:buChar char="•"/>
            </a:pPr>
            <a:r>
              <a:rPr lang="en-US" sz="2100" kern="1200" dirty="0" smtClean="0">
                <a:solidFill>
                  <a:schemeClr val="tx1"/>
                </a:solidFill>
                <a:latin typeface="+mn-lt"/>
                <a:ea typeface="+mn-ea"/>
                <a:cs typeface="+mn-cs"/>
              </a:rPr>
              <a:t>Should we consider for medical, off-island solution as well?</a:t>
            </a:r>
          </a:p>
          <a:p>
            <a:pPr marL="342900" indent="-342900">
              <a:buFont typeface="Arial" panose="020B0604020202020204" pitchFamily="34" charset="0"/>
              <a:buChar char="•"/>
            </a:pPr>
            <a:endParaRPr lang="en-US" sz="2100" kern="1200" dirty="0" smtClean="0">
              <a:solidFill>
                <a:schemeClr val="tx1"/>
              </a:solidFill>
              <a:latin typeface="+mn-lt"/>
              <a:ea typeface="+mn-ea"/>
              <a:cs typeface="+mn-cs"/>
            </a:endParaRPr>
          </a:p>
          <a:p>
            <a:pPr marL="342900" indent="-342900">
              <a:buFont typeface="Arial" panose="020B0604020202020204" pitchFamily="34" charset="0"/>
              <a:buChar char="•"/>
            </a:pPr>
            <a:endParaRPr lang="en-US" sz="2100" kern="1200" dirty="0">
              <a:solidFill>
                <a:schemeClr val="tx1"/>
              </a:solidFill>
              <a:latin typeface="+mn-lt"/>
              <a:ea typeface="+mn-ea"/>
              <a:cs typeface="+mn-cs"/>
            </a:endParaRPr>
          </a:p>
          <a:p>
            <a:pPr marL="342900" indent="-342900">
              <a:buFont typeface="Arial" panose="020B0604020202020204" pitchFamily="34" charset="0"/>
              <a:buChar char="•"/>
            </a:pPr>
            <a:endParaRPr lang="en-US" sz="2100" kern="1200" dirty="0" smtClean="0">
              <a:solidFill>
                <a:schemeClr val="tx1"/>
              </a:solidFill>
              <a:latin typeface="+mn-lt"/>
              <a:ea typeface="+mn-ea"/>
              <a:cs typeface="+mn-cs"/>
            </a:endParaRPr>
          </a:p>
          <a:p>
            <a:pPr marL="285750" lvl="3" indent="-285750">
              <a:buFont typeface="Arial" panose="020B0604020202020204" pitchFamily="34" charset="0"/>
              <a:buChar char="•"/>
            </a:pPr>
            <a:endParaRPr lang="en-US" sz="2100" kern="1200" dirty="0">
              <a:solidFill>
                <a:schemeClr val="tx1"/>
              </a:solidFill>
              <a:latin typeface="+mn-lt"/>
              <a:ea typeface="+mn-ea"/>
              <a:cs typeface="+mn-cs"/>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5640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005493"/>
                </a:solidFill>
              </a:rPr>
              <a:t>ARPA Submission</a:t>
            </a:r>
          </a:p>
        </p:txBody>
      </p:sp>
      <p:sp>
        <p:nvSpPr>
          <p:cNvPr id="3" name="Content Placeholder 2"/>
          <p:cNvSpPr>
            <a:spLocks noGrp="1"/>
          </p:cNvSpPr>
          <p:nvPr>
            <p:ph idx="1"/>
          </p:nvPr>
        </p:nvSpPr>
        <p:spPr/>
        <p:txBody>
          <a:bodyPr/>
          <a:lstStyle/>
          <a:p>
            <a:pPr marL="114300" indent="0">
              <a:buNone/>
            </a:pPr>
            <a:r>
              <a:rPr lang="en-US" dirty="0"/>
              <a:t>Project Name: Older Adult Off-Island Medical Transportation Pilot Program</a:t>
            </a:r>
          </a:p>
          <a:p>
            <a:pPr marL="114300" indent="0">
              <a:buNone/>
            </a:pPr>
            <a:r>
              <a:rPr lang="en-US" dirty="0"/>
              <a:t> </a:t>
            </a:r>
          </a:p>
          <a:p>
            <a:pPr marL="114300" indent="0">
              <a:buNone/>
            </a:pPr>
            <a:r>
              <a:rPr lang="en-US" dirty="0"/>
              <a:t>Amount Requested:  </a:t>
            </a:r>
            <a:r>
              <a:rPr lang="en-US" b="1" dirty="0"/>
              <a:t>$377,400</a:t>
            </a:r>
            <a:r>
              <a:rPr lang="en-US" dirty="0"/>
              <a:t>   Total Project Cost: </a:t>
            </a:r>
            <a:r>
              <a:rPr lang="en-US" b="1" dirty="0"/>
              <a:t>$661,320</a:t>
            </a:r>
            <a:r>
              <a:rPr lang="en-US" dirty="0"/>
              <a:t> </a:t>
            </a:r>
            <a:r>
              <a:rPr lang="en-US" b="1" dirty="0"/>
              <a:t>(includes in-kind contribution from HAMV, volunteers, and Coalition members)</a:t>
            </a:r>
            <a:endParaRPr lang="en-US" dirty="0"/>
          </a:p>
          <a:p>
            <a:pPr marL="114300" indent="0">
              <a:buNone/>
            </a:pPr>
            <a:r>
              <a:rPr lang="en-US" dirty="0"/>
              <a:t> </a:t>
            </a:r>
          </a:p>
          <a:p>
            <a:pPr marL="114300" indent="0">
              <a:buNone/>
            </a:pPr>
            <a:r>
              <a:rPr lang="en-US" dirty="0"/>
              <a:t>Project Goals</a:t>
            </a:r>
            <a:r>
              <a:rPr lang="en-US" b="1" dirty="0"/>
              <a:t>:</a:t>
            </a:r>
            <a:r>
              <a:rPr lang="en-US" dirty="0"/>
              <a:t> </a:t>
            </a:r>
            <a:r>
              <a:rPr lang="en-US" b="1" dirty="0"/>
              <a:t>To provide daily, on-demand door-to-door transportation for off-island medical, vision and oral care appointments for any Older Adult (and a caregiver or ride-along volunteer) on a sliding fee scale.</a:t>
            </a:r>
            <a:endParaRPr lang="en-US" dirty="0"/>
          </a:p>
          <a:p>
            <a:pPr marL="114300" indent="0">
              <a:buNone/>
            </a:pPr>
            <a:r>
              <a:rPr lang="en-US" dirty="0"/>
              <a:t> </a:t>
            </a:r>
          </a:p>
          <a:p>
            <a:pPr marL="114300" indent="0">
              <a:buNone/>
            </a:pPr>
            <a:r>
              <a:rPr lang="en-US" dirty="0"/>
              <a:t>Beginning and Ending Dates of the Project/Campaign: </a:t>
            </a:r>
            <a:r>
              <a:rPr lang="en-US" b="1" dirty="0"/>
              <a:t>Nov, 2021 – Oct 2023 (2 years)</a:t>
            </a:r>
            <a:endParaRPr lang="en-US" dirty="0"/>
          </a:p>
          <a:p>
            <a:endParaRPr lang="en-US" dirty="0"/>
          </a:p>
        </p:txBody>
      </p:sp>
    </p:spTree>
    <p:extLst>
      <p:ext uri="{BB962C8B-B14F-4D97-AF65-F5344CB8AC3E}">
        <p14:creationId xmlns:p14="http://schemas.microsoft.com/office/powerpoint/2010/main" val="100388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005493"/>
                </a:solidFill>
              </a:rPr>
              <a:t>Why ARPA?</a:t>
            </a:r>
          </a:p>
        </p:txBody>
      </p:sp>
      <p:sp>
        <p:nvSpPr>
          <p:cNvPr id="3" name="Content Placeholder 2"/>
          <p:cNvSpPr>
            <a:spLocks noGrp="1"/>
          </p:cNvSpPr>
          <p:nvPr>
            <p:ph idx="1"/>
          </p:nvPr>
        </p:nvSpPr>
        <p:spPr>
          <a:xfrm>
            <a:off x="311700" y="798725"/>
            <a:ext cx="8520600" cy="3302700"/>
          </a:xfrm>
        </p:spPr>
        <p:txBody>
          <a:bodyPr/>
          <a:lstStyle/>
          <a:p>
            <a:pPr marL="114300" indent="0">
              <a:buNone/>
            </a:pPr>
            <a:endParaRPr lang="en-US" b="1" dirty="0"/>
          </a:p>
          <a:p>
            <a:pPr marL="114300" indent="0">
              <a:buNone/>
            </a:pPr>
            <a:r>
              <a:rPr lang="en-US" b="1" dirty="0" smtClean="0"/>
              <a:t>Funder’s </a:t>
            </a:r>
            <a:r>
              <a:rPr lang="en-US" b="1" dirty="0"/>
              <a:t>Priorities:</a:t>
            </a:r>
            <a:r>
              <a:rPr lang="en-US" dirty="0"/>
              <a:t> This request directly addresses Category #1 - by supporting the public health response (as stated in the FACT SHEET, pages 3 &amp; 4, “support for vulnerable populations to access medical or public health services” and “services or outreach to promote access to health and social services</a:t>
            </a:r>
            <a:r>
              <a:rPr lang="en-US" dirty="0" smtClean="0"/>
              <a:t>”).</a:t>
            </a:r>
          </a:p>
          <a:p>
            <a:pPr marL="114300" indent="0">
              <a:buNone/>
            </a:pPr>
            <a:r>
              <a:rPr lang="en-US" dirty="0"/>
              <a:t>It is well documented nationally that COVID impacted many Americans (of all ages) ability to receive ongoing medical and dental care, due to lack of available resources for routine care, fear of visiting medical or dental institutions due to perceived safety risks and, for some, lack of time (due to caring for family members), strained financial resources and lack of transportation (including anxiety of getting ferry reservations and the associated costs).</a:t>
            </a:r>
          </a:p>
        </p:txBody>
      </p:sp>
    </p:spTree>
    <p:extLst>
      <p:ext uri="{BB962C8B-B14F-4D97-AF65-F5344CB8AC3E}">
        <p14:creationId xmlns:p14="http://schemas.microsoft.com/office/powerpoint/2010/main" val="4068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005493"/>
                </a:solidFill>
              </a:rPr>
              <a:t>Target Population for this solution</a:t>
            </a:r>
          </a:p>
        </p:txBody>
      </p:sp>
      <p:sp>
        <p:nvSpPr>
          <p:cNvPr id="3" name="Content Placeholder 2"/>
          <p:cNvSpPr>
            <a:spLocks noGrp="1"/>
          </p:cNvSpPr>
          <p:nvPr>
            <p:ph idx="1"/>
          </p:nvPr>
        </p:nvSpPr>
        <p:spPr/>
        <p:txBody>
          <a:bodyPr/>
          <a:lstStyle/>
          <a:p>
            <a:pPr marL="114300" indent="0">
              <a:buNone/>
            </a:pPr>
            <a:r>
              <a:rPr lang="en-US" b="1" dirty="0" smtClean="0"/>
              <a:t>Older </a:t>
            </a:r>
            <a:r>
              <a:rPr lang="en-US" b="1" dirty="0"/>
              <a:t>Adults 65+ </a:t>
            </a:r>
            <a:r>
              <a:rPr lang="en-US" dirty="0"/>
              <a:t>(approximately 5,700) with a focus on Older Adults with </a:t>
            </a:r>
            <a:r>
              <a:rPr lang="en-US" b="1" dirty="0"/>
              <a:t>incomes &lt;$50k and those who do not qualify for Mass Health</a:t>
            </a:r>
            <a:r>
              <a:rPr lang="en-US" dirty="0"/>
              <a:t>. Our data indicates that this income range represents approximately </a:t>
            </a:r>
            <a:r>
              <a:rPr lang="en-US" b="1" dirty="0"/>
              <a:t>30%</a:t>
            </a:r>
            <a:r>
              <a:rPr lang="en-US" dirty="0"/>
              <a:t> of Older Adult households on the Island. Those with higher incomes can access this transportation option at a higher cost and help subsidize the cost for others.</a:t>
            </a:r>
          </a:p>
          <a:p>
            <a:pPr marL="114300" indent="0">
              <a:buNone/>
            </a:pPr>
            <a:endParaRPr lang="en-US" dirty="0"/>
          </a:p>
        </p:txBody>
      </p:sp>
    </p:spTree>
    <p:extLst>
      <p:ext uri="{BB962C8B-B14F-4D97-AF65-F5344CB8AC3E}">
        <p14:creationId xmlns:p14="http://schemas.microsoft.com/office/powerpoint/2010/main" val="114363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5493"/>
                </a:solidFill>
                <a:latin typeface="PT Sans Narrow"/>
                <a:ea typeface="PT Sans Narrow"/>
                <a:cs typeface="PT Sans Narrow"/>
              </a:rPr>
              <a:t>Curb-to-curb transportation </a:t>
            </a:r>
            <a:r>
              <a:rPr lang="en-US" sz="3600" b="1" dirty="0">
                <a:solidFill>
                  <a:srgbClr val="005493"/>
                </a:solidFill>
                <a:latin typeface="PT Sans Narrow"/>
                <a:ea typeface="PT Sans Narrow"/>
                <a:cs typeface="PT Sans Narrow"/>
              </a:rPr>
              <a:t>for Older Adults </a:t>
            </a:r>
            <a:r>
              <a:rPr lang="en-US" sz="2400" b="1" dirty="0">
                <a:solidFill>
                  <a:srgbClr val="005493"/>
                </a:solidFill>
                <a:latin typeface="PT Sans Narrow"/>
                <a:ea typeface="PT Sans Narrow"/>
                <a:cs typeface="PT Sans Narrow"/>
              </a:rPr>
              <a:t>(</a:t>
            </a:r>
            <a:r>
              <a:rPr lang="en-US" sz="2400" b="1" dirty="0" smtClean="0">
                <a:solidFill>
                  <a:srgbClr val="005493"/>
                </a:solidFill>
                <a:latin typeface="PT Sans Narrow"/>
                <a:ea typeface="PT Sans Narrow"/>
                <a:cs typeface="PT Sans Narrow"/>
              </a:rPr>
              <a:t>when </a:t>
            </a:r>
            <a:r>
              <a:rPr lang="en-US" sz="2400" b="1" dirty="0">
                <a:solidFill>
                  <a:srgbClr val="005493"/>
                </a:solidFill>
                <a:latin typeface="PT Sans Narrow"/>
                <a:ea typeface="PT Sans Narrow"/>
                <a:cs typeface="PT Sans Narrow"/>
              </a:rPr>
              <a:t>other means are unavailable or </a:t>
            </a:r>
            <a:r>
              <a:rPr lang="en-US" sz="2400" b="1" dirty="0" smtClean="0">
                <a:solidFill>
                  <a:srgbClr val="005493"/>
                </a:solidFill>
                <a:latin typeface="PT Sans Narrow"/>
                <a:ea typeface="PT Sans Narrow"/>
                <a:cs typeface="PT Sans Narrow"/>
              </a:rPr>
              <a:t>unaffordable)</a:t>
            </a:r>
            <a:endParaRPr lang="en-US" sz="2400" b="1" dirty="0">
              <a:solidFill>
                <a:srgbClr val="005493"/>
              </a:solidFill>
              <a:latin typeface="PT Sans Narrow"/>
              <a:ea typeface="PT Sans Narrow"/>
              <a:cs typeface="PT Sans Narrow"/>
            </a:endParaRPr>
          </a:p>
        </p:txBody>
      </p:sp>
      <p:graphicFrame>
        <p:nvGraphicFramePr>
          <p:cNvPr id="4" name="Content Placeholder 3"/>
          <p:cNvGraphicFramePr>
            <a:graphicFrameLocks noGrp="1"/>
          </p:cNvGraphicFramePr>
          <p:nvPr>
            <p:ph idx="1"/>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814" y="4733925"/>
            <a:ext cx="309700" cy="300082"/>
          </a:xfrm>
          <a:prstGeom prst="rect">
            <a:avLst/>
          </a:prstGeom>
          <a:noFill/>
        </p:spPr>
        <p:txBody>
          <a:bodyPr wrap="none" rtlCol="0">
            <a:spAutoFit/>
          </a:bodyPr>
          <a:lstStyle/>
          <a:p>
            <a:pPr>
              <a:buClrTx/>
              <a:buFontTx/>
              <a:buNone/>
            </a:pPr>
            <a:r>
              <a:rPr lang="en-US" sz="1350" kern="1200" dirty="0">
                <a:solidFill>
                  <a:prstClr val="black"/>
                </a:solidFill>
                <a:latin typeface="Calibri" panose="020F0502020204030204"/>
                <a:ea typeface="+mn-ea"/>
              </a:rPr>
              <a:t>* </a:t>
            </a:r>
          </a:p>
        </p:txBody>
      </p:sp>
      <p:sp>
        <p:nvSpPr>
          <p:cNvPr id="6" name="TextBox 5"/>
          <p:cNvSpPr txBox="1"/>
          <p:nvPr/>
        </p:nvSpPr>
        <p:spPr>
          <a:xfrm>
            <a:off x="317419" y="4733925"/>
            <a:ext cx="7068089" cy="300082"/>
          </a:xfrm>
          <a:prstGeom prst="rect">
            <a:avLst/>
          </a:prstGeom>
          <a:noFill/>
        </p:spPr>
        <p:txBody>
          <a:bodyPr wrap="none" rtlCol="0">
            <a:spAutoFit/>
          </a:bodyPr>
          <a:lstStyle/>
          <a:p>
            <a:pPr>
              <a:buClrTx/>
              <a:buFontTx/>
              <a:buNone/>
            </a:pPr>
            <a:r>
              <a:rPr lang="en-US" sz="1350" kern="1200" dirty="0" smtClean="0">
                <a:solidFill>
                  <a:prstClr val="black"/>
                </a:solidFill>
                <a:latin typeface="Calibri" panose="020F0502020204030204"/>
                <a:ea typeface="+mn-ea"/>
              </a:rPr>
              <a:t>Volunteer drivers and support ride-along could be sourced through Elder Services RSVP program;  </a:t>
            </a:r>
            <a:endParaRPr lang="en-US" sz="135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31967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86050"/>
            <a:ext cx="8520600" cy="707400"/>
          </a:xfrm>
        </p:spPr>
        <p:txBody>
          <a:bodyPr/>
          <a:lstStyle/>
          <a:p>
            <a:r>
              <a:rPr lang="en-US" dirty="0">
                <a:solidFill>
                  <a:srgbClr val="005493"/>
                </a:solidFill>
              </a:rPr>
              <a:t>2 year overview</a:t>
            </a:r>
          </a:p>
        </p:txBody>
      </p:sp>
      <p:graphicFrame>
        <p:nvGraphicFramePr>
          <p:cNvPr id="4" name="Diagram 3"/>
          <p:cNvGraphicFramePr/>
          <p:nvPr/>
        </p:nvGraphicFramePr>
        <p:xfrm>
          <a:off x="2280976" y="1426866"/>
          <a:ext cx="5339024" cy="317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9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93"/>
                </a:solidFill>
              </a:rPr>
              <a:t>Expected Outcomes</a:t>
            </a:r>
          </a:p>
        </p:txBody>
      </p:sp>
      <p:sp>
        <p:nvSpPr>
          <p:cNvPr id="3" name="Content Placeholder 2"/>
          <p:cNvSpPr>
            <a:spLocks noGrp="1"/>
          </p:cNvSpPr>
          <p:nvPr>
            <p:ph idx="1"/>
          </p:nvPr>
        </p:nvSpPr>
        <p:spPr/>
        <p:txBody>
          <a:bodyPr/>
          <a:lstStyle/>
          <a:p>
            <a:pPr marL="114300" indent="0">
              <a:buNone/>
            </a:pPr>
            <a:r>
              <a:rPr lang="en-US" dirty="0" smtClean="0"/>
              <a:t>There </a:t>
            </a:r>
            <a:r>
              <a:rPr lang="en-US" dirty="0"/>
              <a:t>are 4 measurable outcomes for this program;</a:t>
            </a:r>
          </a:p>
          <a:p>
            <a:pPr lvl="0"/>
            <a:r>
              <a:rPr lang="en-US" dirty="0"/>
              <a:t>A viable program model (do we have adequate volunteers, etc. to meet the need)</a:t>
            </a:r>
          </a:p>
          <a:p>
            <a:pPr lvl="0"/>
            <a:r>
              <a:rPr lang="en-US" dirty="0"/>
              <a:t>The number of Older Adults who participate in the program (pilot and scale)</a:t>
            </a:r>
          </a:p>
          <a:p>
            <a:pPr lvl="0"/>
            <a:r>
              <a:rPr lang="en-US" dirty="0"/>
              <a:t>Satisfaction with the program and impact on their lives (pre/post participation surveys) </a:t>
            </a:r>
          </a:p>
          <a:p>
            <a:pPr lvl="0"/>
            <a:r>
              <a:rPr lang="en-US" dirty="0"/>
              <a:t>Awareness of the program (annual survey)</a:t>
            </a:r>
          </a:p>
          <a:p>
            <a:endParaRPr lang="en-US" dirty="0"/>
          </a:p>
        </p:txBody>
      </p:sp>
    </p:spTree>
    <p:extLst>
      <p:ext uri="{BB962C8B-B14F-4D97-AF65-F5344CB8AC3E}">
        <p14:creationId xmlns:p14="http://schemas.microsoft.com/office/powerpoint/2010/main" val="119930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754"/>
            <a:ext cx="7886700" cy="994172"/>
          </a:xfrm>
        </p:spPr>
        <p:txBody>
          <a:bodyPr>
            <a:normAutofit fontScale="90000"/>
          </a:bodyPr>
          <a:lstStyle/>
          <a:p>
            <a:r>
              <a:rPr lang="en-US" sz="3600" b="1" dirty="0" smtClean="0">
                <a:solidFill>
                  <a:srgbClr val="005493"/>
                </a:solidFill>
                <a:latin typeface="PT Sans Narrow"/>
                <a:ea typeface="PT Sans Narrow"/>
                <a:cs typeface="PT Sans Narrow"/>
              </a:rPr>
              <a:t>On our </a:t>
            </a:r>
            <a:r>
              <a:rPr lang="en-US" sz="3600" b="1" dirty="0" smtClean="0">
                <a:solidFill>
                  <a:srgbClr val="005493"/>
                </a:solidFill>
                <a:latin typeface="PT Sans Narrow"/>
                <a:ea typeface="PT Sans Narrow"/>
                <a:cs typeface="PT Sans Narrow"/>
              </a:rPr>
              <a:t>plate – how to keep the momentum going?</a:t>
            </a:r>
            <a:endParaRPr lang="en-US" sz="3600" b="1" dirty="0">
              <a:solidFill>
                <a:srgbClr val="005493"/>
              </a:solidFill>
              <a:latin typeface="PT Sans Narrow"/>
              <a:ea typeface="PT Sans Narrow"/>
              <a:cs typeface="PT Sans Narrow"/>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Moving forward with our key priority: Off-island Medical transportation </a:t>
            </a:r>
          </a:p>
          <a:p>
            <a:r>
              <a:rPr lang="en-US" dirty="0" smtClean="0"/>
              <a:t>Continuing on with Pilot Program for GoGoGrandparents</a:t>
            </a:r>
          </a:p>
          <a:p>
            <a:r>
              <a:rPr lang="en-US" dirty="0" smtClean="0"/>
              <a:t>Raising awareness/communicating current transportation options</a:t>
            </a:r>
          </a:p>
          <a:p>
            <a:pPr lvl="2"/>
            <a:r>
              <a:rPr lang="en-US" dirty="0" smtClean="0"/>
              <a:t>How can we support existing solutions/partnering with VTA and other options?</a:t>
            </a:r>
          </a:p>
          <a:p>
            <a:pPr lvl="2"/>
            <a:r>
              <a:rPr lang="en-US" dirty="0" smtClean="0"/>
              <a:t>Do we see this as a priority/important for creating change with Older Adults</a:t>
            </a:r>
          </a:p>
          <a:p>
            <a:r>
              <a:rPr lang="en-US" dirty="0" smtClean="0"/>
              <a:t>Looking for partners</a:t>
            </a:r>
          </a:p>
          <a:p>
            <a:r>
              <a:rPr lang="en-US" dirty="0" smtClean="0"/>
              <a:t>Looking for funding</a:t>
            </a:r>
          </a:p>
          <a:p>
            <a:endParaRPr lang="en-US" dirty="0"/>
          </a:p>
          <a:p>
            <a:pPr marL="0" indent="0">
              <a:buNone/>
            </a:pPr>
            <a:r>
              <a:rPr lang="en-US" dirty="0" smtClean="0"/>
              <a:t> </a:t>
            </a:r>
          </a:p>
          <a:p>
            <a:endParaRPr lang="en-US" dirty="0" smtClean="0"/>
          </a:p>
        </p:txBody>
      </p:sp>
    </p:spTree>
    <p:extLst>
      <p:ext uri="{BB962C8B-B14F-4D97-AF65-F5344CB8AC3E}">
        <p14:creationId xmlns:p14="http://schemas.microsoft.com/office/powerpoint/2010/main" val="312196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850" y="86644"/>
            <a:ext cx="7886700" cy="994172"/>
          </a:xfrm>
        </p:spPr>
        <p:txBody>
          <a:bodyPr>
            <a:normAutofit/>
          </a:bodyPr>
          <a:lstStyle/>
          <a:p>
            <a:r>
              <a:rPr lang="en-US" sz="3600" b="1" dirty="0">
                <a:solidFill>
                  <a:srgbClr val="005493"/>
                </a:solidFill>
                <a:latin typeface="PT Sans Narrow"/>
                <a:ea typeface="PT Sans Narrow"/>
                <a:cs typeface="PT Sans Narrow"/>
              </a:rPr>
              <a:t>Where are we today – Pilot Review</a:t>
            </a:r>
            <a:endParaRPr lang="en-US" sz="3600" b="1" dirty="0">
              <a:solidFill>
                <a:srgbClr val="005493"/>
              </a:solidFill>
              <a:latin typeface="PT Sans Narrow"/>
              <a:ea typeface="PT Sans Narrow"/>
              <a:cs typeface="PT Sans Narrow"/>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6417178"/>
              </p:ext>
            </p:extLst>
          </p:nvPr>
        </p:nvGraphicFramePr>
        <p:xfrm>
          <a:off x="417600" y="936819"/>
          <a:ext cx="8424000" cy="3597539"/>
        </p:xfrm>
        <a:graphic>
          <a:graphicData uri="http://schemas.openxmlformats.org/drawingml/2006/table">
            <a:tbl>
              <a:tblPr firstRow="1" bandRow="1">
                <a:tableStyleId>{5C22544A-7EE6-4342-B048-85BDC9FD1C3A}</a:tableStyleId>
              </a:tblPr>
              <a:tblGrid>
                <a:gridCol w="1697716"/>
                <a:gridCol w="1533600"/>
                <a:gridCol w="1699200"/>
                <a:gridCol w="1866281"/>
                <a:gridCol w="1627203"/>
              </a:tblGrid>
              <a:tr h="580019">
                <a:tc>
                  <a:txBody>
                    <a:bodyPr/>
                    <a:lstStyle/>
                    <a:p>
                      <a:endParaRPr lang="en-US" sz="1100" dirty="0"/>
                    </a:p>
                  </a:txBody>
                  <a:tcPr/>
                </a:tc>
                <a:tc>
                  <a:txBody>
                    <a:bodyPr/>
                    <a:lstStyle/>
                    <a:p>
                      <a:r>
                        <a:rPr lang="en-US" sz="1100" dirty="0" smtClean="0"/>
                        <a:t>Taxi Program</a:t>
                      </a:r>
                      <a:r>
                        <a:rPr lang="en-US" sz="1100" baseline="0" dirty="0" smtClean="0"/>
                        <a:t> at IEH</a:t>
                      </a:r>
                      <a:endParaRPr lang="en-US" sz="1100" dirty="0"/>
                    </a:p>
                  </a:txBody>
                  <a:tcPr/>
                </a:tc>
                <a:tc>
                  <a:txBody>
                    <a:bodyPr/>
                    <a:lstStyle/>
                    <a:p>
                      <a:r>
                        <a:rPr lang="en-US" sz="1100" dirty="0" smtClean="0"/>
                        <a:t>GoGoGrandparents</a:t>
                      </a:r>
                      <a:endParaRPr lang="en-US" sz="1100" dirty="0"/>
                    </a:p>
                  </a:txBody>
                  <a:tcPr/>
                </a:tc>
                <a:tc>
                  <a:txBody>
                    <a:bodyPr/>
                    <a:lstStyle/>
                    <a:p>
                      <a:r>
                        <a:rPr lang="en-US" sz="1100" dirty="0" smtClean="0"/>
                        <a:t>Anchors</a:t>
                      </a:r>
                      <a:r>
                        <a:rPr lang="en-US" sz="1100" baseline="0" dirty="0" smtClean="0"/>
                        <a:t> Transportation Pilot</a:t>
                      </a:r>
                      <a:endParaRPr lang="en-US" sz="1100" dirty="0"/>
                    </a:p>
                  </a:txBody>
                  <a:tcPr/>
                </a:tc>
                <a:tc>
                  <a:txBody>
                    <a:bodyPr/>
                    <a:lstStyle/>
                    <a:p>
                      <a:r>
                        <a:rPr lang="en-US" sz="1100" dirty="0" smtClean="0"/>
                        <a:t>Center4Living</a:t>
                      </a:r>
                      <a:endParaRPr lang="en-US" sz="1100" dirty="0"/>
                    </a:p>
                  </a:txBody>
                  <a:tcPr/>
                </a:tc>
              </a:tr>
              <a:tr h="370840">
                <a:tc>
                  <a:txBody>
                    <a:bodyPr/>
                    <a:lstStyle/>
                    <a:p>
                      <a:r>
                        <a:rPr lang="en-US" sz="1200" dirty="0" smtClean="0"/>
                        <a:t>Purpose</a:t>
                      </a:r>
                      <a:endParaRPr lang="en-US" sz="1200" dirty="0"/>
                    </a:p>
                  </a:txBody>
                  <a:tcPr/>
                </a:tc>
                <a:tc>
                  <a:txBody>
                    <a:bodyPr/>
                    <a:lstStyle/>
                    <a:p>
                      <a:r>
                        <a:rPr lang="en-US" sz="1200" dirty="0" smtClean="0"/>
                        <a:t>Essential - Medical appointments</a:t>
                      </a:r>
                      <a:r>
                        <a:rPr lang="en-US" sz="1200" baseline="0" dirty="0" smtClean="0"/>
                        <a:t> only (scheduled)</a:t>
                      </a:r>
                      <a:endParaRPr lang="en-US" sz="1200" dirty="0"/>
                    </a:p>
                  </a:txBody>
                  <a:tcPr/>
                </a:tc>
                <a:tc>
                  <a:txBody>
                    <a:bodyPr/>
                    <a:lstStyle/>
                    <a:p>
                      <a:r>
                        <a:rPr lang="en-US" sz="1200" dirty="0" smtClean="0"/>
                        <a:t>Essential and Enrichment</a:t>
                      </a:r>
                    </a:p>
                    <a:p>
                      <a:r>
                        <a:rPr lang="en-US" sz="1200" dirty="0" smtClean="0"/>
                        <a:t>(on demand/scheduled)</a:t>
                      </a:r>
                      <a:endParaRPr lang="en-US" sz="1200" dirty="0"/>
                    </a:p>
                  </a:txBody>
                  <a:tcPr/>
                </a:tc>
                <a:tc>
                  <a:txBody>
                    <a:bodyPr/>
                    <a:lstStyle/>
                    <a:p>
                      <a:r>
                        <a:rPr lang="en-US" sz="1200" dirty="0" smtClean="0"/>
                        <a:t>To provide alternative multi-rider</a:t>
                      </a:r>
                      <a:r>
                        <a:rPr lang="en-US" sz="1200" baseline="0" dirty="0" smtClean="0"/>
                        <a:t> </a:t>
                      </a:r>
                      <a:r>
                        <a:rPr lang="en-US" sz="1200" dirty="0" smtClean="0"/>
                        <a:t>transportation</a:t>
                      </a:r>
                      <a:r>
                        <a:rPr lang="en-US" sz="1200" baseline="0" dirty="0" smtClean="0"/>
                        <a:t> solution in Edgartown (scheduled)</a:t>
                      </a:r>
                      <a:endParaRPr lang="en-US" sz="1200" dirty="0"/>
                    </a:p>
                  </a:txBody>
                  <a:tcPr/>
                </a:tc>
                <a:tc>
                  <a:txBody>
                    <a:bodyPr/>
                    <a:lstStyle/>
                    <a:p>
                      <a:r>
                        <a:rPr lang="en-US" sz="1200" dirty="0" smtClean="0"/>
                        <a:t>To provide client</a:t>
                      </a:r>
                      <a:r>
                        <a:rPr lang="en-US" sz="1200" baseline="0" dirty="0" smtClean="0"/>
                        <a:t> </a:t>
                      </a:r>
                      <a:r>
                        <a:rPr lang="en-US" sz="1200" dirty="0" smtClean="0"/>
                        <a:t>transportation</a:t>
                      </a:r>
                      <a:r>
                        <a:rPr lang="en-US" sz="1200" baseline="0" dirty="0" smtClean="0"/>
                        <a:t> to C4L</a:t>
                      </a:r>
                    </a:p>
                    <a:p>
                      <a:r>
                        <a:rPr lang="en-US" sz="1200" baseline="0" dirty="0" smtClean="0"/>
                        <a:t>(scheduled)</a:t>
                      </a:r>
                      <a:endParaRPr lang="en-US" sz="1200" dirty="0"/>
                    </a:p>
                  </a:txBody>
                  <a:tcPr/>
                </a:tc>
              </a:tr>
              <a:tr h="370840">
                <a:tc>
                  <a:txBody>
                    <a:bodyPr/>
                    <a:lstStyle/>
                    <a:p>
                      <a:r>
                        <a:rPr lang="en-US" sz="1200" dirty="0" smtClean="0"/>
                        <a:t>Program</a:t>
                      </a:r>
                      <a:r>
                        <a:rPr lang="en-US" sz="1200" baseline="0" dirty="0" smtClean="0"/>
                        <a:t> description</a:t>
                      </a:r>
                      <a:endParaRPr lang="en-US" sz="1200" dirty="0"/>
                    </a:p>
                  </a:txBody>
                  <a:tcPr/>
                </a:tc>
                <a:tc>
                  <a:txBody>
                    <a:bodyPr/>
                    <a:lstStyle/>
                    <a:p>
                      <a:r>
                        <a:rPr lang="en-US" sz="1200" dirty="0" smtClean="0"/>
                        <a:t>IEH</a:t>
                      </a:r>
                      <a:r>
                        <a:rPr lang="en-US" sz="1200" baseline="0" dirty="0" smtClean="0"/>
                        <a:t> schedules taxi rides for clients</a:t>
                      </a:r>
                      <a:endParaRPr lang="en-US" sz="1200" dirty="0"/>
                    </a:p>
                  </a:txBody>
                  <a:tcPr/>
                </a:tc>
                <a:tc>
                  <a:txBody>
                    <a:bodyPr/>
                    <a:lstStyle/>
                    <a:p>
                      <a:r>
                        <a:rPr lang="en-US" sz="1200" dirty="0" smtClean="0"/>
                        <a:t>Referral</a:t>
                      </a:r>
                      <a:r>
                        <a:rPr lang="en-US" sz="1200" baseline="0" dirty="0" smtClean="0"/>
                        <a:t> program from service agencies – HAMV registers and oversees</a:t>
                      </a:r>
                      <a:endParaRPr lang="en-US"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smtClean="0"/>
                        <a:t>Provides fixed</a:t>
                      </a:r>
                      <a:r>
                        <a:rPr lang="en-US" sz="1200" baseline="0" dirty="0" smtClean="0"/>
                        <a:t> loop in Edgartown (post office, pharmacy, grocery store) initially; may add transportation to programs at the Anchors</a:t>
                      </a:r>
                      <a:endParaRPr lang="en-US" sz="1200" dirty="0" smtClean="0"/>
                    </a:p>
                  </a:txBody>
                  <a:tcPr/>
                </a:tc>
                <a:tc>
                  <a:txBody>
                    <a:bodyPr/>
                    <a:lstStyle/>
                    <a:p>
                      <a:r>
                        <a:rPr lang="en-US" sz="1200" dirty="0" smtClean="0"/>
                        <a:t>Picks up and</a:t>
                      </a:r>
                      <a:r>
                        <a:rPr lang="en-US" sz="1200" baseline="0" dirty="0" smtClean="0"/>
                        <a:t> delivers clients to the center/home, potential expansion to other uses</a:t>
                      </a:r>
                      <a:endParaRPr lang="en-US" sz="1200" dirty="0"/>
                    </a:p>
                  </a:txBody>
                  <a:tcPr/>
                </a:tc>
              </a:tr>
              <a:tr h="370840">
                <a:tc>
                  <a:txBody>
                    <a:bodyPr/>
                    <a:lstStyle/>
                    <a:p>
                      <a:r>
                        <a:rPr lang="en-US" sz="1200" dirty="0" smtClean="0"/>
                        <a:t>Partner</a:t>
                      </a:r>
                      <a:endParaRPr lang="en-US" sz="1200" dirty="0"/>
                    </a:p>
                  </a:txBody>
                  <a:tcPr/>
                </a:tc>
                <a:tc>
                  <a:txBody>
                    <a:bodyPr/>
                    <a:lstStyle/>
                    <a:p>
                      <a:r>
                        <a:rPr lang="en-US" sz="1200" dirty="0" smtClean="0"/>
                        <a:t>Local</a:t>
                      </a:r>
                      <a:r>
                        <a:rPr lang="en-US" sz="1200" baseline="0" dirty="0" smtClean="0"/>
                        <a:t> taxi operator with fixed pricing, 100% costs covered</a:t>
                      </a:r>
                      <a:endParaRPr lang="en-US" sz="1200" dirty="0"/>
                    </a:p>
                  </a:txBody>
                  <a:tcPr/>
                </a:tc>
                <a:tc>
                  <a:txBody>
                    <a:bodyPr/>
                    <a:lstStyle/>
                    <a:p>
                      <a:r>
                        <a:rPr lang="en-US" sz="1200" dirty="0" smtClean="0"/>
                        <a:t>GoGoGrandparent</a:t>
                      </a:r>
                      <a:r>
                        <a:rPr lang="en-US" sz="1200" baseline="0" dirty="0" smtClean="0"/>
                        <a:t> (concierge service)</a:t>
                      </a:r>
                    </a:p>
                    <a:p>
                      <a:r>
                        <a:rPr lang="en-US" sz="1200" baseline="0" dirty="0" smtClean="0"/>
                        <a:t>100% costs covered</a:t>
                      </a:r>
                      <a:endParaRPr lang="en-US" sz="1200" dirty="0"/>
                    </a:p>
                  </a:txBody>
                  <a:tcPr/>
                </a:tc>
                <a:tc>
                  <a:txBody>
                    <a:bodyPr/>
                    <a:lstStyle/>
                    <a:p>
                      <a:r>
                        <a:rPr lang="en-US" sz="1200" dirty="0" smtClean="0"/>
                        <a:t>VTA provides vehicle, insurance, driver training;</a:t>
                      </a:r>
                      <a:r>
                        <a:rPr lang="en-US" sz="1200" baseline="0" dirty="0" smtClean="0"/>
                        <a:t> Anchors provides staff driver and volunteer drivers</a:t>
                      </a:r>
                      <a:endParaRPr lang="en-US" sz="1200" dirty="0"/>
                    </a:p>
                  </a:txBody>
                  <a:tcPr/>
                </a:tc>
                <a:tc>
                  <a:txBody>
                    <a:bodyPr/>
                    <a:lstStyle/>
                    <a:p>
                      <a:r>
                        <a:rPr lang="en-US" sz="1200" dirty="0" smtClean="0"/>
                        <a:t>VTA</a:t>
                      </a:r>
                      <a:r>
                        <a:rPr lang="en-US" sz="1200" baseline="0" dirty="0" smtClean="0"/>
                        <a:t> provides vehicle, C4L provides driver</a:t>
                      </a:r>
                      <a:endParaRPr lang="en-US" sz="1200" dirty="0"/>
                    </a:p>
                  </a:txBody>
                  <a:tcPr/>
                </a:tc>
              </a:tr>
            </a:tbl>
          </a:graphicData>
        </a:graphic>
      </p:graphicFrame>
    </p:spTree>
    <p:extLst>
      <p:ext uri="{BB962C8B-B14F-4D97-AF65-F5344CB8AC3E}">
        <p14:creationId xmlns:p14="http://schemas.microsoft.com/office/powerpoint/2010/main" val="350919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4431" y="113131"/>
            <a:ext cx="8961120" cy="994172"/>
          </a:xfrm>
        </p:spPr>
        <p:txBody>
          <a:bodyPr>
            <a:normAutofit/>
          </a:bodyPr>
          <a:lstStyle/>
          <a:p>
            <a:r>
              <a:rPr lang="en-US" dirty="0">
                <a:solidFill>
                  <a:schemeClr val="accent2"/>
                </a:solidFill>
              </a:rPr>
              <a:t>HAMV key priorities for an Aging Friendly Island</a:t>
            </a:r>
          </a:p>
        </p:txBody>
      </p:sp>
      <p:pic>
        <p:nvPicPr>
          <p:cNvPr id="10" name="Google Shape;76;p14"/>
          <p:cNvPicPr preferRelativeResize="0"/>
          <p:nvPr/>
        </p:nvPicPr>
        <p:blipFill>
          <a:blip r:embed="rId2">
            <a:alphaModFix/>
          </a:blip>
          <a:stretch>
            <a:fillRect/>
          </a:stretch>
        </p:blipFill>
        <p:spPr>
          <a:xfrm>
            <a:off x="142731" y="4476469"/>
            <a:ext cx="621900" cy="550261"/>
          </a:xfrm>
          <a:prstGeom prst="rect">
            <a:avLst/>
          </a:prstGeom>
          <a:noFill/>
          <a:ln>
            <a:noFill/>
          </a:ln>
        </p:spPr>
      </p:pic>
      <p:graphicFrame>
        <p:nvGraphicFramePr>
          <p:cNvPr id="11" name="Diagram 10"/>
          <p:cNvGraphicFramePr/>
          <p:nvPr>
            <p:extLst/>
          </p:nvPr>
        </p:nvGraphicFramePr>
        <p:xfrm>
          <a:off x="0" y="753705"/>
          <a:ext cx="9144000" cy="3716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66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Key Initiative #2</a:t>
            </a:r>
            <a:endParaRPr lang="en-US" dirty="0">
              <a:solidFill>
                <a:schemeClr val="accent2"/>
              </a:solidFill>
            </a:endParaRPr>
          </a:p>
        </p:txBody>
      </p:sp>
      <p:graphicFrame>
        <p:nvGraphicFramePr>
          <p:cNvPr id="4" name="Content Placeholder 3"/>
          <p:cNvGraphicFramePr>
            <a:graphicFrameLocks noGrp="1"/>
          </p:cNvGraphicFramePr>
          <p:nvPr>
            <p:ph idx="1"/>
            <p:extLst/>
          </p:nvPr>
        </p:nvGraphicFramePr>
        <p:xfrm>
          <a:off x="312187" y="2395076"/>
          <a:ext cx="7917412" cy="2861310"/>
        </p:xfrm>
        <a:graphic>
          <a:graphicData uri="http://schemas.openxmlformats.org/drawingml/2006/table">
            <a:tbl>
              <a:tblPr firstRow="1" bandRow="1">
                <a:tableStyleId>{21E4AEA4-8DFA-4A89-87EB-49C32662AFE0}</a:tableStyleId>
              </a:tblPr>
              <a:tblGrid>
                <a:gridCol w="2497381"/>
                <a:gridCol w="2519244"/>
                <a:gridCol w="2045382"/>
                <a:gridCol w="855405"/>
              </a:tblGrid>
              <a:tr h="278130">
                <a:tc>
                  <a:txBody>
                    <a:bodyPr/>
                    <a:lstStyle/>
                    <a:p>
                      <a:r>
                        <a:rPr lang="en-US" sz="1100" dirty="0" smtClean="0"/>
                        <a:t>Strategy</a:t>
                      </a:r>
                      <a:endParaRPr lang="en-US" sz="1100" dirty="0"/>
                    </a:p>
                  </a:txBody>
                  <a:tcPr marL="68580" marR="68580" marT="34290" marB="34290"/>
                </a:tc>
                <a:tc>
                  <a:txBody>
                    <a:bodyPr/>
                    <a:lstStyle/>
                    <a:p>
                      <a:r>
                        <a:rPr lang="en-US" sz="1100" dirty="0" smtClean="0"/>
                        <a:t>Action Steps</a:t>
                      </a:r>
                      <a:endParaRPr lang="en-US" sz="1100" dirty="0"/>
                    </a:p>
                  </a:txBody>
                  <a:tcPr marL="68580" marR="68580" marT="34290" marB="34290"/>
                </a:tc>
                <a:tc>
                  <a:txBody>
                    <a:bodyPr/>
                    <a:lstStyle/>
                    <a:p>
                      <a:r>
                        <a:rPr lang="en-US" sz="1100" dirty="0" smtClean="0"/>
                        <a:t>Partners</a:t>
                      </a:r>
                      <a:endParaRPr lang="en-US" sz="1100" dirty="0"/>
                    </a:p>
                  </a:txBody>
                  <a:tcPr marL="68580" marR="68580" marT="34290" marB="34290"/>
                </a:tc>
                <a:tc>
                  <a:txBody>
                    <a:bodyPr/>
                    <a:lstStyle/>
                    <a:p>
                      <a:r>
                        <a:rPr lang="en-US" sz="1100" dirty="0" smtClean="0"/>
                        <a:t>Year</a:t>
                      </a:r>
                      <a:endParaRPr lang="en-US" sz="1100" dirty="0"/>
                    </a:p>
                  </a:txBody>
                  <a:tcPr marL="68580" marR="68580" marT="34290" marB="34290"/>
                </a:tc>
              </a:tr>
              <a:tr h="2308860">
                <a:tc>
                  <a:txBody>
                    <a:bodyPr/>
                    <a:lstStyle/>
                    <a:p>
                      <a:r>
                        <a:rPr lang="en-US" sz="1100" dirty="0" smtClean="0"/>
                        <a:t>Create an island-wide</a:t>
                      </a:r>
                      <a:r>
                        <a:rPr lang="en-US" sz="1100" baseline="0" dirty="0" smtClean="0"/>
                        <a:t> integrated vision/support for alternative transportation options for Older Adults (on island essential and enrichment) &amp; off-island medical transport)</a:t>
                      </a:r>
                      <a:endParaRPr lang="en-US" sz="1100" dirty="0"/>
                    </a:p>
                  </a:txBody>
                  <a:tcPr marL="68580" marR="68580" marT="34290" marB="34290"/>
                </a:tc>
                <a:tc>
                  <a:txBody>
                    <a:bodyPr/>
                    <a:lstStyle/>
                    <a:p>
                      <a:r>
                        <a:rPr lang="en-US" sz="1100" dirty="0" smtClean="0"/>
                        <a:t>Convene</a:t>
                      </a:r>
                      <a:r>
                        <a:rPr lang="en-US" sz="1100" baseline="0" dirty="0" smtClean="0"/>
                        <a:t> a coalition of stakeholder organizations to:</a:t>
                      </a:r>
                    </a:p>
                    <a:p>
                      <a:pPr marL="342900" lvl="0" indent="-342900">
                        <a:buFont typeface="Arial" panose="020B0604020202020204" pitchFamily="34" charset="0"/>
                        <a:buChar char="•"/>
                      </a:pPr>
                      <a:r>
                        <a:rPr lang="en-US" sz="1100" dirty="0" smtClean="0"/>
                        <a:t>Address perceived service gaps </a:t>
                      </a:r>
                    </a:p>
                    <a:p>
                      <a:pPr marL="342900" lvl="0" indent="-342900">
                        <a:buFont typeface="Arial" panose="020B0604020202020204" pitchFamily="34" charset="0"/>
                        <a:buChar char="•"/>
                      </a:pPr>
                      <a:r>
                        <a:rPr lang="en-US" sz="1100" dirty="0" smtClean="0"/>
                        <a:t>Create options to encourage a transition from “driving myself” to utilizing alternative transportation modes</a:t>
                      </a:r>
                    </a:p>
                    <a:p>
                      <a:pPr marL="342900" lvl="0" indent="-342900">
                        <a:buFont typeface="Arial" panose="020B0604020202020204" pitchFamily="34" charset="0"/>
                        <a:buChar char="•"/>
                      </a:pPr>
                      <a:r>
                        <a:rPr lang="en-US" sz="1100" dirty="0" smtClean="0"/>
                        <a:t>Create  shared-usage solutions for all partners serving Older Adults</a:t>
                      </a:r>
                    </a:p>
                    <a:p>
                      <a:pPr marL="342900" lvl="0" indent="-342900">
                        <a:buFont typeface="Arial" panose="020B0604020202020204" pitchFamily="34" charset="0"/>
                        <a:buChar char="•"/>
                      </a:pPr>
                      <a:r>
                        <a:rPr lang="en-US" sz="1100" dirty="0" smtClean="0"/>
                        <a:t>Minimize inefficiencies in a solution/reduce road congestion</a:t>
                      </a:r>
                    </a:p>
                    <a:p>
                      <a:endParaRPr lang="en-US" sz="1100" dirty="0"/>
                    </a:p>
                  </a:txBody>
                  <a:tcPr marL="68580" marR="68580" marT="34290" marB="34290"/>
                </a:tc>
                <a:tc>
                  <a:txBody>
                    <a:bodyPr/>
                    <a:lstStyle/>
                    <a:p>
                      <a:r>
                        <a:rPr lang="en-US" sz="1100" dirty="0" smtClean="0"/>
                        <a:t>Center for Living</a:t>
                      </a:r>
                    </a:p>
                    <a:p>
                      <a:r>
                        <a:rPr lang="en-US" sz="1100" dirty="0" smtClean="0"/>
                        <a:t>Edgartown COA</a:t>
                      </a:r>
                    </a:p>
                    <a:p>
                      <a:r>
                        <a:rPr lang="en-US" sz="1100" dirty="0" smtClean="0"/>
                        <a:t>Island Elderly</a:t>
                      </a:r>
                      <a:r>
                        <a:rPr lang="en-US" sz="1100" baseline="0" dirty="0" smtClean="0"/>
                        <a:t> Housing</a:t>
                      </a:r>
                    </a:p>
                    <a:p>
                      <a:r>
                        <a:rPr lang="en-US" sz="1100" baseline="0" dirty="0" smtClean="0"/>
                        <a:t>IGI</a:t>
                      </a:r>
                    </a:p>
                    <a:p>
                      <a:r>
                        <a:rPr lang="en-US" sz="1100" baseline="0" dirty="0" smtClean="0"/>
                        <a:t>MVCF (partner)</a:t>
                      </a:r>
                    </a:p>
                    <a:p>
                      <a:r>
                        <a:rPr lang="en-US" sz="1100" baseline="0" dirty="0" smtClean="0"/>
                        <a:t>MVCS</a:t>
                      </a:r>
                    </a:p>
                    <a:p>
                      <a:r>
                        <a:rPr lang="en-US" sz="1100" baseline="0" dirty="0" smtClean="0"/>
                        <a:t>MVC (partner)</a:t>
                      </a:r>
                    </a:p>
                    <a:p>
                      <a:r>
                        <a:rPr lang="en-US" sz="1100" baseline="0" dirty="0" smtClean="0"/>
                        <a:t>Oak Bluffs COA</a:t>
                      </a:r>
                    </a:p>
                    <a:p>
                      <a:r>
                        <a:rPr lang="en-US" sz="1100" baseline="0" dirty="0" smtClean="0"/>
                        <a:t>Tisbury COA</a:t>
                      </a:r>
                    </a:p>
                    <a:p>
                      <a:r>
                        <a:rPr lang="en-US" sz="1100" baseline="0" dirty="0" smtClean="0"/>
                        <a:t>Up-island COA</a:t>
                      </a:r>
                    </a:p>
                    <a:p>
                      <a:r>
                        <a:rPr lang="en-US" sz="1100" baseline="0" dirty="0" smtClean="0"/>
                        <a:t>Vineyard Villages at Home</a:t>
                      </a:r>
                    </a:p>
                    <a:p>
                      <a:r>
                        <a:rPr lang="en-US" sz="1100" baseline="0" dirty="0" smtClean="0"/>
                        <a:t>VTA</a:t>
                      </a:r>
                    </a:p>
                    <a:p>
                      <a:r>
                        <a:rPr lang="en-US" sz="1100" baseline="0" dirty="0" smtClean="0"/>
                        <a:t>Wampanoag Tribe of Gay Head</a:t>
                      </a:r>
                    </a:p>
                    <a:p>
                      <a:r>
                        <a:rPr lang="en-US" sz="1100" baseline="0" dirty="0" smtClean="0"/>
                        <a:t>YMCA</a:t>
                      </a:r>
                      <a:endParaRPr lang="en-US" sz="1100" dirty="0"/>
                    </a:p>
                  </a:txBody>
                  <a:tcPr marL="68580" marR="68580" marT="34290" marB="34290"/>
                </a:tc>
                <a:tc>
                  <a:txBody>
                    <a:bodyPr/>
                    <a:lstStyle/>
                    <a:p>
                      <a:r>
                        <a:rPr lang="en-US" sz="1100" dirty="0" smtClean="0"/>
                        <a:t>2021</a:t>
                      </a:r>
                      <a:endParaRPr lang="en-US" sz="1100" dirty="0"/>
                    </a:p>
                  </a:txBody>
                  <a:tcPr marL="68580" marR="68580" marT="34290" marB="34290"/>
                </a:tc>
              </a:tr>
            </a:tbl>
          </a:graphicData>
        </a:graphic>
      </p:graphicFrame>
      <p:sp>
        <p:nvSpPr>
          <p:cNvPr id="5" name="Oval 4"/>
          <p:cNvSpPr/>
          <p:nvPr/>
        </p:nvSpPr>
        <p:spPr>
          <a:xfrm>
            <a:off x="431104" y="1525833"/>
            <a:ext cx="495832" cy="495832"/>
          </a:xfrm>
          <a:prstGeom prst="ellipse">
            <a:avLst/>
          </a:prstGeom>
          <a:blipFill rotWithShape="1">
            <a:blip r:embed="rId2"/>
            <a:stretch>
              <a:fillRect/>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6" name="Group 5"/>
          <p:cNvGrpSpPr/>
          <p:nvPr/>
        </p:nvGrpSpPr>
        <p:grpSpPr>
          <a:xfrm>
            <a:off x="926936" y="1525835"/>
            <a:ext cx="7302664" cy="495832"/>
            <a:chOff x="2207437" y="859224"/>
            <a:chExt cx="8107680" cy="661109"/>
          </a:xfrm>
        </p:grpSpPr>
        <p:sp>
          <p:nvSpPr>
            <p:cNvPr id="7" name="Pentagon 6"/>
            <p:cNvSpPr/>
            <p:nvPr/>
          </p:nvSpPr>
          <p:spPr>
            <a:xfrm rot="10800000">
              <a:off x="2207437" y="859224"/>
              <a:ext cx="8107680" cy="661109"/>
            </a:xfrm>
            <a:prstGeom prst="homePlate">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Pentagon 4"/>
            <p:cNvSpPr/>
            <p:nvPr/>
          </p:nvSpPr>
          <p:spPr>
            <a:xfrm rot="21600000">
              <a:off x="2372714" y="859224"/>
              <a:ext cx="7942403" cy="6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8648" tIns="51435" rIns="96012" bIns="51435" numCol="1" spcCol="1270" anchor="ctr" anchorCtr="0">
              <a:noAutofit/>
            </a:bodyPr>
            <a:lstStyle/>
            <a:p>
              <a:pPr algn="ctr" defTabSz="600075">
                <a:lnSpc>
                  <a:spcPct val="90000"/>
                </a:lnSpc>
                <a:spcBef>
                  <a:spcPct val="0"/>
                </a:spcBef>
                <a:spcAft>
                  <a:spcPct val="35000"/>
                </a:spcAft>
              </a:pPr>
              <a:r>
                <a:rPr lang="en-US" sz="1350" kern="1200" dirty="0"/>
                <a:t>Goal: Expand Older Adult transportation options and raise awareness of these options.</a:t>
              </a:r>
            </a:p>
          </p:txBody>
        </p:sp>
      </p:grpSp>
      <p:sp>
        <p:nvSpPr>
          <p:cNvPr id="9" name="TextBox 8"/>
          <p:cNvSpPr txBox="1"/>
          <p:nvPr/>
        </p:nvSpPr>
        <p:spPr>
          <a:xfrm>
            <a:off x="1201164" y="2069872"/>
            <a:ext cx="3864078" cy="253916"/>
          </a:xfrm>
          <a:prstGeom prst="rect">
            <a:avLst/>
          </a:prstGeom>
          <a:noFill/>
        </p:spPr>
        <p:txBody>
          <a:bodyPr wrap="square" rtlCol="0">
            <a:spAutoFit/>
          </a:bodyPr>
          <a:lstStyle/>
          <a:p>
            <a:r>
              <a:rPr lang="en-US" sz="1050" dirty="0"/>
              <a:t>Board advocate: Lyndsay </a:t>
            </a:r>
            <a:r>
              <a:rPr lang="en-US" sz="1050" dirty="0" smtClean="0"/>
              <a:t>Famariss/Cindy Trish</a:t>
            </a:r>
            <a:endParaRPr lang="en-US" sz="1050" dirty="0"/>
          </a:p>
        </p:txBody>
      </p:sp>
      <p:pic>
        <p:nvPicPr>
          <p:cNvPr id="10" name="Google Shape;76;p14"/>
          <p:cNvPicPr preferRelativeResize="0"/>
          <p:nvPr/>
        </p:nvPicPr>
        <p:blipFill>
          <a:blip r:embed="rId3">
            <a:alphaModFix/>
          </a:blip>
          <a:stretch>
            <a:fillRect/>
          </a:stretch>
        </p:blipFill>
        <p:spPr>
          <a:xfrm>
            <a:off x="265500" y="4428525"/>
            <a:ext cx="464850" cy="464850"/>
          </a:xfrm>
          <a:prstGeom prst="rect">
            <a:avLst/>
          </a:prstGeom>
          <a:noFill/>
          <a:ln>
            <a:noFill/>
          </a:ln>
        </p:spPr>
      </p:pic>
      <p:sp>
        <p:nvSpPr>
          <p:cNvPr id="11" name="TextBox 10"/>
          <p:cNvSpPr txBox="1"/>
          <p:nvPr/>
        </p:nvSpPr>
        <p:spPr>
          <a:xfrm flipH="1">
            <a:off x="1201164" y="1063613"/>
            <a:ext cx="3387339" cy="253916"/>
          </a:xfrm>
          <a:prstGeom prst="rect">
            <a:avLst/>
          </a:prstGeom>
          <a:noFill/>
        </p:spPr>
        <p:txBody>
          <a:bodyPr wrap="square" rtlCol="0">
            <a:spAutoFit/>
          </a:bodyPr>
          <a:lstStyle/>
          <a:p>
            <a:r>
              <a:rPr lang="en-US" sz="1050" b="1" dirty="0"/>
              <a:t>WHO Domain: Transportation</a:t>
            </a:r>
          </a:p>
        </p:txBody>
      </p:sp>
    </p:spTree>
    <p:extLst>
      <p:ext uri="{BB962C8B-B14F-4D97-AF65-F5344CB8AC3E}">
        <p14:creationId xmlns:p14="http://schemas.microsoft.com/office/powerpoint/2010/main" val="145068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Key Initiative #2</a:t>
            </a:r>
            <a:endParaRPr lang="en-US" dirty="0">
              <a:solidFill>
                <a:schemeClr val="accent2"/>
              </a:solidFill>
            </a:endParaRPr>
          </a:p>
        </p:txBody>
      </p:sp>
      <p:graphicFrame>
        <p:nvGraphicFramePr>
          <p:cNvPr id="4" name="Content Placeholder 3"/>
          <p:cNvGraphicFramePr>
            <a:graphicFrameLocks noGrp="1"/>
          </p:cNvGraphicFramePr>
          <p:nvPr>
            <p:ph idx="1"/>
            <p:extLst/>
          </p:nvPr>
        </p:nvGraphicFramePr>
        <p:xfrm>
          <a:off x="312187" y="2395076"/>
          <a:ext cx="7917412" cy="2396490"/>
        </p:xfrm>
        <a:graphic>
          <a:graphicData uri="http://schemas.openxmlformats.org/drawingml/2006/table">
            <a:tbl>
              <a:tblPr firstRow="1" bandRow="1">
                <a:tableStyleId>{21E4AEA4-8DFA-4A89-87EB-49C32662AFE0}</a:tableStyleId>
              </a:tblPr>
              <a:tblGrid>
                <a:gridCol w="2497381"/>
                <a:gridCol w="2519244"/>
                <a:gridCol w="1524693"/>
                <a:gridCol w="1376094"/>
              </a:tblGrid>
              <a:tr h="278130">
                <a:tc>
                  <a:txBody>
                    <a:bodyPr/>
                    <a:lstStyle/>
                    <a:p>
                      <a:r>
                        <a:rPr lang="en-US" sz="1100" dirty="0" smtClean="0"/>
                        <a:t>Strategy</a:t>
                      </a:r>
                      <a:endParaRPr lang="en-US" sz="1100" dirty="0"/>
                    </a:p>
                  </a:txBody>
                  <a:tcPr marL="68580" marR="68580" marT="34290" marB="34290"/>
                </a:tc>
                <a:tc>
                  <a:txBody>
                    <a:bodyPr/>
                    <a:lstStyle/>
                    <a:p>
                      <a:r>
                        <a:rPr lang="en-US" sz="1100" dirty="0" smtClean="0"/>
                        <a:t>Action Steps</a:t>
                      </a:r>
                      <a:endParaRPr lang="en-US" sz="1100" dirty="0"/>
                    </a:p>
                  </a:txBody>
                  <a:tcPr marL="68580" marR="68580" marT="34290" marB="34290"/>
                </a:tc>
                <a:tc>
                  <a:txBody>
                    <a:bodyPr/>
                    <a:lstStyle/>
                    <a:p>
                      <a:r>
                        <a:rPr lang="en-US" sz="1100" dirty="0" smtClean="0"/>
                        <a:t>Partners</a:t>
                      </a:r>
                      <a:endParaRPr lang="en-US" sz="1100" dirty="0"/>
                    </a:p>
                  </a:txBody>
                  <a:tcPr marL="68580" marR="68580" marT="34290" marB="34290"/>
                </a:tc>
                <a:tc>
                  <a:txBody>
                    <a:bodyPr/>
                    <a:lstStyle/>
                    <a:p>
                      <a:r>
                        <a:rPr lang="en-US" sz="1100" dirty="0" smtClean="0"/>
                        <a:t>Year</a:t>
                      </a:r>
                      <a:endParaRPr lang="en-US" sz="1100" dirty="0"/>
                    </a:p>
                  </a:txBody>
                  <a:tcPr marL="68580" marR="68580" marT="34290" marB="34290"/>
                </a:tc>
              </a:tr>
              <a:tr h="548640">
                <a:tc>
                  <a:txBody>
                    <a:bodyPr/>
                    <a:lstStyle/>
                    <a:p>
                      <a:r>
                        <a:rPr lang="en-US" sz="1100" b="0" i="0" u="none" strike="noStrike" cap="none" dirty="0" smtClean="0">
                          <a:solidFill>
                            <a:schemeClr val="dk1"/>
                          </a:solidFill>
                          <a:latin typeface="+mn-lt"/>
                          <a:ea typeface="+mn-ea"/>
                          <a:cs typeface="+mn-cs"/>
                          <a:sym typeface="Arial"/>
                        </a:rPr>
                        <a:t>(cont.)</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smtClean="0">
                          <a:solidFill>
                            <a:schemeClr val="dk1"/>
                          </a:solidFill>
                          <a:latin typeface="+mn-lt"/>
                          <a:ea typeface="+mn-ea"/>
                          <a:cs typeface="+mn-cs"/>
                          <a:sym typeface="Arial"/>
                        </a:rPr>
                        <a:t>Review Older Adult survey data to understand transportation behaviors and needs</a:t>
                      </a: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2021</a:t>
                      </a:r>
                      <a:endParaRPr lang="en-US" sz="1100" b="0" i="0" u="none" strike="noStrike" cap="none" dirty="0">
                        <a:solidFill>
                          <a:schemeClr val="dk1"/>
                        </a:solidFill>
                        <a:latin typeface="+mn-lt"/>
                        <a:ea typeface="+mn-ea"/>
                        <a:cs typeface="+mn-cs"/>
                        <a:sym typeface="Arial"/>
                      </a:endParaRPr>
                    </a:p>
                  </a:txBody>
                  <a:tcPr marL="68580" marR="68580" marT="34290" marB="34290"/>
                </a:tc>
              </a:tr>
              <a:tr h="38862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Conduct an audit of transportation options on and off-island</a:t>
                      </a: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2021</a:t>
                      </a:r>
                      <a:endParaRPr lang="en-US" sz="1100" b="0" i="0" u="none" strike="noStrike" cap="none" dirty="0">
                        <a:solidFill>
                          <a:schemeClr val="dk1"/>
                        </a:solidFill>
                        <a:latin typeface="+mn-lt"/>
                        <a:ea typeface="+mn-ea"/>
                        <a:cs typeface="+mn-cs"/>
                        <a:sym typeface="Arial"/>
                      </a:endParaRPr>
                    </a:p>
                  </a:txBody>
                  <a:tcPr marL="68580" marR="68580" marT="34290" marB="34290"/>
                </a:tc>
              </a:tr>
              <a:tr h="54864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Explore what other communities are doing to address Older Adult transportation needs</a:t>
                      </a: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2021</a:t>
                      </a:r>
                      <a:endParaRPr lang="en-US" sz="1100" b="0" i="0" u="none" strike="noStrike" cap="none" dirty="0">
                        <a:solidFill>
                          <a:schemeClr val="dk1"/>
                        </a:solidFill>
                        <a:latin typeface="+mn-lt"/>
                        <a:ea typeface="+mn-ea"/>
                        <a:cs typeface="+mn-cs"/>
                        <a:sym typeface="Arial"/>
                      </a:endParaRPr>
                    </a:p>
                  </a:txBody>
                  <a:tcPr marL="68580" marR="68580" marT="34290" marB="34290"/>
                </a:tc>
              </a:tr>
              <a:tr h="38862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Identify priorities for solution building for on and off-island transportation options </a:t>
                      </a: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2021</a:t>
                      </a:r>
                      <a:endParaRPr lang="en-US" sz="1100" b="0" i="0" u="none" strike="noStrike" cap="none" dirty="0">
                        <a:solidFill>
                          <a:schemeClr val="dk1"/>
                        </a:solidFill>
                        <a:latin typeface="+mn-lt"/>
                        <a:ea typeface="+mn-ea"/>
                        <a:cs typeface="+mn-cs"/>
                        <a:sym typeface="Arial"/>
                      </a:endParaRPr>
                    </a:p>
                  </a:txBody>
                  <a:tcPr marL="68580" marR="68580" marT="34290" marB="34290"/>
                </a:tc>
              </a:tr>
            </a:tbl>
          </a:graphicData>
        </a:graphic>
      </p:graphicFrame>
      <p:sp>
        <p:nvSpPr>
          <p:cNvPr id="5" name="Oval 4"/>
          <p:cNvSpPr/>
          <p:nvPr/>
        </p:nvSpPr>
        <p:spPr>
          <a:xfrm>
            <a:off x="431104" y="1525833"/>
            <a:ext cx="495832" cy="495832"/>
          </a:xfrm>
          <a:prstGeom prst="ellipse">
            <a:avLst/>
          </a:prstGeom>
          <a:blipFill rotWithShape="1">
            <a:blip r:embed="rId2"/>
            <a:stretch>
              <a:fillRect/>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6" name="Group 5"/>
          <p:cNvGrpSpPr/>
          <p:nvPr/>
        </p:nvGrpSpPr>
        <p:grpSpPr>
          <a:xfrm>
            <a:off x="926936" y="1525835"/>
            <a:ext cx="7302664" cy="495832"/>
            <a:chOff x="2207437" y="859224"/>
            <a:chExt cx="8107680" cy="661109"/>
          </a:xfrm>
        </p:grpSpPr>
        <p:sp>
          <p:nvSpPr>
            <p:cNvPr id="7" name="Pentagon 6"/>
            <p:cNvSpPr/>
            <p:nvPr/>
          </p:nvSpPr>
          <p:spPr>
            <a:xfrm rot="10800000">
              <a:off x="2207437" y="859224"/>
              <a:ext cx="8107680" cy="661109"/>
            </a:xfrm>
            <a:prstGeom prst="homePlate">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Pentagon 4"/>
            <p:cNvSpPr/>
            <p:nvPr/>
          </p:nvSpPr>
          <p:spPr>
            <a:xfrm rot="21600000">
              <a:off x="2372714" y="859224"/>
              <a:ext cx="7942403" cy="6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8648" tIns="51435" rIns="96012" bIns="51435" numCol="1" spcCol="1270" anchor="ctr" anchorCtr="0">
              <a:noAutofit/>
            </a:bodyPr>
            <a:lstStyle/>
            <a:p>
              <a:pPr algn="ctr" defTabSz="600075">
                <a:lnSpc>
                  <a:spcPct val="90000"/>
                </a:lnSpc>
                <a:spcBef>
                  <a:spcPct val="0"/>
                </a:spcBef>
                <a:spcAft>
                  <a:spcPct val="35000"/>
                </a:spcAft>
              </a:pPr>
              <a:r>
                <a:rPr lang="en-US" sz="1350" kern="1200" dirty="0"/>
                <a:t>Goal: Expand Older Adult transportation options and raise awareness of these options.</a:t>
              </a:r>
            </a:p>
          </p:txBody>
        </p:sp>
      </p:grpSp>
      <p:sp>
        <p:nvSpPr>
          <p:cNvPr id="9" name="TextBox 8"/>
          <p:cNvSpPr txBox="1"/>
          <p:nvPr/>
        </p:nvSpPr>
        <p:spPr>
          <a:xfrm>
            <a:off x="1201164" y="2069872"/>
            <a:ext cx="3864078" cy="253916"/>
          </a:xfrm>
          <a:prstGeom prst="rect">
            <a:avLst/>
          </a:prstGeom>
          <a:noFill/>
        </p:spPr>
        <p:txBody>
          <a:bodyPr wrap="square" rtlCol="0">
            <a:spAutoFit/>
          </a:bodyPr>
          <a:lstStyle/>
          <a:p>
            <a:r>
              <a:rPr lang="en-US" sz="1050" dirty="0"/>
              <a:t>Board advocate: Lyndsay </a:t>
            </a:r>
            <a:r>
              <a:rPr lang="en-US" sz="1050" dirty="0" smtClean="0"/>
              <a:t>Famariss/Cindy Trish</a:t>
            </a:r>
            <a:endParaRPr lang="en-US" sz="1050" dirty="0"/>
          </a:p>
        </p:txBody>
      </p:sp>
      <p:pic>
        <p:nvPicPr>
          <p:cNvPr id="10" name="Google Shape;76;p14"/>
          <p:cNvPicPr preferRelativeResize="0"/>
          <p:nvPr/>
        </p:nvPicPr>
        <p:blipFill>
          <a:blip r:embed="rId3">
            <a:alphaModFix/>
          </a:blip>
          <a:stretch>
            <a:fillRect/>
          </a:stretch>
        </p:blipFill>
        <p:spPr>
          <a:xfrm>
            <a:off x="265500" y="4428525"/>
            <a:ext cx="464850" cy="464850"/>
          </a:xfrm>
          <a:prstGeom prst="rect">
            <a:avLst/>
          </a:prstGeom>
          <a:noFill/>
          <a:ln>
            <a:noFill/>
          </a:ln>
        </p:spPr>
      </p:pic>
      <p:sp>
        <p:nvSpPr>
          <p:cNvPr id="11" name="TextBox 10"/>
          <p:cNvSpPr txBox="1"/>
          <p:nvPr/>
        </p:nvSpPr>
        <p:spPr>
          <a:xfrm flipH="1">
            <a:off x="1201164" y="1063613"/>
            <a:ext cx="3387339" cy="253916"/>
          </a:xfrm>
          <a:prstGeom prst="rect">
            <a:avLst/>
          </a:prstGeom>
          <a:noFill/>
        </p:spPr>
        <p:txBody>
          <a:bodyPr wrap="square" rtlCol="0">
            <a:spAutoFit/>
          </a:bodyPr>
          <a:lstStyle/>
          <a:p>
            <a:r>
              <a:rPr lang="en-US" sz="1050" b="1" dirty="0"/>
              <a:t>WHO Domain: Transportation</a:t>
            </a:r>
          </a:p>
        </p:txBody>
      </p:sp>
    </p:spTree>
    <p:extLst>
      <p:ext uri="{BB962C8B-B14F-4D97-AF65-F5344CB8AC3E}">
        <p14:creationId xmlns:p14="http://schemas.microsoft.com/office/powerpoint/2010/main" val="9838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Key Initiative #2</a:t>
            </a:r>
            <a:endParaRPr lang="en-US" dirty="0">
              <a:solidFill>
                <a:schemeClr val="accent2"/>
              </a:solidFill>
            </a:endParaRPr>
          </a:p>
        </p:txBody>
      </p:sp>
      <p:graphicFrame>
        <p:nvGraphicFramePr>
          <p:cNvPr id="4" name="Content Placeholder 3"/>
          <p:cNvGraphicFramePr>
            <a:graphicFrameLocks noGrp="1"/>
          </p:cNvGraphicFramePr>
          <p:nvPr>
            <p:ph idx="1"/>
            <p:extLst/>
          </p:nvPr>
        </p:nvGraphicFramePr>
        <p:xfrm>
          <a:off x="312187" y="2395076"/>
          <a:ext cx="7917412" cy="2564130"/>
        </p:xfrm>
        <a:graphic>
          <a:graphicData uri="http://schemas.openxmlformats.org/drawingml/2006/table">
            <a:tbl>
              <a:tblPr firstRow="1" bandRow="1">
                <a:tableStyleId>{21E4AEA4-8DFA-4A89-87EB-49C32662AFE0}</a:tableStyleId>
              </a:tblPr>
              <a:tblGrid>
                <a:gridCol w="2497381"/>
                <a:gridCol w="2519244"/>
                <a:gridCol w="1524693"/>
                <a:gridCol w="1376094"/>
              </a:tblGrid>
              <a:tr h="278130">
                <a:tc>
                  <a:txBody>
                    <a:bodyPr/>
                    <a:lstStyle/>
                    <a:p>
                      <a:r>
                        <a:rPr lang="en-US" sz="1100" dirty="0" smtClean="0"/>
                        <a:t>Strategy</a:t>
                      </a:r>
                      <a:endParaRPr lang="en-US" sz="1100" dirty="0"/>
                    </a:p>
                  </a:txBody>
                  <a:tcPr marL="68580" marR="68580" marT="34290" marB="34290"/>
                </a:tc>
                <a:tc>
                  <a:txBody>
                    <a:bodyPr/>
                    <a:lstStyle/>
                    <a:p>
                      <a:r>
                        <a:rPr lang="en-US" sz="1100" dirty="0" smtClean="0"/>
                        <a:t>Action Steps</a:t>
                      </a:r>
                      <a:endParaRPr lang="en-US" sz="1100" dirty="0"/>
                    </a:p>
                  </a:txBody>
                  <a:tcPr marL="68580" marR="68580" marT="34290" marB="34290"/>
                </a:tc>
                <a:tc>
                  <a:txBody>
                    <a:bodyPr/>
                    <a:lstStyle/>
                    <a:p>
                      <a:r>
                        <a:rPr lang="en-US" sz="1100" dirty="0" smtClean="0"/>
                        <a:t>Partners</a:t>
                      </a:r>
                      <a:endParaRPr lang="en-US" sz="1100" dirty="0"/>
                    </a:p>
                  </a:txBody>
                  <a:tcPr marL="68580" marR="68580" marT="34290" marB="34290"/>
                </a:tc>
                <a:tc>
                  <a:txBody>
                    <a:bodyPr/>
                    <a:lstStyle/>
                    <a:p>
                      <a:r>
                        <a:rPr lang="en-US" sz="1100" dirty="0" smtClean="0"/>
                        <a:t>Year</a:t>
                      </a:r>
                      <a:endParaRPr lang="en-US" sz="1100" dirty="0"/>
                    </a:p>
                  </a:txBody>
                  <a:tcPr marL="68580" marR="68580" marT="34290" marB="34290"/>
                </a:tc>
              </a:tr>
              <a:tr h="388620">
                <a:tc>
                  <a:txBody>
                    <a:bodyPr/>
                    <a:lstStyle/>
                    <a:p>
                      <a:r>
                        <a:rPr lang="en-US" sz="1100" b="0" i="0" u="none" strike="noStrike" cap="none" dirty="0" smtClean="0">
                          <a:solidFill>
                            <a:schemeClr val="dk1"/>
                          </a:solidFill>
                          <a:latin typeface="+mn-lt"/>
                          <a:ea typeface="+mn-ea"/>
                          <a:cs typeface="+mn-cs"/>
                          <a:sym typeface="Arial"/>
                        </a:rPr>
                        <a:t>(cont.)</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dirty="0" smtClean="0"/>
                        <a:t>Create transportation solutions options for</a:t>
                      </a:r>
                      <a:r>
                        <a:rPr lang="en-US" sz="1100" b="0" baseline="0" dirty="0" smtClean="0"/>
                        <a:t> target audience for on and off-island</a:t>
                      </a:r>
                      <a:endParaRPr lang="en-US" sz="1800" b="0" dirty="0" smtClean="0"/>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2021</a:t>
                      </a:r>
                      <a:endParaRPr lang="en-US" sz="1100" b="0" i="0" u="none" strike="noStrike" cap="none" dirty="0">
                        <a:solidFill>
                          <a:schemeClr val="dk1"/>
                        </a:solidFill>
                        <a:latin typeface="+mn-lt"/>
                        <a:ea typeface="+mn-ea"/>
                        <a:cs typeface="+mn-cs"/>
                        <a:sym typeface="Arial"/>
                      </a:endParaRPr>
                    </a:p>
                  </a:txBody>
                  <a:tcPr marL="68580" marR="68580" marT="34290" marB="34290"/>
                </a:tc>
              </a:tr>
              <a:tr h="54864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Secure  funding for Pilot</a:t>
                      </a:r>
                      <a:r>
                        <a:rPr lang="en-US" sz="1100" baseline="0" dirty="0" smtClean="0"/>
                        <a:t> program for on-island transportation solution (GoGoGrandparents) </a:t>
                      </a:r>
                      <a:endParaRPr lang="en-US" sz="1100" dirty="0" smtClean="0"/>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2021</a:t>
                      </a:r>
                      <a:endParaRPr lang="en-US" sz="1100" b="0" i="0" u="none" strike="noStrike" cap="none" dirty="0">
                        <a:solidFill>
                          <a:schemeClr val="dk1"/>
                        </a:solidFill>
                        <a:latin typeface="+mn-lt"/>
                        <a:ea typeface="+mn-ea"/>
                        <a:cs typeface="+mn-cs"/>
                        <a:sym typeface="Arial"/>
                      </a:endParaRPr>
                    </a:p>
                  </a:txBody>
                  <a:tcPr marL="68580" marR="68580" marT="34290" marB="34290"/>
                </a:tc>
              </a:tr>
              <a:tr h="54864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Evaluate</a:t>
                      </a:r>
                      <a:r>
                        <a:rPr lang="en-US" sz="1100" baseline="0" dirty="0" smtClean="0"/>
                        <a:t> effectiveness of on-island pilot program and secure funding for longer term program </a:t>
                      </a:r>
                      <a:endParaRPr lang="en-US" sz="1100" dirty="0" smtClean="0"/>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 S/A </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2022</a:t>
                      </a:r>
                      <a:endParaRPr lang="en-US" sz="1100" b="0" i="0" u="none" strike="noStrike" cap="none" dirty="0">
                        <a:solidFill>
                          <a:schemeClr val="dk1"/>
                        </a:solidFill>
                        <a:latin typeface="+mn-lt"/>
                        <a:ea typeface="+mn-ea"/>
                        <a:cs typeface="+mn-cs"/>
                        <a:sym typeface="Arial"/>
                      </a:endParaRPr>
                    </a:p>
                  </a:txBody>
                  <a:tcPr marL="68580" marR="68580" marT="34290" marB="34290"/>
                </a:tc>
              </a:tr>
              <a:tr h="54864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Identify Pilot program for-off-island</a:t>
                      </a:r>
                      <a:r>
                        <a:rPr lang="en-US" sz="1100" baseline="0" dirty="0" smtClean="0"/>
                        <a:t> medical transport and secure funding</a:t>
                      </a: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smtClean="0"/>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 &amp; Dylan Fernandes</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2022</a:t>
                      </a:r>
                      <a:endParaRPr lang="en-US" sz="1100" b="0" i="0" u="none" strike="noStrike" cap="none" dirty="0">
                        <a:solidFill>
                          <a:schemeClr val="dk1"/>
                        </a:solidFill>
                        <a:latin typeface="+mn-lt"/>
                        <a:ea typeface="+mn-ea"/>
                        <a:cs typeface="+mn-cs"/>
                        <a:sym typeface="Arial"/>
                      </a:endParaRPr>
                    </a:p>
                  </a:txBody>
                  <a:tcPr marL="68580" marR="68580" marT="34290" marB="34290"/>
                </a:tc>
              </a:tr>
            </a:tbl>
          </a:graphicData>
        </a:graphic>
      </p:graphicFrame>
      <p:sp>
        <p:nvSpPr>
          <p:cNvPr id="5" name="Oval 4"/>
          <p:cNvSpPr/>
          <p:nvPr/>
        </p:nvSpPr>
        <p:spPr>
          <a:xfrm>
            <a:off x="431104" y="1525833"/>
            <a:ext cx="495832" cy="495832"/>
          </a:xfrm>
          <a:prstGeom prst="ellipse">
            <a:avLst/>
          </a:prstGeom>
          <a:blipFill rotWithShape="1">
            <a:blip r:embed="rId2"/>
            <a:stretch>
              <a:fillRect/>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6" name="Group 5"/>
          <p:cNvGrpSpPr/>
          <p:nvPr/>
        </p:nvGrpSpPr>
        <p:grpSpPr>
          <a:xfrm>
            <a:off x="926936" y="1525835"/>
            <a:ext cx="7302664" cy="495832"/>
            <a:chOff x="2207437" y="859224"/>
            <a:chExt cx="8107680" cy="661109"/>
          </a:xfrm>
        </p:grpSpPr>
        <p:sp>
          <p:nvSpPr>
            <p:cNvPr id="7" name="Pentagon 6"/>
            <p:cNvSpPr/>
            <p:nvPr/>
          </p:nvSpPr>
          <p:spPr>
            <a:xfrm rot="10800000">
              <a:off x="2207437" y="859224"/>
              <a:ext cx="8107680" cy="661109"/>
            </a:xfrm>
            <a:prstGeom prst="homePlate">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Pentagon 4"/>
            <p:cNvSpPr/>
            <p:nvPr/>
          </p:nvSpPr>
          <p:spPr>
            <a:xfrm rot="21600000">
              <a:off x="2372714" y="859224"/>
              <a:ext cx="7942403" cy="6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8648" tIns="51435" rIns="96012" bIns="51435" numCol="1" spcCol="1270" anchor="ctr" anchorCtr="0">
              <a:noAutofit/>
            </a:bodyPr>
            <a:lstStyle/>
            <a:p>
              <a:pPr algn="ctr" defTabSz="600075">
                <a:lnSpc>
                  <a:spcPct val="90000"/>
                </a:lnSpc>
                <a:spcBef>
                  <a:spcPct val="0"/>
                </a:spcBef>
                <a:spcAft>
                  <a:spcPct val="35000"/>
                </a:spcAft>
              </a:pPr>
              <a:r>
                <a:rPr lang="en-US" sz="1350" kern="1200" dirty="0"/>
                <a:t>Goal: Expand Older Adult transportation options and raise awareness of these options.</a:t>
              </a:r>
            </a:p>
          </p:txBody>
        </p:sp>
      </p:grpSp>
      <p:sp>
        <p:nvSpPr>
          <p:cNvPr id="9" name="TextBox 8"/>
          <p:cNvSpPr txBox="1"/>
          <p:nvPr/>
        </p:nvSpPr>
        <p:spPr>
          <a:xfrm>
            <a:off x="1201164" y="2069872"/>
            <a:ext cx="3864078" cy="253916"/>
          </a:xfrm>
          <a:prstGeom prst="rect">
            <a:avLst/>
          </a:prstGeom>
          <a:noFill/>
        </p:spPr>
        <p:txBody>
          <a:bodyPr wrap="square" rtlCol="0">
            <a:spAutoFit/>
          </a:bodyPr>
          <a:lstStyle/>
          <a:p>
            <a:r>
              <a:rPr lang="en-US" sz="1050" dirty="0"/>
              <a:t>Board advocate: Lyndsay </a:t>
            </a:r>
            <a:r>
              <a:rPr lang="en-US" sz="1050" dirty="0" smtClean="0"/>
              <a:t>Famariss/Cindy Trish</a:t>
            </a:r>
            <a:endParaRPr lang="en-US" sz="1050" dirty="0"/>
          </a:p>
        </p:txBody>
      </p:sp>
      <p:pic>
        <p:nvPicPr>
          <p:cNvPr id="10" name="Google Shape;76;p14"/>
          <p:cNvPicPr preferRelativeResize="0"/>
          <p:nvPr/>
        </p:nvPicPr>
        <p:blipFill>
          <a:blip r:embed="rId3">
            <a:alphaModFix/>
          </a:blip>
          <a:stretch>
            <a:fillRect/>
          </a:stretch>
        </p:blipFill>
        <p:spPr>
          <a:xfrm>
            <a:off x="265500" y="4428525"/>
            <a:ext cx="464850" cy="464850"/>
          </a:xfrm>
          <a:prstGeom prst="rect">
            <a:avLst/>
          </a:prstGeom>
          <a:noFill/>
          <a:ln>
            <a:noFill/>
          </a:ln>
        </p:spPr>
      </p:pic>
      <p:sp>
        <p:nvSpPr>
          <p:cNvPr id="11" name="TextBox 10"/>
          <p:cNvSpPr txBox="1"/>
          <p:nvPr/>
        </p:nvSpPr>
        <p:spPr>
          <a:xfrm flipH="1">
            <a:off x="1201164" y="1063613"/>
            <a:ext cx="3387339" cy="253916"/>
          </a:xfrm>
          <a:prstGeom prst="rect">
            <a:avLst/>
          </a:prstGeom>
          <a:noFill/>
        </p:spPr>
        <p:txBody>
          <a:bodyPr wrap="square" rtlCol="0">
            <a:spAutoFit/>
          </a:bodyPr>
          <a:lstStyle/>
          <a:p>
            <a:r>
              <a:rPr lang="en-US" sz="1050" b="1" dirty="0"/>
              <a:t>WHO Domain: Transportation</a:t>
            </a:r>
          </a:p>
        </p:txBody>
      </p:sp>
    </p:spTree>
    <p:extLst>
      <p:ext uri="{BB962C8B-B14F-4D97-AF65-F5344CB8AC3E}">
        <p14:creationId xmlns:p14="http://schemas.microsoft.com/office/powerpoint/2010/main" val="55835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Key Initiative </a:t>
            </a:r>
            <a:r>
              <a:rPr lang="en-US" dirty="0" smtClean="0">
                <a:solidFill>
                  <a:schemeClr val="accent2"/>
                </a:solidFill>
              </a:rPr>
              <a:t>#2</a:t>
            </a:r>
            <a:endParaRPr lang="en-US" dirty="0">
              <a:solidFill>
                <a:schemeClr val="accent2"/>
              </a:solidFill>
            </a:endParaRPr>
          </a:p>
        </p:txBody>
      </p:sp>
      <p:graphicFrame>
        <p:nvGraphicFramePr>
          <p:cNvPr id="4" name="Content Placeholder 3"/>
          <p:cNvGraphicFramePr>
            <a:graphicFrameLocks noGrp="1"/>
          </p:cNvGraphicFramePr>
          <p:nvPr>
            <p:ph idx="1"/>
            <p:extLst/>
          </p:nvPr>
        </p:nvGraphicFramePr>
        <p:xfrm>
          <a:off x="312187" y="2395076"/>
          <a:ext cx="7917412" cy="2731770"/>
        </p:xfrm>
        <a:graphic>
          <a:graphicData uri="http://schemas.openxmlformats.org/drawingml/2006/table">
            <a:tbl>
              <a:tblPr firstRow="1" bandRow="1">
                <a:tableStyleId>{21E4AEA4-8DFA-4A89-87EB-49C32662AFE0}</a:tableStyleId>
              </a:tblPr>
              <a:tblGrid>
                <a:gridCol w="2497381"/>
                <a:gridCol w="2519244"/>
                <a:gridCol w="1524693"/>
                <a:gridCol w="1376094"/>
              </a:tblGrid>
              <a:tr h="278130">
                <a:tc>
                  <a:txBody>
                    <a:bodyPr/>
                    <a:lstStyle/>
                    <a:p>
                      <a:r>
                        <a:rPr lang="en-US" sz="1100" dirty="0" smtClean="0"/>
                        <a:t>Strategy</a:t>
                      </a:r>
                      <a:endParaRPr lang="en-US" sz="1100" dirty="0"/>
                    </a:p>
                  </a:txBody>
                  <a:tcPr marL="68580" marR="68580" marT="34290" marB="34290"/>
                </a:tc>
                <a:tc>
                  <a:txBody>
                    <a:bodyPr/>
                    <a:lstStyle/>
                    <a:p>
                      <a:r>
                        <a:rPr lang="en-US" sz="1100" dirty="0" smtClean="0"/>
                        <a:t>Action Steps</a:t>
                      </a:r>
                      <a:endParaRPr lang="en-US" sz="1100" dirty="0"/>
                    </a:p>
                  </a:txBody>
                  <a:tcPr marL="68580" marR="68580" marT="34290" marB="34290"/>
                </a:tc>
                <a:tc>
                  <a:txBody>
                    <a:bodyPr/>
                    <a:lstStyle/>
                    <a:p>
                      <a:r>
                        <a:rPr lang="en-US" sz="1100" dirty="0" smtClean="0"/>
                        <a:t>Partners</a:t>
                      </a:r>
                      <a:endParaRPr lang="en-US" sz="1100" dirty="0"/>
                    </a:p>
                  </a:txBody>
                  <a:tcPr marL="68580" marR="68580" marT="34290" marB="34290"/>
                </a:tc>
                <a:tc>
                  <a:txBody>
                    <a:bodyPr/>
                    <a:lstStyle/>
                    <a:p>
                      <a:r>
                        <a:rPr lang="en-US" sz="1100" dirty="0" smtClean="0"/>
                        <a:t>Year</a:t>
                      </a:r>
                      <a:endParaRPr lang="en-US" sz="1100" dirty="0"/>
                    </a:p>
                  </a:txBody>
                  <a:tcPr marL="68580" marR="68580" marT="34290" marB="34290"/>
                </a:tc>
              </a:tr>
              <a:tr h="708660">
                <a:tc>
                  <a:txBody>
                    <a:bodyPr/>
                    <a:lstStyle/>
                    <a:p>
                      <a:r>
                        <a:rPr lang="en-US" sz="1100" b="0" i="0" u="none" strike="noStrike" cap="none" dirty="0" smtClean="0">
                          <a:solidFill>
                            <a:schemeClr val="dk1"/>
                          </a:solidFill>
                          <a:latin typeface="+mn-lt"/>
                          <a:ea typeface="+mn-ea"/>
                          <a:cs typeface="+mn-cs"/>
                          <a:sym typeface="Arial"/>
                        </a:rPr>
                        <a:t>(cont.)</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Evaluate</a:t>
                      </a:r>
                      <a:r>
                        <a:rPr lang="en-US" sz="1100" baseline="0" dirty="0" smtClean="0"/>
                        <a:t> effectiveness of off[-island medical transport pilot program and secure funding for longer term program </a:t>
                      </a: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0" i="0" u="none" strike="noStrike" cap="none" dirty="0" smtClean="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TBD, Dylan Fernandes</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2023</a:t>
                      </a:r>
                      <a:endParaRPr lang="en-US" sz="1100" b="0" i="0" u="none" strike="noStrike" cap="none" dirty="0">
                        <a:solidFill>
                          <a:schemeClr val="dk1"/>
                        </a:solidFill>
                        <a:latin typeface="+mn-lt"/>
                        <a:ea typeface="+mn-ea"/>
                        <a:cs typeface="+mn-cs"/>
                        <a:sym typeface="Arial"/>
                      </a:endParaRPr>
                    </a:p>
                  </a:txBody>
                  <a:tcPr marL="68580" marR="68580" marT="34290" marB="34290"/>
                </a:tc>
              </a:tr>
              <a:tr h="548640">
                <a:tc>
                  <a:txBody>
                    <a:bodyPr/>
                    <a:lstStyle/>
                    <a:p>
                      <a:r>
                        <a:rPr lang="en-US" sz="1100" b="0" i="0" u="none" strike="noStrike" cap="none" dirty="0" smtClean="0">
                          <a:solidFill>
                            <a:schemeClr val="dk1"/>
                          </a:solidFill>
                          <a:latin typeface="+mn-lt"/>
                          <a:ea typeface="+mn-ea"/>
                          <a:cs typeface="+mn-cs"/>
                          <a:sym typeface="Arial"/>
                        </a:rPr>
                        <a:t>Raise awareness of existing</a:t>
                      </a:r>
                      <a:r>
                        <a:rPr lang="en-US" sz="1100" b="0" i="0" u="none" strike="noStrike" cap="none" baseline="0" dirty="0" smtClean="0">
                          <a:solidFill>
                            <a:schemeClr val="dk1"/>
                          </a:solidFill>
                          <a:latin typeface="+mn-lt"/>
                          <a:ea typeface="+mn-ea"/>
                          <a:cs typeface="+mn-cs"/>
                          <a:sym typeface="Arial"/>
                        </a:rPr>
                        <a:t> transportation options for Older Adults</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Identify optimal ways to share information (digital, hardcopy,</a:t>
                      </a:r>
                      <a:r>
                        <a:rPr lang="en-US" sz="1100" baseline="0" dirty="0" smtClean="0"/>
                        <a:t> phone program) </a:t>
                      </a:r>
                      <a:endParaRPr lang="en-US" sz="1100" dirty="0" smtClean="0"/>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Q1,</a:t>
                      </a:r>
                      <a:r>
                        <a:rPr lang="en-US" sz="1100" b="0" i="0" u="none" strike="noStrike" cap="none" baseline="0" dirty="0" smtClean="0">
                          <a:solidFill>
                            <a:schemeClr val="dk1"/>
                          </a:solidFill>
                          <a:latin typeface="+mn-lt"/>
                          <a:ea typeface="+mn-ea"/>
                          <a:cs typeface="+mn-cs"/>
                          <a:sym typeface="Arial"/>
                        </a:rPr>
                        <a:t> 2022</a:t>
                      </a:r>
                      <a:endParaRPr lang="en-US" sz="1100" b="0" i="0" u="none" strike="noStrike" cap="none" dirty="0">
                        <a:solidFill>
                          <a:schemeClr val="dk1"/>
                        </a:solidFill>
                        <a:latin typeface="+mn-lt"/>
                        <a:ea typeface="+mn-ea"/>
                        <a:cs typeface="+mn-cs"/>
                        <a:sym typeface="Arial"/>
                      </a:endParaRPr>
                    </a:p>
                  </a:txBody>
                  <a:tcPr marL="68580" marR="68580" marT="34290" marB="34290"/>
                </a:tc>
              </a:tr>
              <a:tr h="54864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Create a communications campaign to</a:t>
                      </a:r>
                      <a:r>
                        <a:rPr lang="en-US" sz="1100" baseline="0" dirty="0" smtClean="0"/>
                        <a:t> raise awareness of existing options</a:t>
                      </a: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smtClean="0">
                          <a:solidFill>
                            <a:schemeClr val="dk1"/>
                          </a:solidFill>
                          <a:latin typeface="+mn-lt"/>
                          <a:ea typeface="+mn-ea"/>
                          <a:cs typeface="+mn-cs"/>
                          <a:sym typeface="Arial"/>
                        </a:rPr>
                        <a:t>VTA, town</a:t>
                      </a:r>
                      <a:r>
                        <a:rPr lang="en-US" sz="1100" b="0" i="0" u="none" strike="noStrike" cap="none" baseline="0" dirty="0" smtClean="0">
                          <a:solidFill>
                            <a:schemeClr val="dk1"/>
                          </a:solidFill>
                          <a:latin typeface="+mn-lt"/>
                          <a:ea typeface="+mn-ea"/>
                          <a:cs typeface="+mn-cs"/>
                          <a:sym typeface="Arial"/>
                        </a:rPr>
                        <a:t> governments, S/A</a:t>
                      </a:r>
                      <a:endParaRPr lang="en-US" sz="1100" b="0" i="0" u="none" strike="noStrike" cap="none" dirty="0" smtClean="0">
                        <a:solidFill>
                          <a:schemeClr val="dk1"/>
                        </a:solidFill>
                        <a:latin typeface="+mn-lt"/>
                        <a:ea typeface="+mn-ea"/>
                        <a:cs typeface="+mn-cs"/>
                        <a:sym typeface="Arial"/>
                      </a:endParaRPr>
                    </a:p>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Q2, 2022</a:t>
                      </a:r>
                      <a:endParaRPr lang="en-US" sz="1100" b="0" i="0" u="none" strike="noStrike" cap="none" dirty="0">
                        <a:solidFill>
                          <a:schemeClr val="dk1"/>
                        </a:solidFill>
                        <a:latin typeface="+mn-lt"/>
                        <a:ea typeface="+mn-ea"/>
                        <a:cs typeface="+mn-cs"/>
                        <a:sym typeface="Arial"/>
                      </a:endParaRPr>
                    </a:p>
                  </a:txBody>
                  <a:tcPr marL="68580" marR="68580" marT="34290" marB="34290"/>
                </a:tc>
              </a:tr>
              <a:tr h="278130">
                <a:tc>
                  <a:txBody>
                    <a:bodyPr/>
                    <a:lstStyle/>
                    <a:p>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Roll-out awareness/education</a:t>
                      </a:r>
                      <a:r>
                        <a:rPr lang="en-US" sz="1100" baseline="0" dirty="0" smtClean="0"/>
                        <a:t> program</a:t>
                      </a:r>
                      <a:endParaRPr lang="en-US" sz="1100" dirty="0" smtClean="0"/>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S/A</a:t>
                      </a:r>
                      <a:endParaRPr lang="en-US" sz="1100" b="0" i="0" u="none" strike="noStrike" cap="none" dirty="0">
                        <a:solidFill>
                          <a:schemeClr val="dk1"/>
                        </a:solidFill>
                        <a:latin typeface="+mn-lt"/>
                        <a:ea typeface="+mn-ea"/>
                        <a:cs typeface="+mn-cs"/>
                        <a:sym typeface="Arial"/>
                      </a:endParaRPr>
                    </a:p>
                  </a:txBody>
                  <a:tcPr marL="68580" marR="68580" marT="34290" marB="34290"/>
                </a:tc>
                <a:tc>
                  <a:txBody>
                    <a:bodyPr/>
                    <a:lstStyle/>
                    <a:p>
                      <a:r>
                        <a:rPr lang="en-US" sz="1100" b="0" i="0" u="none" strike="noStrike" cap="none" dirty="0" smtClean="0">
                          <a:solidFill>
                            <a:schemeClr val="dk1"/>
                          </a:solidFill>
                          <a:latin typeface="+mn-lt"/>
                          <a:ea typeface="+mn-ea"/>
                          <a:cs typeface="+mn-cs"/>
                          <a:sym typeface="Arial"/>
                        </a:rPr>
                        <a:t>Q3, 2022</a:t>
                      </a:r>
                      <a:endParaRPr lang="en-US" sz="1100" b="0" i="0" u="none" strike="noStrike" cap="none" dirty="0">
                        <a:solidFill>
                          <a:schemeClr val="dk1"/>
                        </a:solidFill>
                        <a:latin typeface="+mn-lt"/>
                        <a:ea typeface="+mn-ea"/>
                        <a:cs typeface="+mn-cs"/>
                        <a:sym typeface="Arial"/>
                      </a:endParaRPr>
                    </a:p>
                  </a:txBody>
                  <a:tcPr marL="68580" marR="68580" marT="34290" marB="34290"/>
                </a:tc>
              </a:tr>
            </a:tbl>
          </a:graphicData>
        </a:graphic>
      </p:graphicFrame>
      <p:sp>
        <p:nvSpPr>
          <p:cNvPr id="5" name="Oval 4"/>
          <p:cNvSpPr/>
          <p:nvPr/>
        </p:nvSpPr>
        <p:spPr>
          <a:xfrm>
            <a:off x="431104" y="1525833"/>
            <a:ext cx="495832" cy="495832"/>
          </a:xfrm>
          <a:prstGeom prst="ellipse">
            <a:avLst/>
          </a:prstGeom>
          <a:blipFill rotWithShape="1">
            <a:blip r:embed="rId2"/>
            <a:stretch>
              <a:fillRect/>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6" name="Group 5"/>
          <p:cNvGrpSpPr/>
          <p:nvPr/>
        </p:nvGrpSpPr>
        <p:grpSpPr>
          <a:xfrm>
            <a:off x="926936" y="1525835"/>
            <a:ext cx="7302664" cy="495832"/>
            <a:chOff x="2207437" y="859224"/>
            <a:chExt cx="8107680" cy="661109"/>
          </a:xfrm>
        </p:grpSpPr>
        <p:sp>
          <p:nvSpPr>
            <p:cNvPr id="7" name="Pentagon 6"/>
            <p:cNvSpPr/>
            <p:nvPr/>
          </p:nvSpPr>
          <p:spPr>
            <a:xfrm rot="10800000">
              <a:off x="2207437" y="859224"/>
              <a:ext cx="8107680" cy="661109"/>
            </a:xfrm>
            <a:prstGeom prst="homePlate">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Pentagon 4"/>
            <p:cNvSpPr/>
            <p:nvPr/>
          </p:nvSpPr>
          <p:spPr>
            <a:xfrm rot="21600000">
              <a:off x="2372714" y="859224"/>
              <a:ext cx="7942403" cy="6611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8648" tIns="51435" rIns="96012" bIns="51435" numCol="1" spcCol="1270" anchor="ctr" anchorCtr="0">
              <a:noAutofit/>
            </a:bodyPr>
            <a:lstStyle/>
            <a:p>
              <a:pPr algn="ctr" defTabSz="600075">
                <a:lnSpc>
                  <a:spcPct val="90000"/>
                </a:lnSpc>
                <a:spcBef>
                  <a:spcPct val="0"/>
                </a:spcBef>
                <a:spcAft>
                  <a:spcPct val="35000"/>
                </a:spcAft>
              </a:pPr>
              <a:r>
                <a:rPr lang="en-US" sz="1350" kern="1200" dirty="0"/>
                <a:t>Goal: Expand Older Adult transportation options and raise awareness of these options.</a:t>
              </a:r>
            </a:p>
          </p:txBody>
        </p:sp>
      </p:grpSp>
      <p:sp>
        <p:nvSpPr>
          <p:cNvPr id="9" name="TextBox 8"/>
          <p:cNvSpPr txBox="1"/>
          <p:nvPr/>
        </p:nvSpPr>
        <p:spPr>
          <a:xfrm>
            <a:off x="1201164" y="2069872"/>
            <a:ext cx="3864078" cy="253916"/>
          </a:xfrm>
          <a:prstGeom prst="rect">
            <a:avLst/>
          </a:prstGeom>
          <a:noFill/>
        </p:spPr>
        <p:txBody>
          <a:bodyPr wrap="square" rtlCol="0">
            <a:spAutoFit/>
          </a:bodyPr>
          <a:lstStyle/>
          <a:p>
            <a:r>
              <a:rPr lang="en-US" sz="1050" dirty="0"/>
              <a:t>Board advocate: Lyndsay </a:t>
            </a:r>
            <a:r>
              <a:rPr lang="en-US" sz="1050" dirty="0" smtClean="0"/>
              <a:t>Famariss/Cindy Trish</a:t>
            </a:r>
            <a:endParaRPr lang="en-US" sz="1050" dirty="0"/>
          </a:p>
        </p:txBody>
      </p:sp>
      <p:pic>
        <p:nvPicPr>
          <p:cNvPr id="10" name="Google Shape;76;p14"/>
          <p:cNvPicPr preferRelativeResize="0"/>
          <p:nvPr/>
        </p:nvPicPr>
        <p:blipFill>
          <a:blip r:embed="rId3">
            <a:alphaModFix/>
          </a:blip>
          <a:stretch>
            <a:fillRect/>
          </a:stretch>
        </p:blipFill>
        <p:spPr>
          <a:xfrm>
            <a:off x="265500" y="4428525"/>
            <a:ext cx="464850" cy="464850"/>
          </a:xfrm>
          <a:prstGeom prst="rect">
            <a:avLst/>
          </a:prstGeom>
          <a:noFill/>
          <a:ln>
            <a:noFill/>
          </a:ln>
        </p:spPr>
      </p:pic>
      <p:sp>
        <p:nvSpPr>
          <p:cNvPr id="11" name="TextBox 10"/>
          <p:cNvSpPr txBox="1"/>
          <p:nvPr/>
        </p:nvSpPr>
        <p:spPr>
          <a:xfrm flipH="1">
            <a:off x="1201164" y="1063613"/>
            <a:ext cx="3387339" cy="253916"/>
          </a:xfrm>
          <a:prstGeom prst="rect">
            <a:avLst/>
          </a:prstGeom>
          <a:noFill/>
        </p:spPr>
        <p:txBody>
          <a:bodyPr wrap="square" rtlCol="0">
            <a:spAutoFit/>
          </a:bodyPr>
          <a:lstStyle/>
          <a:p>
            <a:r>
              <a:rPr lang="en-US" sz="1050" b="1" dirty="0"/>
              <a:t>WHO Domain: Transportation</a:t>
            </a:r>
          </a:p>
        </p:txBody>
      </p:sp>
    </p:spTree>
    <p:extLst>
      <p:ext uri="{BB962C8B-B14F-4D97-AF65-F5344CB8AC3E}">
        <p14:creationId xmlns:p14="http://schemas.microsoft.com/office/powerpoint/2010/main" val="174210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Looking for </a:t>
            </a:r>
            <a:r>
              <a:rPr lang="en-US" dirty="0" smtClean="0">
                <a:solidFill>
                  <a:schemeClr val="accent2"/>
                </a:solidFill>
              </a:rPr>
              <a:t>participation 2022</a:t>
            </a:r>
            <a:endParaRPr lang="en-US" dirty="0">
              <a:solidFill>
                <a:schemeClr val="accent2"/>
              </a:solidFill>
            </a:endParaRPr>
          </a:p>
        </p:txBody>
      </p:sp>
      <p:sp>
        <p:nvSpPr>
          <p:cNvPr id="3" name="Content Placeholder 2"/>
          <p:cNvSpPr>
            <a:spLocks noGrp="1"/>
          </p:cNvSpPr>
          <p:nvPr>
            <p:ph idx="1"/>
          </p:nvPr>
        </p:nvSpPr>
        <p:spPr>
          <a:xfrm>
            <a:off x="311700" y="1086325"/>
            <a:ext cx="8520600" cy="3302700"/>
          </a:xfrm>
        </p:spPr>
        <p:txBody>
          <a:bodyPr/>
          <a:lstStyle/>
          <a:p>
            <a:r>
              <a:rPr lang="en-US" dirty="0" smtClean="0"/>
              <a:t>Off-Island Medical Transportation </a:t>
            </a:r>
          </a:p>
          <a:p>
            <a:r>
              <a:rPr lang="en-US" dirty="0" smtClean="0"/>
              <a:t>GoGoGrandparents </a:t>
            </a:r>
          </a:p>
          <a:p>
            <a:r>
              <a:rPr lang="en-US" dirty="0" smtClean="0"/>
              <a:t>Communications </a:t>
            </a:r>
            <a:r>
              <a:rPr lang="en-US" dirty="0" smtClean="0"/>
              <a:t>Campaign for available transportation </a:t>
            </a:r>
            <a:r>
              <a:rPr lang="en-US" dirty="0" smtClean="0"/>
              <a:t>options</a:t>
            </a:r>
          </a:p>
          <a:p>
            <a:pPr marL="114300" indent="0">
              <a:buNone/>
            </a:pPr>
            <a:endParaRPr lang="en-US" dirty="0"/>
          </a:p>
          <a:p>
            <a:pPr marL="114300" indent="0">
              <a:buNone/>
            </a:pPr>
            <a:r>
              <a:rPr lang="en-US" dirty="0" smtClean="0"/>
              <a:t>Cindy will follow up with each of you individually to hear your feedback on our efforts this year and how you would like to participate.</a:t>
            </a:r>
          </a:p>
          <a:p>
            <a:endParaRPr lang="en-US" dirty="0"/>
          </a:p>
          <a:p>
            <a:r>
              <a:rPr lang="en-US" dirty="0" smtClean="0"/>
              <a:t>2022 Calendar</a:t>
            </a:r>
          </a:p>
          <a:p>
            <a:pPr lvl="1"/>
            <a:r>
              <a:rPr lang="en-US" dirty="0" smtClean="0"/>
              <a:t>Monthly meetings Jan – June</a:t>
            </a:r>
          </a:p>
          <a:p>
            <a:pPr lvl="1"/>
            <a:r>
              <a:rPr lang="en-US" dirty="0" smtClean="0"/>
              <a:t>Summer Hiatus</a:t>
            </a:r>
          </a:p>
          <a:p>
            <a:pPr lvl="1"/>
            <a:r>
              <a:rPr lang="en-US" dirty="0" smtClean="0"/>
              <a:t>Monthly meetings Sept - Dec</a:t>
            </a:r>
            <a:endParaRPr lang="en-US" dirty="0"/>
          </a:p>
        </p:txBody>
      </p:sp>
    </p:spTree>
    <p:extLst>
      <p:ext uri="{BB962C8B-B14F-4D97-AF65-F5344CB8AC3E}">
        <p14:creationId xmlns:p14="http://schemas.microsoft.com/office/powerpoint/2010/main" val="283660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69" y="106391"/>
            <a:ext cx="8834831" cy="994172"/>
          </a:xfrm>
        </p:spPr>
        <p:txBody>
          <a:bodyPr>
            <a:noAutofit/>
          </a:bodyPr>
          <a:lstStyle/>
          <a:p>
            <a:r>
              <a:rPr lang="en-US" sz="3600" b="1" dirty="0">
                <a:solidFill>
                  <a:srgbClr val="005493"/>
                </a:solidFill>
                <a:latin typeface="PT Sans Narrow"/>
                <a:ea typeface="PT Sans Narrow"/>
                <a:cs typeface="PT Sans Narrow"/>
              </a:rPr>
              <a:t>Note: Anchors Solution reflects our initial vision for scheduled on island transportation (Bus </a:t>
            </a:r>
            <a:r>
              <a:rPr lang="en-US" sz="3600" b="1" dirty="0">
                <a:solidFill>
                  <a:srgbClr val="005493"/>
                </a:solidFill>
                <a:latin typeface="PT Sans Narrow"/>
                <a:ea typeface="PT Sans Narrow"/>
                <a:cs typeface="PT Sans Narrow"/>
              </a:rPr>
              <a:t>Plus </a:t>
            </a:r>
            <a:r>
              <a:rPr lang="en-US" sz="3600" b="1" dirty="0">
                <a:solidFill>
                  <a:srgbClr val="005493"/>
                </a:solidFill>
                <a:latin typeface="PT Sans Narrow"/>
                <a:ea typeface="PT Sans Narrow"/>
                <a:cs typeface="PT Sans Narrow"/>
              </a:rPr>
              <a:t>++)</a:t>
            </a:r>
            <a:endParaRPr lang="en-US" sz="3600" b="1" dirty="0">
              <a:solidFill>
                <a:srgbClr val="005493"/>
              </a:solidFill>
              <a:latin typeface="PT Sans Narrow"/>
              <a:ea typeface="PT Sans Narrow"/>
              <a:cs typeface="PT Sans Narrow"/>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4026777"/>
              </p:ext>
            </p:extLst>
          </p:nvPr>
        </p:nvGraphicFramePr>
        <p:xfrm>
          <a:off x="628650" y="1175657"/>
          <a:ext cx="7886700" cy="3457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2769" y="4782911"/>
            <a:ext cx="8152873" cy="300082"/>
          </a:xfrm>
          <a:prstGeom prst="rect">
            <a:avLst/>
          </a:prstGeom>
          <a:noFill/>
        </p:spPr>
        <p:txBody>
          <a:bodyPr wrap="none" rtlCol="0">
            <a:spAutoFit/>
          </a:bodyPr>
          <a:lstStyle/>
          <a:p>
            <a:pPr>
              <a:buClrTx/>
              <a:buFontTx/>
              <a:buNone/>
            </a:pPr>
            <a:r>
              <a:rPr lang="en-US" sz="1350" kern="1200" dirty="0">
                <a:solidFill>
                  <a:prstClr val="black"/>
                </a:solidFill>
                <a:latin typeface="Calibri" panose="020F0502020204030204"/>
                <a:ea typeface="+mn-ea"/>
                <a:cs typeface="+mn-cs"/>
              </a:rPr>
              <a:t>Vehicles do not require CDL licensing; **vehicle options for those impaired can be either single or multiple riders)</a:t>
            </a:r>
          </a:p>
        </p:txBody>
      </p:sp>
    </p:spTree>
    <p:extLst>
      <p:ext uri="{BB962C8B-B14F-4D97-AF65-F5344CB8AC3E}">
        <p14:creationId xmlns:p14="http://schemas.microsoft.com/office/powerpoint/2010/main" val="352902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5493"/>
                </a:solidFill>
                <a:latin typeface="PT Sans Narrow"/>
                <a:ea typeface="PT Sans Narrow"/>
                <a:cs typeface="PT Sans Narrow"/>
              </a:rPr>
              <a:t>Note: C4L approach reflects one of our initial options  </a:t>
            </a:r>
            <a:r>
              <a:rPr lang="en-US" sz="3600" b="1" dirty="0">
                <a:solidFill>
                  <a:srgbClr val="005493"/>
                </a:solidFill>
                <a:latin typeface="PT Sans Narrow"/>
                <a:ea typeface="PT Sans Narrow"/>
                <a:cs typeface="PT Sans Narrow"/>
              </a:rPr>
              <a:t>– Get me to the “program” on time</a:t>
            </a:r>
            <a:r>
              <a:rPr lang="en-US" sz="3600" b="1" dirty="0">
                <a:solidFill>
                  <a:srgbClr val="005493"/>
                </a:solidFill>
                <a:latin typeface="PT Sans Narrow"/>
                <a:ea typeface="PT Sans Narrow"/>
                <a:cs typeface="PT Sans Narrow"/>
              </a:rPr>
              <a:t>!</a:t>
            </a:r>
            <a:endParaRPr lang="en-US" sz="3600" b="1" dirty="0">
              <a:solidFill>
                <a:srgbClr val="005493"/>
              </a:solidFill>
              <a:latin typeface="PT Sans Narrow"/>
              <a:ea typeface="PT Sans Narrow"/>
              <a:cs typeface="PT Sans Narrow"/>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9782542"/>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14018" y="4733925"/>
            <a:ext cx="6779420" cy="253916"/>
          </a:xfrm>
          <a:prstGeom prst="rect">
            <a:avLst/>
          </a:prstGeom>
          <a:noFill/>
        </p:spPr>
        <p:txBody>
          <a:bodyPr wrap="none" rtlCol="0">
            <a:spAutoFit/>
          </a:bodyPr>
          <a:lstStyle/>
          <a:p>
            <a:r>
              <a:rPr lang="en-US" sz="1050" dirty="0"/>
              <a:t>** Possible Point-to-point delivery of goods when van is not in use or could be used for “companionship travel” </a:t>
            </a:r>
          </a:p>
        </p:txBody>
      </p:sp>
      <p:sp>
        <p:nvSpPr>
          <p:cNvPr id="6" name="TextBox 5"/>
          <p:cNvSpPr txBox="1"/>
          <p:nvPr/>
        </p:nvSpPr>
        <p:spPr>
          <a:xfrm>
            <a:off x="8299580" y="105894"/>
            <a:ext cx="184731" cy="530915"/>
          </a:xfrm>
          <a:prstGeom prst="rect">
            <a:avLst/>
          </a:prstGeom>
          <a:noFill/>
        </p:spPr>
        <p:txBody>
          <a:bodyPr wrap="none" rtlCol="0">
            <a:spAutoFit/>
          </a:bodyPr>
          <a:lstStyle/>
          <a:p>
            <a:endParaRPr lang="en-US" sz="1800" b="1" dirty="0">
              <a:solidFill>
                <a:srgbClr val="FF0000"/>
              </a:solidFill>
            </a:endParaRPr>
          </a:p>
          <a:p>
            <a:endParaRPr lang="en-US" sz="1050" dirty="0"/>
          </a:p>
        </p:txBody>
      </p:sp>
    </p:spTree>
    <p:extLst>
      <p:ext uri="{BB962C8B-B14F-4D97-AF65-F5344CB8AC3E}">
        <p14:creationId xmlns:p14="http://schemas.microsoft.com/office/powerpoint/2010/main" val="278073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850" y="86644"/>
            <a:ext cx="7886700" cy="994172"/>
          </a:xfrm>
        </p:spPr>
        <p:txBody>
          <a:bodyPr>
            <a:normAutofit/>
          </a:bodyPr>
          <a:lstStyle/>
          <a:p>
            <a:r>
              <a:rPr lang="en-US" sz="3600" b="1" dirty="0">
                <a:solidFill>
                  <a:srgbClr val="005493"/>
                </a:solidFill>
                <a:latin typeface="PT Sans Narrow"/>
                <a:ea typeface="PT Sans Narrow"/>
                <a:cs typeface="PT Sans Narrow"/>
              </a:rPr>
              <a:t>Where are we today – Pilot Review</a:t>
            </a:r>
            <a:endParaRPr lang="en-US" sz="3600" b="1" dirty="0">
              <a:solidFill>
                <a:srgbClr val="005493"/>
              </a:solidFill>
              <a:latin typeface="PT Sans Narrow"/>
              <a:ea typeface="PT Sans Narrow"/>
              <a:cs typeface="PT Sans Narrow"/>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4551048"/>
              </p:ext>
            </p:extLst>
          </p:nvPr>
        </p:nvGraphicFramePr>
        <p:xfrm>
          <a:off x="417600" y="936819"/>
          <a:ext cx="8424000" cy="3719459"/>
        </p:xfrm>
        <a:graphic>
          <a:graphicData uri="http://schemas.openxmlformats.org/drawingml/2006/table">
            <a:tbl>
              <a:tblPr firstRow="1" bandRow="1">
                <a:tableStyleId>{5C22544A-7EE6-4342-B048-85BDC9FD1C3A}</a:tableStyleId>
              </a:tblPr>
              <a:tblGrid>
                <a:gridCol w="1697716"/>
                <a:gridCol w="1533600"/>
                <a:gridCol w="2067884"/>
                <a:gridCol w="1497597"/>
                <a:gridCol w="1627203"/>
              </a:tblGrid>
              <a:tr h="580019">
                <a:tc>
                  <a:txBody>
                    <a:bodyPr/>
                    <a:lstStyle/>
                    <a:p>
                      <a:endParaRPr lang="en-US" sz="1100" dirty="0"/>
                    </a:p>
                  </a:txBody>
                  <a:tcPr/>
                </a:tc>
                <a:tc>
                  <a:txBody>
                    <a:bodyPr/>
                    <a:lstStyle/>
                    <a:p>
                      <a:r>
                        <a:rPr lang="en-US" sz="1100" dirty="0" smtClean="0"/>
                        <a:t>Taxi Program</a:t>
                      </a:r>
                      <a:r>
                        <a:rPr lang="en-US" sz="1100" baseline="0" dirty="0" smtClean="0"/>
                        <a:t> at IEH</a:t>
                      </a:r>
                      <a:endParaRPr lang="en-US" sz="1100" dirty="0"/>
                    </a:p>
                  </a:txBody>
                  <a:tcPr/>
                </a:tc>
                <a:tc>
                  <a:txBody>
                    <a:bodyPr/>
                    <a:lstStyle/>
                    <a:p>
                      <a:r>
                        <a:rPr lang="en-US" sz="1100" dirty="0" smtClean="0"/>
                        <a:t>GoGoGrandparents</a:t>
                      </a:r>
                      <a:endParaRPr lang="en-US" sz="1100" dirty="0"/>
                    </a:p>
                  </a:txBody>
                  <a:tcPr/>
                </a:tc>
                <a:tc>
                  <a:txBody>
                    <a:bodyPr/>
                    <a:lstStyle/>
                    <a:p>
                      <a:r>
                        <a:rPr lang="en-US" sz="1100" dirty="0" smtClean="0"/>
                        <a:t>Anchors</a:t>
                      </a:r>
                      <a:r>
                        <a:rPr lang="en-US" sz="1100" baseline="0" dirty="0" smtClean="0"/>
                        <a:t> Transportation Pilot</a:t>
                      </a:r>
                      <a:endParaRPr lang="en-US" sz="1100" dirty="0"/>
                    </a:p>
                  </a:txBody>
                  <a:tcPr/>
                </a:tc>
                <a:tc>
                  <a:txBody>
                    <a:bodyPr/>
                    <a:lstStyle/>
                    <a:p>
                      <a:r>
                        <a:rPr lang="en-US" sz="1100" dirty="0" smtClean="0"/>
                        <a:t>Center4Living</a:t>
                      </a:r>
                      <a:endParaRPr lang="en-US" sz="1100" dirty="0"/>
                    </a:p>
                  </a:txBody>
                  <a:tcPr/>
                </a:tc>
              </a:tr>
              <a:tr h="370840">
                <a:tc>
                  <a:txBody>
                    <a:bodyPr/>
                    <a:lstStyle/>
                    <a:p>
                      <a:r>
                        <a:rPr lang="en-US" sz="1400" dirty="0" smtClean="0"/>
                        <a:t>Number </a:t>
                      </a:r>
                      <a:r>
                        <a:rPr lang="en-US" sz="1400" dirty="0" smtClean="0"/>
                        <a:t>of trips to date</a:t>
                      </a:r>
                      <a:endParaRPr lang="en-US" sz="1400" dirty="0"/>
                    </a:p>
                  </a:txBody>
                  <a:tcPr>
                    <a:lnB w="12700" cmpd="sng">
                      <a:noFill/>
                    </a:lnB>
                  </a:tcPr>
                </a:tc>
                <a:tc>
                  <a:txBody>
                    <a:bodyPr/>
                    <a:lstStyle/>
                    <a:p>
                      <a:r>
                        <a:rPr lang="en-US" sz="1400" dirty="0" smtClean="0"/>
                        <a:t>100 (approximate) to</a:t>
                      </a:r>
                      <a:r>
                        <a:rPr lang="en-US" sz="1400" baseline="0" dirty="0" smtClean="0"/>
                        <a:t> 1 location (MVH)</a:t>
                      </a:r>
                      <a:endParaRPr lang="en-US" sz="1400" dirty="0"/>
                    </a:p>
                  </a:txBody>
                  <a:tcPr>
                    <a:lnB w="12700" cmpd="sng">
                      <a:noFill/>
                    </a:lnB>
                  </a:tcPr>
                </a:tc>
                <a:tc>
                  <a:txBody>
                    <a:bodyPr/>
                    <a:lstStyle/>
                    <a:p>
                      <a:r>
                        <a:rPr lang="en-US" sz="1400" dirty="0" smtClean="0"/>
                        <a:t>95 trips</a:t>
                      </a:r>
                      <a:r>
                        <a:rPr lang="en-US" sz="1400" baseline="0" dirty="0" smtClean="0"/>
                        <a:t> to location of client’s choice</a:t>
                      </a:r>
                      <a:endParaRPr lang="en-US" sz="1400" dirty="0"/>
                    </a:p>
                  </a:txBody>
                  <a:tcPr>
                    <a:lnB w="12700" cmpd="sng">
                      <a:noFill/>
                    </a:lnB>
                  </a:tcPr>
                </a:tc>
                <a:tc>
                  <a:txBody>
                    <a:bodyPr/>
                    <a:lstStyle/>
                    <a:p>
                      <a:r>
                        <a:rPr lang="en-US" sz="1400" dirty="0" smtClean="0"/>
                        <a:t>N/A</a:t>
                      </a:r>
                      <a:endParaRPr lang="en-US" sz="1400" dirty="0"/>
                    </a:p>
                  </a:txBody>
                  <a:tcPr>
                    <a:lnB w="12700" cmpd="sng">
                      <a:noFill/>
                    </a:lnB>
                  </a:tcPr>
                </a:tc>
                <a:tc>
                  <a:txBody>
                    <a:bodyPr/>
                    <a:lstStyle/>
                    <a:p>
                      <a:endParaRPr lang="en-US" sz="1400" dirty="0"/>
                    </a:p>
                  </a:txBody>
                  <a:tcPr>
                    <a:lnB w="12700" cmpd="sng">
                      <a:noFill/>
                    </a:lnB>
                  </a:tcPr>
                </a:tc>
              </a:tr>
              <a:tr h="370840">
                <a:tc>
                  <a:txBody>
                    <a:bodyPr/>
                    <a:lstStyle/>
                    <a:p>
                      <a:r>
                        <a:rPr lang="en-US" sz="1400" dirty="0" smtClean="0"/>
                        <a:t>Cost per mile (average)</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$3.50 (single</a:t>
                      </a:r>
                      <a:r>
                        <a:rPr lang="en-US" sz="1400" baseline="0" dirty="0" smtClean="0"/>
                        <a:t> rider) – including tip</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$6.02: range is $3.50 - $22.19 (single rider):</a:t>
                      </a:r>
                      <a:r>
                        <a:rPr lang="en-US" sz="1400" baseline="0" dirty="0" smtClean="0"/>
                        <a:t> shorter rides with congestion cost the most</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$1.00-</a:t>
                      </a:r>
                      <a:r>
                        <a:rPr lang="en-US" sz="1400" baseline="0" dirty="0" smtClean="0"/>
                        <a:t> $2.00 (estimated); up to 4 riders</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400" dirty="0" smtClean="0"/>
                        <a:t>Cost per trip (average)</a:t>
                      </a:r>
                      <a:endParaRPr lang="en-US" sz="1400" dirty="0"/>
                    </a:p>
                  </a:txBody>
                  <a:tcPr>
                    <a:lnT w="12700" cmpd="sng">
                      <a:noFill/>
                    </a:lnT>
                    <a:lnB w="12700" cmpd="sng">
                      <a:noFill/>
                    </a:lnB>
                  </a:tcPr>
                </a:tc>
                <a:tc>
                  <a:txBody>
                    <a:bodyPr/>
                    <a:lstStyle/>
                    <a:p>
                      <a:r>
                        <a:rPr lang="en-US" sz="1400" dirty="0" smtClean="0"/>
                        <a:t>$12.50</a:t>
                      </a:r>
                      <a:r>
                        <a:rPr lang="en-US" sz="1400" baseline="0" dirty="0" smtClean="0"/>
                        <a:t> -$13.50</a:t>
                      </a:r>
                      <a:endParaRPr lang="en-US" sz="1400" dirty="0"/>
                    </a:p>
                  </a:txBody>
                  <a:tcPr>
                    <a:lnT w="12700" cmpd="sng">
                      <a:noFill/>
                    </a:lnT>
                    <a:lnB w="12700" cmpd="sng">
                      <a:noFill/>
                    </a:lnB>
                  </a:tcPr>
                </a:tc>
                <a:tc>
                  <a:txBody>
                    <a:bodyPr/>
                    <a:lstStyle/>
                    <a:p>
                      <a:r>
                        <a:rPr lang="en-US" sz="1400" dirty="0" smtClean="0"/>
                        <a:t>$29.01 (average</a:t>
                      </a:r>
                      <a:r>
                        <a:rPr lang="en-US" sz="1400" baseline="0" dirty="0" smtClean="0"/>
                        <a:t> rides to be 4.8 miles)*</a:t>
                      </a:r>
                      <a:endParaRPr lang="en-US" sz="1400" dirty="0"/>
                    </a:p>
                  </a:txBody>
                  <a:tcPr>
                    <a:lnT w="12700" cmpd="sng">
                      <a:noFill/>
                    </a:lnT>
                    <a:lnB w="12700" cmpd="sng">
                      <a:noFill/>
                    </a:lnB>
                  </a:tcPr>
                </a:tc>
                <a:tc>
                  <a:txBody>
                    <a:bodyPr/>
                    <a:lstStyle/>
                    <a:p>
                      <a:r>
                        <a:rPr lang="en-US" sz="1400" dirty="0" smtClean="0"/>
                        <a:t>TBD</a:t>
                      </a:r>
                      <a:endParaRPr lang="en-US" sz="1400" dirty="0"/>
                    </a:p>
                  </a:txBody>
                  <a:tcPr>
                    <a:lnT w="12700" cmpd="sng">
                      <a:noFill/>
                    </a:lnT>
                    <a:lnB w="12700" cmpd="sng">
                      <a:noFill/>
                    </a:lnB>
                  </a:tcPr>
                </a:tc>
                <a:tc>
                  <a:txBody>
                    <a:bodyPr/>
                    <a:lstStyle/>
                    <a:p>
                      <a:endParaRPr lang="en-US" sz="1400" dirty="0"/>
                    </a:p>
                  </a:txBody>
                  <a:tcPr>
                    <a:lnT w="12700" cmpd="sng">
                      <a:noFill/>
                    </a:lnT>
                    <a:lnB w="12700" cmpd="sng">
                      <a:noFill/>
                    </a:lnB>
                  </a:tcPr>
                </a:tc>
              </a:tr>
              <a:tr h="370840">
                <a:tc>
                  <a:txBody>
                    <a:bodyPr/>
                    <a:lstStyle/>
                    <a:p>
                      <a:r>
                        <a:rPr lang="en-US" sz="1400" dirty="0" smtClean="0"/>
                        <a:t>Plans</a:t>
                      </a:r>
                      <a:r>
                        <a:rPr lang="en-US" sz="1400" baseline="0" dirty="0" smtClean="0"/>
                        <a:t> </a:t>
                      </a:r>
                      <a:endParaRPr lang="en-US" sz="1400" dirty="0"/>
                    </a:p>
                  </a:txBody>
                  <a:tcPr>
                    <a:lnT w="12700" cmpd="sng">
                      <a:noFill/>
                    </a:lnT>
                  </a:tcPr>
                </a:tc>
                <a:tc>
                  <a:txBody>
                    <a:bodyPr/>
                    <a:lstStyle/>
                    <a:p>
                      <a:r>
                        <a:rPr lang="en-US" sz="1400" dirty="0" smtClean="0"/>
                        <a:t>Continue </a:t>
                      </a:r>
                      <a:r>
                        <a:rPr lang="en-US" sz="1400" dirty="0" smtClean="0"/>
                        <a:t>thru</a:t>
                      </a:r>
                      <a:r>
                        <a:rPr lang="en-US" sz="1400" baseline="0" dirty="0" smtClean="0"/>
                        <a:t> the winter (will not run Blueberry Van)</a:t>
                      </a:r>
                      <a:endParaRPr lang="en-US" sz="1400" dirty="0"/>
                    </a:p>
                  </a:txBody>
                  <a:tcPr>
                    <a:lnT w="12700" cmpd="sng">
                      <a:noFill/>
                    </a:lnT>
                  </a:tcPr>
                </a:tc>
                <a:tc>
                  <a:txBody>
                    <a:bodyPr/>
                    <a:lstStyle/>
                    <a:p>
                      <a:r>
                        <a:rPr lang="en-US" sz="1400" dirty="0" smtClean="0"/>
                        <a:t>Pilot to continue</a:t>
                      </a:r>
                      <a:r>
                        <a:rPr lang="en-US" sz="1400" baseline="0" dirty="0" smtClean="0"/>
                        <a:t> at least thru end of the year (ideally thru winter)</a:t>
                      </a:r>
                      <a:endParaRPr lang="en-US" sz="1400" dirty="0"/>
                    </a:p>
                  </a:txBody>
                  <a:tcPr>
                    <a:lnT w="12700" cmpd="sng">
                      <a:noFill/>
                    </a:lnT>
                  </a:tcPr>
                </a:tc>
                <a:tc>
                  <a:txBody>
                    <a:bodyPr/>
                    <a:lstStyle/>
                    <a:p>
                      <a:r>
                        <a:rPr lang="en-US" sz="1400" dirty="0" smtClean="0"/>
                        <a:t>Up</a:t>
                      </a:r>
                      <a:r>
                        <a:rPr lang="en-US" sz="1400" baseline="0" dirty="0" smtClean="0"/>
                        <a:t> and running TBD</a:t>
                      </a:r>
                      <a:endParaRPr lang="en-US" sz="1400" dirty="0"/>
                    </a:p>
                  </a:txBody>
                  <a:tcPr>
                    <a:lnT w="12700" cmpd="sng">
                      <a:noFill/>
                    </a:lnT>
                  </a:tcPr>
                </a:tc>
                <a:tc>
                  <a:txBody>
                    <a:bodyPr/>
                    <a:lstStyle/>
                    <a:p>
                      <a:r>
                        <a:rPr lang="en-US" sz="1400" dirty="0" smtClean="0"/>
                        <a:t>Running now; seeking financial support for paid driver</a:t>
                      </a:r>
                      <a:endParaRPr lang="en-US" sz="1400" dirty="0"/>
                    </a:p>
                  </a:txBody>
                  <a:tcPr>
                    <a:lnT w="12700" cmpd="sng">
                      <a:noFill/>
                    </a:lnT>
                  </a:tcPr>
                </a:tc>
              </a:tr>
            </a:tbl>
          </a:graphicData>
        </a:graphic>
      </p:graphicFrame>
      <p:sp>
        <p:nvSpPr>
          <p:cNvPr id="2" name="TextBox 1"/>
          <p:cNvSpPr txBox="1"/>
          <p:nvPr/>
        </p:nvSpPr>
        <p:spPr>
          <a:xfrm>
            <a:off x="324000" y="4759200"/>
            <a:ext cx="6846746" cy="307777"/>
          </a:xfrm>
          <a:prstGeom prst="rect">
            <a:avLst/>
          </a:prstGeom>
          <a:noFill/>
        </p:spPr>
        <p:txBody>
          <a:bodyPr wrap="none" rtlCol="0">
            <a:spAutoFit/>
          </a:bodyPr>
          <a:lstStyle/>
          <a:p>
            <a:r>
              <a:rPr lang="en-US" dirty="0" smtClean="0"/>
              <a:t>For apples-to-apples comparison, Tisbury to MVH via </a:t>
            </a:r>
            <a:r>
              <a:rPr lang="en-US" dirty="0" err="1" smtClean="0"/>
              <a:t>GoGo</a:t>
            </a:r>
            <a:r>
              <a:rPr lang="en-US" dirty="0" smtClean="0"/>
              <a:t> ranges from $17 -19.00</a:t>
            </a:r>
            <a:endParaRPr lang="en-US" dirty="0"/>
          </a:p>
        </p:txBody>
      </p:sp>
    </p:spTree>
    <p:extLst>
      <p:ext uri="{BB962C8B-B14F-4D97-AF65-F5344CB8AC3E}">
        <p14:creationId xmlns:p14="http://schemas.microsoft.com/office/powerpoint/2010/main" val="47457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754"/>
            <a:ext cx="7886700" cy="994172"/>
          </a:xfrm>
        </p:spPr>
        <p:txBody>
          <a:bodyPr>
            <a:normAutofit/>
          </a:bodyPr>
          <a:lstStyle/>
          <a:p>
            <a:r>
              <a:rPr lang="en-US" sz="3600" b="1" dirty="0" smtClean="0">
                <a:solidFill>
                  <a:srgbClr val="005493"/>
                </a:solidFill>
                <a:latin typeface="PT Sans Narrow"/>
                <a:ea typeface="PT Sans Narrow"/>
                <a:cs typeface="PT Sans Narrow"/>
              </a:rPr>
              <a:t>GoGoGrandparent Update - Stats </a:t>
            </a:r>
            <a:r>
              <a:rPr lang="en-US" sz="3600" b="1" dirty="0" smtClean="0">
                <a:solidFill>
                  <a:srgbClr val="005493"/>
                </a:solidFill>
                <a:latin typeface="PT Sans Narrow"/>
                <a:ea typeface="PT Sans Narrow"/>
                <a:cs typeface="PT Sans Narrow"/>
              </a:rPr>
              <a:t>Updated</a:t>
            </a:r>
            <a:endParaRPr lang="en-US" sz="3600" b="1" dirty="0">
              <a:solidFill>
                <a:srgbClr val="005493"/>
              </a:solidFill>
              <a:latin typeface="PT Sans Narrow"/>
              <a:ea typeface="PT Sans Narrow"/>
              <a:cs typeface="PT Sans Narrow"/>
            </a:endParaRPr>
          </a:p>
        </p:txBody>
      </p:sp>
      <p:graphicFrame>
        <p:nvGraphicFramePr>
          <p:cNvPr id="5" name="Table 4"/>
          <p:cNvGraphicFramePr>
            <a:graphicFrameLocks noGrp="1"/>
          </p:cNvGraphicFramePr>
          <p:nvPr>
            <p:extLst>
              <p:ext uri="{D42A27DB-BD31-4B8C-83A1-F6EECF244321}">
                <p14:modId xmlns:p14="http://schemas.microsoft.com/office/powerpoint/2010/main" val="1545660196"/>
              </p:ext>
            </p:extLst>
          </p:nvPr>
        </p:nvGraphicFramePr>
        <p:xfrm>
          <a:off x="712799" y="1246616"/>
          <a:ext cx="6679352" cy="3462020"/>
        </p:xfrm>
        <a:graphic>
          <a:graphicData uri="http://schemas.openxmlformats.org/drawingml/2006/table">
            <a:tbl>
              <a:tblPr firstRow="1" bandRow="1">
                <a:tableStyleId>{5C22544A-7EE6-4342-B048-85BDC9FD1C3A}</a:tableStyleId>
              </a:tblPr>
              <a:tblGrid>
                <a:gridCol w="2789829"/>
                <a:gridCol w="1663073"/>
                <a:gridCol w="2226450"/>
              </a:tblGrid>
              <a:tr h="370840">
                <a:tc>
                  <a:txBody>
                    <a:bodyPr/>
                    <a:lstStyle/>
                    <a:p>
                      <a:r>
                        <a:rPr lang="en-US" sz="1600" dirty="0" smtClean="0"/>
                        <a:t>Attribute</a:t>
                      </a:r>
                      <a:endParaRPr lang="en-US" sz="1600" dirty="0"/>
                    </a:p>
                  </a:txBody>
                  <a:tcPr/>
                </a:tc>
                <a:tc>
                  <a:txBody>
                    <a:bodyPr/>
                    <a:lstStyle/>
                    <a:p>
                      <a:pPr algn="ctr"/>
                      <a:r>
                        <a:rPr lang="en-US" sz="1600" baseline="0" dirty="0" smtClean="0"/>
                        <a:t>7/27  to 9/15</a:t>
                      </a:r>
                      <a:endParaRPr lang="en-US" sz="1600" dirty="0"/>
                    </a:p>
                  </a:txBody>
                  <a:tcPr/>
                </a:tc>
                <a:tc>
                  <a:txBody>
                    <a:bodyPr/>
                    <a:lstStyle/>
                    <a:p>
                      <a:pPr algn="ctr"/>
                      <a:r>
                        <a:rPr lang="en-US" sz="1600" dirty="0" smtClean="0"/>
                        <a:t>7/27</a:t>
                      </a:r>
                      <a:r>
                        <a:rPr lang="en-US" sz="1600" baseline="0" dirty="0" smtClean="0"/>
                        <a:t> to 11/7</a:t>
                      </a:r>
                      <a:endParaRPr lang="en-US" sz="1600" dirty="0"/>
                    </a:p>
                  </a:txBody>
                  <a:tcPr/>
                </a:tc>
              </a:tr>
              <a:tr h="370840">
                <a:tc>
                  <a:txBody>
                    <a:bodyPr/>
                    <a:lstStyle/>
                    <a:p>
                      <a:pPr algn="l" fontAlgn="b"/>
                      <a:r>
                        <a:rPr lang="en-US" sz="1600" b="0" i="0" u="none" strike="noStrike" dirty="0">
                          <a:solidFill>
                            <a:srgbClr val="000000"/>
                          </a:solidFill>
                          <a:effectLst/>
                          <a:latin typeface="Calibri" panose="020F0502020204030204" pitchFamily="34" charset="0"/>
                        </a:rPr>
                        <a:t>Number of participants</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6</a:t>
                      </a:r>
                      <a:r>
                        <a:rPr lang="en-US" sz="1600" b="0" i="0" u="none" strike="noStrike" baseline="0"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14</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Number of rides</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26</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95</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Average Cost per ride</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$22.91 </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$29.40</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Min/Max cost per ride</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$11.66-$67.76</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$11.66- $67.76</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Total number of miles</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82.3 miles</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463 miles</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Average </a:t>
                      </a:r>
                      <a:r>
                        <a:rPr lang="en-US" sz="1600" b="0" i="0" u="none" strike="noStrike" dirty="0" smtClean="0">
                          <a:solidFill>
                            <a:srgbClr val="000000"/>
                          </a:solidFill>
                          <a:effectLst/>
                          <a:latin typeface="Calibri" panose="020F0502020204030204" pitchFamily="34" charset="0"/>
                        </a:rPr>
                        <a:t>ride</a:t>
                      </a:r>
                      <a:r>
                        <a:rPr lang="en-US" sz="1600" b="0" i="0" u="none" strike="noStrike" baseline="0" dirty="0" smtClean="0">
                          <a:solidFill>
                            <a:srgbClr val="000000"/>
                          </a:solidFill>
                          <a:effectLst/>
                          <a:latin typeface="Calibri" panose="020F0502020204030204" pitchFamily="34" charset="0"/>
                        </a:rPr>
                        <a:t> distance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3.2 miles</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4.88 miles </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Min/Max number of miles</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.7 mile - 10 miles</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.7 mile- 12</a:t>
                      </a:r>
                      <a:r>
                        <a:rPr lang="en-US" sz="1600" b="0" i="0" u="none" strike="noStrike" baseline="0" dirty="0" smtClean="0">
                          <a:solidFill>
                            <a:srgbClr val="000000"/>
                          </a:solidFill>
                          <a:effectLst/>
                          <a:latin typeface="Calibri" panose="020F0502020204030204" pitchFamily="34" charset="0"/>
                        </a:rPr>
                        <a:t> miles</a:t>
                      </a:r>
                      <a:endParaRPr lang="en-US" sz="1600" b="0" i="0" u="none" strike="noStrike" dirty="0">
                        <a:solidFill>
                          <a:srgbClr val="000000"/>
                        </a:solidFill>
                        <a:effectLst/>
                        <a:latin typeface="Calibri" panose="020F0502020204030204" pitchFamily="34" charset="0"/>
                      </a:endParaRPr>
                    </a:p>
                  </a:txBody>
                  <a:tcPr marL="7620" marR="7620" marT="7620" marB="0" anchor="b"/>
                </a:tc>
              </a:tr>
              <a:tr h="370840">
                <a:tc>
                  <a:txBody>
                    <a:bodyPr/>
                    <a:lstStyle/>
                    <a:p>
                      <a:pPr algn="l" fontAlgn="b"/>
                      <a:r>
                        <a:rPr lang="en-US" sz="1600" b="0" i="0" u="none" strike="noStrike" dirty="0">
                          <a:solidFill>
                            <a:srgbClr val="000000"/>
                          </a:solidFill>
                          <a:effectLst/>
                          <a:latin typeface="Calibri" panose="020F0502020204030204" pitchFamily="34" charset="0"/>
                        </a:rPr>
                        <a:t>Min/Max ride time</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7 </a:t>
                      </a:r>
                      <a:r>
                        <a:rPr lang="en-US" sz="1600" b="0" i="0" u="none" strike="noStrike" dirty="0" smtClean="0">
                          <a:solidFill>
                            <a:srgbClr val="000000"/>
                          </a:solidFill>
                          <a:effectLst/>
                          <a:latin typeface="Calibri" panose="020F0502020204030204" pitchFamily="34" charset="0"/>
                        </a:rPr>
                        <a:t>minutes-40.7 </a:t>
                      </a:r>
                      <a:r>
                        <a:rPr lang="en-US" sz="1600" b="0" i="0" u="none" strike="noStrike" dirty="0">
                          <a:solidFill>
                            <a:srgbClr val="000000"/>
                          </a:solidFill>
                          <a:effectLst/>
                          <a:latin typeface="Calibri" panose="020F0502020204030204" pitchFamily="34" charset="0"/>
                        </a:rPr>
                        <a:t>minutes</a:t>
                      </a:r>
                    </a:p>
                  </a:txBody>
                  <a:tcPr marL="7620" marR="7620" marT="7620" marB="0" anchor="b"/>
                </a:tc>
                <a:tc>
                  <a:txBody>
                    <a:bodyPr/>
                    <a:lstStyle/>
                    <a:p>
                      <a:pPr algn="ctr" fontAlgn="b"/>
                      <a:r>
                        <a:rPr lang="en-US" sz="1600" b="0" i="0" u="none" strike="noStrike" dirty="0" smtClean="0">
                          <a:solidFill>
                            <a:srgbClr val="000000"/>
                          </a:solidFill>
                          <a:effectLst/>
                          <a:latin typeface="Calibri" panose="020F0502020204030204" pitchFamily="34" charset="0"/>
                        </a:rPr>
                        <a:t>7 minutes</a:t>
                      </a:r>
                      <a:r>
                        <a:rPr lang="en-US" sz="1600" b="0" i="0" u="none" strike="noStrike" baseline="0" dirty="0" smtClean="0">
                          <a:solidFill>
                            <a:srgbClr val="000000"/>
                          </a:solidFill>
                          <a:effectLst/>
                          <a:latin typeface="Calibri" panose="020F0502020204030204" pitchFamily="34" charset="0"/>
                        </a:rPr>
                        <a:t> – 40.7 minutes </a:t>
                      </a:r>
                      <a:endParaRPr lang="en-US" sz="16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12625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5493"/>
                </a:solidFill>
                <a:latin typeface="PT Sans Narrow"/>
                <a:ea typeface="PT Sans Narrow"/>
                <a:cs typeface="PT Sans Narrow"/>
              </a:rPr>
              <a:t>What our participants have to say</a:t>
            </a:r>
            <a:endParaRPr lang="en-US" sz="3600" b="1" dirty="0">
              <a:solidFill>
                <a:srgbClr val="005493"/>
              </a:solidFill>
              <a:latin typeface="PT Sans Narrow"/>
              <a:ea typeface="PT Sans Narrow"/>
              <a:cs typeface="PT Sans Narrow"/>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154206"/>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23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5493"/>
                </a:solidFill>
                <a:latin typeface="PT Sans Narrow"/>
              </a:rPr>
              <a:t>Transportation Model Implications – Lessons Learned</a:t>
            </a:r>
            <a:endParaRPr lang="en-US" dirty="0"/>
          </a:p>
        </p:txBody>
      </p:sp>
      <p:sp>
        <p:nvSpPr>
          <p:cNvPr id="3" name="Content Placeholder 2"/>
          <p:cNvSpPr>
            <a:spLocks noGrp="1"/>
          </p:cNvSpPr>
          <p:nvPr>
            <p:ph idx="1"/>
          </p:nvPr>
        </p:nvSpPr>
        <p:spPr/>
        <p:txBody>
          <a:bodyPr>
            <a:normAutofit lnSpcReduction="10000"/>
          </a:bodyPr>
          <a:lstStyle/>
          <a:p>
            <a:r>
              <a:rPr lang="en-US" dirty="0" smtClean="0"/>
              <a:t>Time is money – especially for the GoGoGrandparents model</a:t>
            </a:r>
          </a:p>
          <a:p>
            <a:pPr lvl="1"/>
            <a:r>
              <a:rPr lang="en-US" dirty="0" smtClean="0"/>
              <a:t>As congestion arises, costs rise as well</a:t>
            </a:r>
          </a:p>
          <a:p>
            <a:pPr lvl="1"/>
            <a:r>
              <a:rPr lang="en-US" dirty="0" smtClean="0"/>
              <a:t>Surges are more likely up-island and typically disappear by the time a driver is found</a:t>
            </a:r>
          </a:p>
          <a:p>
            <a:pPr lvl="1"/>
            <a:endParaRPr lang="en-US" dirty="0"/>
          </a:p>
          <a:p>
            <a:r>
              <a:rPr lang="en-US" dirty="0" smtClean="0"/>
              <a:t>Older Adults desire multiple stops or a round trip (e.g. wait while they get a booster shot) on a single journey (post office, pharmacy etc.) but not always aligned with the GoGoGrandparents or taxi model</a:t>
            </a:r>
          </a:p>
          <a:p>
            <a:r>
              <a:rPr lang="en-US" dirty="0" smtClean="0"/>
              <a:t>Preference for scheduled trips (versus on-demand) raises uncertainty regarding available drivers (or longer wait times for drivers)</a:t>
            </a:r>
          </a:p>
          <a:p>
            <a:endParaRPr lang="en-US" dirty="0" smtClean="0"/>
          </a:p>
          <a:p>
            <a:endParaRPr lang="en-US" dirty="0"/>
          </a:p>
        </p:txBody>
      </p:sp>
    </p:spTree>
    <p:extLst>
      <p:ext uri="{BB962C8B-B14F-4D97-AF65-F5344CB8AC3E}">
        <p14:creationId xmlns:p14="http://schemas.microsoft.com/office/powerpoint/2010/main" val="382810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5493"/>
                </a:solidFill>
                <a:latin typeface="PT Sans Narrow"/>
              </a:rPr>
              <a:t>Transportation Model Implications – Lessons Learned (2)</a:t>
            </a:r>
            <a:endParaRPr lang="en-US" dirty="0"/>
          </a:p>
        </p:txBody>
      </p:sp>
      <p:sp>
        <p:nvSpPr>
          <p:cNvPr id="3" name="Content Placeholder 2"/>
          <p:cNvSpPr>
            <a:spLocks noGrp="1"/>
          </p:cNvSpPr>
          <p:nvPr>
            <p:ph idx="1"/>
          </p:nvPr>
        </p:nvSpPr>
        <p:spPr/>
        <p:txBody>
          <a:bodyPr>
            <a:normAutofit/>
          </a:bodyPr>
          <a:lstStyle/>
          <a:p>
            <a:r>
              <a:rPr lang="en-US" dirty="0" smtClean="0"/>
              <a:t>Any solution that includes using an app is “dead in the water”</a:t>
            </a:r>
          </a:p>
          <a:p>
            <a:endParaRPr lang="en-US" dirty="0"/>
          </a:p>
          <a:p>
            <a:r>
              <a:rPr lang="en-US" dirty="0" smtClean="0"/>
              <a:t>Longish wait times with Operators make it hard to get home w/o a usable cell phone when you have to schedule from the road</a:t>
            </a:r>
          </a:p>
          <a:p>
            <a:pPr lvl="1"/>
            <a:endParaRPr lang="en-US" dirty="0"/>
          </a:p>
          <a:p>
            <a:r>
              <a:rPr lang="en-US" dirty="0" smtClean="0"/>
              <a:t>Referral model via service agencies for program enrollment/education is most effective way to raise awareness and usage; some may also wish to provide transportation services</a:t>
            </a:r>
          </a:p>
          <a:p>
            <a:endParaRPr lang="en-US" dirty="0"/>
          </a:p>
        </p:txBody>
      </p:sp>
    </p:spTree>
    <p:extLst>
      <p:ext uri="{BB962C8B-B14F-4D97-AF65-F5344CB8AC3E}">
        <p14:creationId xmlns:p14="http://schemas.microsoft.com/office/powerpoint/2010/main" val="2823045754"/>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ropic">
  <a:themeElements>
    <a:clrScheme name="HAMV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31625</TotalTime>
  <Words>2306</Words>
  <Application>Microsoft Office PowerPoint</Application>
  <PresentationFormat>On-screen Show (16:9)</PresentationFormat>
  <Paragraphs>336</Paragraphs>
  <Slides>25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Calibri</vt:lpstr>
      <vt:lpstr>Calibri Light</vt:lpstr>
      <vt:lpstr>Arial</vt:lpstr>
      <vt:lpstr>PT Sans Narrow</vt:lpstr>
      <vt:lpstr>Open Sans</vt:lpstr>
      <vt:lpstr>Tropic</vt:lpstr>
      <vt:lpstr>4_Office Theme</vt:lpstr>
      <vt:lpstr>1_Tropic</vt:lpstr>
      <vt:lpstr>Office Theme</vt:lpstr>
      <vt:lpstr>Older Adult Transportation Initiative</vt:lpstr>
      <vt:lpstr>Where are we today – Pilot Review</vt:lpstr>
      <vt:lpstr>Note: Anchors Solution reflects our initial vision for scheduled on island transportation (Bus Plus ++)</vt:lpstr>
      <vt:lpstr>Note: C4L approach reflects one of our initial options  – Get me to the “program” on time!</vt:lpstr>
      <vt:lpstr>Where are we today – Pilot Review</vt:lpstr>
      <vt:lpstr>GoGoGrandparent Update - Stats Updated</vt:lpstr>
      <vt:lpstr>What our participants have to say</vt:lpstr>
      <vt:lpstr>Transportation Model Implications – Lessons Learned</vt:lpstr>
      <vt:lpstr>Transportation Model Implications – Lessons Learned (2)</vt:lpstr>
      <vt:lpstr>Our initial Building Blocks of  On-Island Scheduled Solution still resonate with varying degrees of success </vt:lpstr>
      <vt:lpstr>GoGoGrandparent Pilot Reflections/Discussion </vt:lpstr>
      <vt:lpstr>GoGoGrandparent Pilot Next Steps</vt:lpstr>
      <vt:lpstr>ARPA Submission</vt:lpstr>
      <vt:lpstr>Why ARPA?</vt:lpstr>
      <vt:lpstr>Target Population for this solution</vt:lpstr>
      <vt:lpstr>Curb-to-curb transportation for Older Adults (when other means are unavailable or unaffordable)</vt:lpstr>
      <vt:lpstr>2 year overview</vt:lpstr>
      <vt:lpstr>Expected Outcomes</vt:lpstr>
      <vt:lpstr>On our plate – how to keep the momentum going?</vt:lpstr>
      <vt:lpstr>HAMV key priorities for an Aging Friendly Island</vt:lpstr>
      <vt:lpstr>Key Initiative #2</vt:lpstr>
      <vt:lpstr>Key Initiative #2</vt:lpstr>
      <vt:lpstr>Key Initiative #2</vt:lpstr>
      <vt:lpstr>Key Initiative #2</vt:lpstr>
      <vt:lpstr>Looking for participation 2022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HAMV 2020 Survey</dc:title>
  <dc:creator>Cindy Trish</dc:creator>
  <cp:lastModifiedBy>Cindy Trish</cp:lastModifiedBy>
  <cp:revision>133</cp:revision>
  <cp:lastPrinted>2021-07-27T16:39:01Z</cp:lastPrinted>
  <dcterms:modified xsi:type="dcterms:W3CDTF">2021-11-07T22:56:11Z</dcterms:modified>
</cp:coreProperties>
</file>