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81" r:id="rId2"/>
  </p:sldMasterIdLst>
  <p:notesMasterIdLst>
    <p:notesMasterId r:id="rId21"/>
  </p:notesMasterIdLst>
  <p:sldIdLst>
    <p:sldId id="443" r:id="rId3"/>
    <p:sldId id="467" r:id="rId4"/>
    <p:sldId id="494" r:id="rId5"/>
    <p:sldId id="495" r:id="rId6"/>
    <p:sldId id="496" r:id="rId7"/>
    <p:sldId id="497" r:id="rId8"/>
    <p:sldId id="498" r:id="rId9"/>
    <p:sldId id="482" r:id="rId10"/>
    <p:sldId id="499" r:id="rId11"/>
    <p:sldId id="481" r:id="rId12"/>
    <p:sldId id="453" r:id="rId13"/>
    <p:sldId id="454" r:id="rId14"/>
    <p:sldId id="455" r:id="rId15"/>
    <p:sldId id="456" r:id="rId16"/>
    <p:sldId id="457" r:id="rId17"/>
    <p:sldId id="458" r:id="rId18"/>
    <p:sldId id="459" r:id="rId19"/>
    <p:sldId id="461" r:id="rId20"/>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dy Trish" initials="CT" lastIdx="3" clrIdx="0">
    <p:extLst>
      <p:ext uri="{19B8F6BF-5375-455C-9EA6-DF929625EA0E}">
        <p15:presenceInfo xmlns:p15="http://schemas.microsoft.com/office/powerpoint/2012/main" userId="S-1-5-21-2995184823-3663900740-1472002013-2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86" autoAdjust="0"/>
    <p:restoredTop sz="94660"/>
  </p:normalViewPr>
  <p:slideViewPr>
    <p:cSldViewPr snapToGrid="0">
      <p:cViewPr varScale="1">
        <p:scale>
          <a:sx n="89" d="100"/>
          <a:sy n="89" d="100"/>
        </p:scale>
        <p:origin x="3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7050" cy="469900"/>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idx="1"/>
          </p:nvPr>
        </p:nvSpPr>
        <p:spPr>
          <a:xfrm>
            <a:off x="4008438" y="1"/>
            <a:ext cx="3067050" cy="469900"/>
          </a:xfrm>
          <a:prstGeom prst="rect">
            <a:avLst/>
          </a:prstGeom>
        </p:spPr>
        <p:txBody>
          <a:bodyPr vert="horz" lIns="91430" tIns="45715" rIns="91430" bIns="45715" rtlCol="0"/>
          <a:lstStyle>
            <a:lvl1pPr algn="r">
              <a:defRPr sz="1200"/>
            </a:lvl1pPr>
          </a:lstStyle>
          <a:p>
            <a:fld id="{2F5A786D-F73A-415E-A09F-C9035D9638D7}" type="datetimeFigureOut">
              <a:rPr lang="en-US" smtClean="0"/>
              <a:t>11/15/2021</a:t>
            </a:fld>
            <a:endParaRPr lang="en-US" dirty="0"/>
          </a:p>
        </p:txBody>
      </p:sp>
      <p:sp>
        <p:nvSpPr>
          <p:cNvPr id="4" name="Slide Image Placeholder 3"/>
          <p:cNvSpPr>
            <a:spLocks noGrp="1" noRot="1" noChangeAspect="1"/>
          </p:cNvSpPr>
          <p:nvPr>
            <p:ph type="sldImg" idx="2"/>
          </p:nvPr>
        </p:nvSpPr>
        <p:spPr>
          <a:xfrm>
            <a:off x="730250" y="1169988"/>
            <a:ext cx="5616575" cy="3160712"/>
          </a:xfrm>
          <a:prstGeom prst="rect">
            <a:avLst/>
          </a:prstGeom>
          <a:noFill/>
          <a:ln w="12700">
            <a:solidFill>
              <a:prstClr val="black"/>
            </a:solidFill>
          </a:ln>
        </p:spPr>
        <p:txBody>
          <a:bodyPr vert="horz" lIns="91430" tIns="45715" rIns="91430" bIns="45715" rtlCol="0" anchor="ctr"/>
          <a:lstStyle/>
          <a:p>
            <a:endParaRPr lang="en-US" dirty="0"/>
          </a:p>
        </p:txBody>
      </p:sp>
      <p:sp>
        <p:nvSpPr>
          <p:cNvPr id="5" name="Notes Placeholder 4"/>
          <p:cNvSpPr>
            <a:spLocks noGrp="1"/>
          </p:cNvSpPr>
          <p:nvPr>
            <p:ph type="body" sz="quarter" idx="3"/>
          </p:nvPr>
        </p:nvSpPr>
        <p:spPr>
          <a:xfrm>
            <a:off x="708026" y="4505326"/>
            <a:ext cx="5661025" cy="3687763"/>
          </a:xfrm>
          <a:prstGeom prst="rect">
            <a:avLst/>
          </a:prstGeom>
        </p:spPr>
        <p:txBody>
          <a:bodyPr vert="horz" lIns="91430" tIns="45715" rIns="91430"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175"/>
            <a:ext cx="3067050" cy="469900"/>
          </a:xfrm>
          <a:prstGeom prst="rect">
            <a:avLst/>
          </a:prstGeom>
        </p:spPr>
        <p:txBody>
          <a:bodyPr vert="horz" lIns="91430" tIns="45715" rIns="91430"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30" tIns="45715" rIns="91430" bIns="45715" rtlCol="0" anchor="b"/>
          <a:lstStyle>
            <a:lvl1pPr algn="r">
              <a:defRPr sz="1200"/>
            </a:lvl1pPr>
          </a:lstStyle>
          <a:p>
            <a:fld id="{45CC96A3-85BA-4D69-998E-542FF208F87F}" type="slidenum">
              <a:rPr lang="en-US" smtClean="0"/>
              <a:t>‹#›</a:t>
            </a:fld>
            <a:endParaRPr lang="en-US" dirty="0"/>
          </a:p>
        </p:txBody>
      </p:sp>
    </p:spTree>
    <p:extLst>
      <p:ext uri="{BB962C8B-B14F-4D97-AF65-F5344CB8AC3E}">
        <p14:creationId xmlns:p14="http://schemas.microsoft.com/office/powerpoint/2010/main" val="1839883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4023093" y="8917423"/>
            <a:ext cx="3077740" cy="471053"/>
          </a:xfrm>
          <a:prstGeom prst="rect">
            <a:avLst/>
          </a:prstGeom>
        </p:spPr>
        <p:txBody>
          <a:bodyPr/>
          <a:lstStyle/>
          <a:p>
            <a:pPr>
              <a:buClr>
                <a:srgbClr val="000000"/>
              </a:buClr>
              <a:buFont typeface="Arial"/>
              <a:buNone/>
            </a:pPr>
            <a:fld id="{C6539446-6953-447E-A4E3-E7CFBF870046}" type="slidenum">
              <a:rPr lang="en-US" sz="1400" kern="0" smtClean="0">
                <a:solidFill>
                  <a:srgbClr val="000000"/>
                </a:solidFill>
                <a:latin typeface="Arial"/>
                <a:cs typeface="Arial"/>
                <a:sym typeface="Arial"/>
              </a:rPr>
              <a:pPr>
                <a:buClr>
                  <a:srgbClr val="000000"/>
                </a:buClr>
                <a:buFont typeface="Arial"/>
                <a:buNone/>
              </a:pPr>
              <a:t>18</a:t>
            </a:fld>
            <a:endParaRPr lang="en-US" sz="1400" kern="0" dirty="0">
              <a:solidFill>
                <a:srgbClr val="000000"/>
              </a:solidFill>
              <a:latin typeface="Arial"/>
              <a:cs typeface="Arial"/>
              <a:sym typeface="Arial"/>
            </a:endParaRPr>
          </a:p>
        </p:txBody>
      </p:sp>
    </p:spTree>
    <p:extLst>
      <p:ext uri="{BB962C8B-B14F-4D97-AF65-F5344CB8AC3E}">
        <p14:creationId xmlns:p14="http://schemas.microsoft.com/office/powerpoint/2010/main" val="3927458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6" name="Google Shape;26;p4"/>
          <p:cNvSpPr/>
          <p:nvPr/>
        </p:nvSpPr>
        <p:spPr>
          <a:xfrm>
            <a:off x="-100" y="6727600"/>
            <a:ext cx="12192000" cy="130400"/>
          </a:xfrm>
          <a:prstGeom prst="rect">
            <a:avLst/>
          </a:pr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dirty="0">
              <a:solidFill>
                <a:srgbClr val="000000"/>
              </a:solidFill>
              <a:cs typeface="Arial"/>
              <a:sym typeface="Arial"/>
            </a:endParaRPr>
          </a:p>
        </p:txBody>
      </p:sp>
      <p:sp>
        <p:nvSpPr>
          <p:cNvPr id="27" name="Google Shape;27;p4"/>
          <p:cNvSpPr txBox="1">
            <a:spLocks noGrp="1"/>
          </p:cNvSpPr>
          <p:nvPr>
            <p:ph type="title"/>
          </p:nvPr>
        </p:nvSpPr>
        <p:spPr>
          <a:xfrm>
            <a:off x="415600" y="593367"/>
            <a:ext cx="11360800" cy="9432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415600" y="1688433"/>
            <a:ext cx="11360800" cy="44036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9" name="Google Shape;2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695D46"/>
                </a:solidFill>
              </a:rPr>
              <a:pPr/>
              <a:t>‹#›</a:t>
            </a:fld>
            <a:endParaRPr dirty="0">
              <a:solidFill>
                <a:srgbClr val="695D46"/>
              </a:solidFill>
            </a:endParaRPr>
          </a:p>
        </p:txBody>
      </p:sp>
    </p:spTree>
    <p:extLst>
      <p:ext uri="{BB962C8B-B14F-4D97-AF65-F5344CB8AC3E}">
        <p14:creationId xmlns:p14="http://schemas.microsoft.com/office/powerpoint/2010/main" val="244004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55"/>
        <p:cNvGrpSpPr/>
        <p:nvPr/>
      </p:nvGrpSpPr>
      <p:grpSpPr>
        <a:xfrm>
          <a:off x="0" y="0"/>
          <a:ext cx="0" cy="0"/>
          <a:chOff x="0" y="0"/>
          <a:chExt cx="0" cy="0"/>
        </a:xfrm>
      </p:grpSpPr>
      <p:sp>
        <p:nvSpPr>
          <p:cNvPr id="56" name="Google Shape;56;p11"/>
          <p:cNvSpPr/>
          <p:nvPr/>
        </p:nvSpPr>
        <p:spPr>
          <a:xfrm>
            <a:off x="-100" y="6727600"/>
            <a:ext cx="12192000" cy="130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dirty="0">
              <a:solidFill>
                <a:srgbClr val="000000"/>
              </a:solidFill>
              <a:cs typeface="Arial"/>
              <a:sym typeface="Arial"/>
            </a:endParaRPr>
          </a:p>
        </p:txBody>
      </p:sp>
      <p:sp>
        <p:nvSpPr>
          <p:cNvPr id="57" name="Google Shape;57;p11"/>
          <p:cNvSpPr txBox="1">
            <a:spLocks noGrp="1"/>
          </p:cNvSpPr>
          <p:nvPr>
            <p:ph type="title" hasCustomPrompt="1"/>
          </p:nvPr>
        </p:nvSpPr>
        <p:spPr>
          <a:xfrm>
            <a:off x="415600" y="1739800"/>
            <a:ext cx="11360800" cy="20512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7333">
                <a:solidFill>
                  <a:schemeClr val="accent3"/>
                </a:solidFill>
              </a:defRPr>
            </a:lvl1pPr>
            <a:lvl2pPr lvl="1" algn="ctr">
              <a:spcBef>
                <a:spcPts val="0"/>
              </a:spcBef>
              <a:spcAft>
                <a:spcPts val="0"/>
              </a:spcAft>
              <a:buClr>
                <a:schemeClr val="accent3"/>
              </a:buClr>
              <a:buSzPts val="13000"/>
              <a:buNone/>
              <a:defRPr sz="17333">
                <a:solidFill>
                  <a:schemeClr val="accent3"/>
                </a:solidFill>
              </a:defRPr>
            </a:lvl2pPr>
            <a:lvl3pPr lvl="2" algn="ctr">
              <a:spcBef>
                <a:spcPts val="0"/>
              </a:spcBef>
              <a:spcAft>
                <a:spcPts val="0"/>
              </a:spcAft>
              <a:buClr>
                <a:schemeClr val="accent3"/>
              </a:buClr>
              <a:buSzPts val="13000"/>
              <a:buNone/>
              <a:defRPr sz="17333">
                <a:solidFill>
                  <a:schemeClr val="accent3"/>
                </a:solidFill>
              </a:defRPr>
            </a:lvl3pPr>
            <a:lvl4pPr lvl="3" algn="ctr">
              <a:spcBef>
                <a:spcPts val="0"/>
              </a:spcBef>
              <a:spcAft>
                <a:spcPts val="0"/>
              </a:spcAft>
              <a:buClr>
                <a:schemeClr val="accent3"/>
              </a:buClr>
              <a:buSzPts val="13000"/>
              <a:buNone/>
              <a:defRPr sz="17333">
                <a:solidFill>
                  <a:schemeClr val="accent3"/>
                </a:solidFill>
              </a:defRPr>
            </a:lvl4pPr>
            <a:lvl5pPr lvl="4" algn="ctr">
              <a:spcBef>
                <a:spcPts val="0"/>
              </a:spcBef>
              <a:spcAft>
                <a:spcPts val="0"/>
              </a:spcAft>
              <a:buClr>
                <a:schemeClr val="accent3"/>
              </a:buClr>
              <a:buSzPts val="13000"/>
              <a:buNone/>
              <a:defRPr sz="17333">
                <a:solidFill>
                  <a:schemeClr val="accent3"/>
                </a:solidFill>
              </a:defRPr>
            </a:lvl5pPr>
            <a:lvl6pPr lvl="5" algn="ctr">
              <a:spcBef>
                <a:spcPts val="0"/>
              </a:spcBef>
              <a:spcAft>
                <a:spcPts val="0"/>
              </a:spcAft>
              <a:buClr>
                <a:schemeClr val="accent3"/>
              </a:buClr>
              <a:buSzPts val="13000"/>
              <a:buNone/>
              <a:defRPr sz="17333">
                <a:solidFill>
                  <a:schemeClr val="accent3"/>
                </a:solidFill>
              </a:defRPr>
            </a:lvl6pPr>
            <a:lvl7pPr lvl="6" algn="ctr">
              <a:spcBef>
                <a:spcPts val="0"/>
              </a:spcBef>
              <a:spcAft>
                <a:spcPts val="0"/>
              </a:spcAft>
              <a:buClr>
                <a:schemeClr val="accent3"/>
              </a:buClr>
              <a:buSzPts val="13000"/>
              <a:buNone/>
              <a:defRPr sz="17333">
                <a:solidFill>
                  <a:schemeClr val="accent3"/>
                </a:solidFill>
              </a:defRPr>
            </a:lvl7pPr>
            <a:lvl8pPr lvl="7" algn="ctr">
              <a:spcBef>
                <a:spcPts val="0"/>
              </a:spcBef>
              <a:spcAft>
                <a:spcPts val="0"/>
              </a:spcAft>
              <a:buClr>
                <a:schemeClr val="accent3"/>
              </a:buClr>
              <a:buSzPts val="13000"/>
              <a:buNone/>
              <a:defRPr sz="17333">
                <a:solidFill>
                  <a:schemeClr val="accent3"/>
                </a:solidFill>
              </a:defRPr>
            </a:lvl8pPr>
            <a:lvl9pPr lvl="8" algn="ctr">
              <a:spcBef>
                <a:spcPts val="0"/>
              </a:spcBef>
              <a:spcAft>
                <a:spcPts val="0"/>
              </a:spcAft>
              <a:buClr>
                <a:schemeClr val="accent3"/>
              </a:buClr>
              <a:buSzPts val="13000"/>
              <a:buNone/>
              <a:defRPr sz="17333">
                <a:solidFill>
                  <a:schemeClr val="accent3"/>
                </a:solidFill>
              </a:defRPr>
            </a:lvl9pPr>
          </a:lstStyle>
          <a:p>
            <a:r>
              <a:t>xx%</a:t>
            </a:r>
          </a:p>
        </p:txBody>
      </p:sp>
      <p:sp>
        <p:nvSpPr>
          <p:cNvPr id="58" name="Google Shape;58;p11"/>
          <p:cNvSpPr txBox="1">
            <a:spLocks noGrp="1"/>
          </p:cNvSpPr>
          <p:nvPr>
            <p:ph type="body" idx="1"/>
          </p:nvPr>
        </p:nvSpPr>
        <p:spPr>
          <a:xfrm>
            <a:off x="415600" y="3994200"/>
            <a:ext cx="11360800" cy="14288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59" name="Google Shape;59;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695D46"/>
                </a:solidFill>
              </a:rPr>
              <a:pPr/>
              <a:t>‹#›</a:t>
            </a:fld>
            <a:endParaRPr dirty="0">
              <a:solidFill>
                <a:srgbClr val="695D46"/>
              </a:solidFill>
            </a:endParaRPr>
          </a:p>
        </p:txBody>
      </p:sp>
    </p:spTree>
    <p:extLst>
      <p:ext uri="{BB962C8B-B14F-4D97-AF65-F5344CB8AC3E}">
        <p14:creationId xmlns:p14="http://schemas.microsoft.com/office/powerpoint/2010/main" val="2543433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695D46"/>
                </a:solidFill>
              </a:rPr>
              <a:pPr/>
              <a:t>‹#›</a:t>
            </a:fld>
            <a:endParaRPr dirty="0">
              <a:solidFill>
                <a:srgbClr val="695D46"/>
              </a:solidFill>
            </a:endParaRPr>
          </a:p>
        </p:txBody>
      </p:sp>
    </p:spTree>
    <p:extLst>
      <p:ext uri="{BB962C8B-B14F-4D97-AF65-F5344CB8AC3E}">
        <p14:creationId xmlns:p14="http://schemas.microsoft.com/office/powerpoint/2010/main" val="1111124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a:xfrm>
            <a:off x="1341120" y="6601968"/>
            <a:ext cx="7159752" cy="237744"/>
          </a:xfrm>
          <a:prstGeom prst="rect">
            <a:avLst/>
          </a:prstGeom>
        </p:spPr>
        <p:txBody>
          <a:bodyPr/>
          <a:lstStyle/>
          <a:p>
            <a:pPr>
              <a:buClr>
                <a:srgbClr val="000000"/>
              </a:buClr>
              <a:buFont typeface="Arial"/>
              <a:buNone/>
            </a:pPr>
            <a:r>
              <a:rPr lang="en-US" sz="1867" kern="0" dirty="0">
                <a:solidFill>
                  <a:srgbClr val="000000"/>
                </a:solidFill>
                <a:cs typeface="Arial"/>
                <a:sym typeface="Arial"/>
              </a:rPr>
              <a:t>Add a footer</a:t>
            </a:r>
            <a:endParaRPr sz="1867" kern="0" dirty="0">
              <a:solidFill>
                <a:srgbClr val="000000"/>
              </a:solidFill>
              <a:cs typeface="Arial"/>
              <a:sym typeface="Arial"/>
            </a:endParaRPr>
          </a:p>
        </p:txBody>
      </p:sp>
      <p:sp>
        <p:nvSpPr>
          <p:cNvPr id="3" name="Date Placeholder 2"/>
          <p:cNvSpPr>
            <a:spLocks noGrp="1"/>
          </p:cNvSpPr>
          <p:nvPr>
            <p:ph type="dt" sz="half" idx="10"/>
          </p:nvPr>
        </p:nvSpPr>
        <p:spPr>
          <a:xfrm>
            <a:off x="8875776" y="6601968"/>
            <a:ext cx="960120" cy="237744"/>
          </a:xfrm>
          <a:prstGeom prst="rect">
            <a:avLst/>
          </a:prstGeom>
        </p:spPr>
        <p:txBody>
          <a:bodyPr/>
          <a:lstStyle/>
          <a:p>
            <a:pPr>
              <a:buClr>
                <a:srgbClr val="000000"/>
              </a:buClr>
              <a:buFont typeface="Arial"/>
              <a:buNone/>
            </a:pPr>
            <a:fld id="{081AC896-7C9B-4129-8961-5046195AA4B9}" type="datetime1">
              <a:rPr lang="en-US" sz="1867" kern="0" smtClean="0">
                <a:solidFill>
                  <a:srgbClr val="000000"/>
                </a:solidFill>
                <a:cs typeface="Arial"/>
                <a:sym typeface="Arial"/>
              </a:rPr>
              <a:pPr>
                <a:buClr>
                  <a:srgbClr val="000000"/>
                </a:buClr>
                <a:buFont typeface="Arial"/>
                <a:buNone/>
              </a:pPr>
              <a:t>11/15/2021</a:t>
            </a:fld>
            <a:endParaRPr sz="1867" kern="0" dirty="0">
              <a:solidFill>
                <a:srgbClr val="000000"/>
              </a:solidFill>
              <a:cs typeface="Arial"/>
              <a:sym typeface="Arial"/>
            </a:endParaRPr>
          </a:p>
        </p:txBody>
      </p:sp>
      <p:sp>
        <p:nvSpPr>
          <p:cNvPr id="5" name="Slide Number Placeholder 4"/>
          <p:cNvSpPr>
            <a:spLocks noGrp="1"/>
          </p:cNvSpPr>
          <p:nvPr>
            <p:ph type="sldNum" sz="quarter" idx="12"/>
          </p:nvPr>
        </p:nvSpPr>
        <p:spPr/>
        <p:txBody>
          <a:bodyPr/>
          <a:lstStyle/>
          <a:p>
            <a:fld id="{4FAB73BC-B049-4115-A692-8D63A059BFB8}" type="slidenum">
              <a:rPr>
                <a:solidFill>
                  <a:srgbClr val="695D46"/>
                </a:solidFill>
              </a:rPr>
              <a:pPr/>
              <a:t>‹#›</a:t>
            </a:fld>
            <a:endParaRPr dirty="0">
              <a:solidFill>
                <a:srgbClr val="695D46"/>
              </a:solidFill>
            </a:endParaRPr>
          </a:p>
        </p:txBody>
      </p:sp>
    </p:spTree>
    <p:extLst>
      <p:ext uri="{BB962C8B-B14F-4D97-AF65-F5344CB8AC3E}">
        <p14:creationId xmlns:p14="http://schemas.microsoft.com/office/powerpoint/2010/main" val="247190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9"/>
          <p:cNvSpPr/>
          <p:nvPr/>
        </p:nvSpPr>
        <p:spPr>
          <a:xfrm>
            <a:off x="6096000" y="0"/>
            <a:ext cx="6096000" cy="6858000"/>
          </a:xfrm>
          <a:prstGeom prst="rect">
            <a:avLst/>
          </a:pr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dirty="0">
              <a:solidFill>
                <a:srgbClr val="000000"/>
              </a:solidFill>
              <a:cs typeface="Arial"/>
              <a:sym typeface="Arial"/>
            </a:endParaRPr>
          </a:p>
        </p:txBody>
      </p:sp>
      <p:cxnSp>
        <p:nvCxnSpPr>
          <p:cNvPr id="47" name="Google Shape;47;p9"/>
          <p:cNvCxnSpPr/>
          <p:nvPr/>
        </p:nvCxnSpPr>
        <p:spPr>
          <a:xfrm>
            <a:off x="6706233" y="5994000"/>
            <a:ext cx="6244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354000" y="1386233"/>
            <a:ext cx="5393600" cy="2234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49" name="Google Shape;49;p9"/>
          <p:cNvSpPr txBox="1">
            <a:spLocks noGrp="1"/>
          </p:cNvSpPr>
          <p:nvPr>
            <p:ph type="subTitle" idx="1"/>
          </p:nvPr>
        </p:nvSpPr>
        <p:spPr>
          <a:xfrm>
            <a:off x="354000" y="3635833"/>
            <a:ext cx="53936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9"/>
          <p:cNvSpPr txBox="1">
            <a:spLocks noGrp="1"/>
          </p:cNvSpPr>
          <p:nvPr>
            <p:ph type="body" idx="2"/>
          </p:nvPr>
        </p:nvSpPr>
        <p:spPr>
          <a:xfrm>
            <a:off x="6586000" y="965600"/>
            <a:ext cx="5116000" cy="4926800"/>
          </a:xfrm>
          <a:prstGeom prst="rect">
            <a:avLst/>
          </a:prstGeom>
        </p:spPr>
        <p:txBody>
          <a:bodyPr spcFirstLastPara="1" wrap="square" lIns="91425" tIns="91425" rIns="91425" bIns="91425" anchor="ctr" anchorCtr="0">
            <a:noAutofit/>
          </a:bodyPr>
          <a:lstStyle>
            <a:lvl1pPr marL="609585" lvl="0" indent="-457189">
              <a:spcBef>
                <a:spcPts val="0"/>
              </a:spcBef>
              <a:spcAft>
                <a:spcPts val="0"/>
              </a:spcAft>
              <a:buClr>
                <a:schemeClr val="lt1"/>
              </a:buClr>
              <a:buSzPts val="1800"/>
              <a:buChar char="●"/>
              <a:defRPr>
                <a:solidFill>
                  <a:schemeClr val="lt1"/>
                </a:solidFill>
              </a:defRPr>
            </a:lvl1pPr>
            <a:lvl2pPr marL="1219170" lvl="1" indent="-423323">
              <a:spcBef>
                <a:spcPts val="2133"/>
              </a:spcBef>
              <a:spcAft>
                <a:spcPts val="0"/>
              </a:spcAft>
              <a:buClr>
                <a:schemeClr val="lt1"/>
              </a:buClr>
              <a:buSzPts val="1400"/>
              <a:buChar char="○"/>
              <a:defRPr>
                <a:solidFill>
                  <a:schemeClr val="lt1"/>
                </a:solidFill>
              </a:defRPr>
            </a:lvl2pPr>
            <a:lvl3pPr marL="1828754" lvl="2" indent="-423323">
              <a:spcBef>
                <a:spcPts val="2133"/>
              </a:spcBef>
              <a:spcAft>
                <a:spcPts val="0"/>
              </a:spcAft>
              <a:buClr>
                <a:schemeClr val="lt1"/>
              </a:buClr>
              <a:buSzPts val="1400"/>
              <a:buChar char="■"/>
              <a:defRPr>
                <a:solidFill>
                  <a:schemeClr val="lt1"/>
                </a:solidFill>
              </a:defRPr>
            </a:lvl3pPr>
            <a:lvl4pPr marL="2438339" lvl="3" indent="-423323">
              <a:spcBef>
                <a:spcPts val="2133"/>
              </a:spcBef>
              <a:spcAft>
                <a:spcPts val="0"/>
              </a:spcAft>
              <a:buClr>
                <a:schemeClr val="lt1"/>
              </a:buClr>
              <a:buSzPts val="1400"/>
              <a:buChar char="●"/>
              <a:defRPr>
                <a:solidFill>
                  <a:schemeClr val="lt1"/>
                </a:solidFill>
              </a:defRPr>
            </a:lvl4pPr>
            <a:lvl5pPr marL="3047924" lvl="4" indent="-423323">
              <a:spcBef>
                <a:spcPts val="2133"/>
              </a:spcBef>
              <a:spcAft>
                <a:spcPts val="0"/>
              </a:spcAft>
              <a:buClr>
                <a:schemeClr val="lt1"/>
              </a:buClr>
              <a:buSzPts val="1400"/>
              <a:buChar char="○"/>
              <a:defRPr>
                <a:solidFill>
                  <a:schemeClr val="lt1"/>
                </a:solidFill>
              </a:defRPr>
            </a:lvl5pPr>
            <a:lvl6pPr marL="3657509" lvl="5" indent="-423323">
              <a:spcBef>
                <a:spcPts val="2133"/>
              </a:spcBef>
              <a:spcAft>
                <a:spcPts val="0"/>
              </a:spcAft>
              <a:buClr>
                <a:schemeClr val="lt1"/>
              </a:buClr>
              <a:buSzPts val="1400"/>
              <a:buChar char="■"/>
              <a:defRPr>
                <a:solidFill>
                  <a:schemeClr val="lt1"/>
                </a:solidFill>
              </a:defRPr>
            </a:lvl6pPr>
            <a:lvl7pPr marL="4267093" lvl="6" indent="-423323">
              <a:spcBef>
                <a:spcPts val="2133"/>
              </a:spcBef>
              <a:spcAft>
                <a:spcPts val="0"/>
              </a:spcAft>
              <a:buClr>
                <a:schemeClr val="lt1"/>
              </a:buClr>
              <a:buSzPts val="1400"/>
              <a:buChar char="●"/>
              <a:defRPr>
                <a:solidFill>
                  <a:schemeClr val="lt1"/>
                </a:solidFill>
              </a:defRPr>
            </a:lvl7pPr>
            <a:lvl8pPr marL="4876678" lvl="7" indent="-423323">
              <a:spcBef>
                <a:spcPts val="2133"/>
              </a:spcBef>
              <a:spcAft>
                <a:spcPts val="0"/>
              </a:spcAft>
              <a:buClr>
                <a:schemeClr val="lt1"/>
              </a:buClr>
              <a:buSzPts val="1400"/>
              <a:buChar char="○"/>
              <a:defRPr>
                <a:solidFill>
                  <a:schemeClr val="lt1"/>
                </a:solidFill>
              </a:defRPr>
            </a:lvl8pPr>
            <a:lvl9pPr marL="5486263" lvl="8" indent="-423323">
              <a:spcBef>
                <a:spcPts val="2133"/>
              </a:spcBef>
              <a:spcAft>
                <a:spcPts val="2133"/>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
                <a:solidFill>
                  <a:srgbClr val="FFFFFF"/>
                </a:solidFill>
              </a:rPr>
              <a:pPr/>
              <a:t>‹#›</a:t>
            </a:fld>
            <a:endParaRPr dirty="0">
              <a:solidFill>
                <a:srgbClr val="FFFFFF"/>
              </a:solidFill>
            </a:endParaRPr>
          </a:p>
        </p:txBody>
      </p:sp>
    </p:spTree>
    <p:extLst>
      <p:ext uri="{BB962C8B-B14F-4D97-AF65-F5344CB8AC3E}">
        <p14:creationId xmlns:p14="http://schemas.microsoft.com/office/powerpoint/2010/main" val="2822674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415600" y="593367"/>
            <a:ext cx="11360800" cy="9432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415600" y="1688233"/>
            <a:ext cx="5333200" cy="44036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3" name="Google Shape;33;p5"/>
          <p:cNvSpPr txBox="1">
            <a:spLocks noGrp="1"/>
          </p:cNvSpPr>
          <p:nvPr>
            <p:ph type="body" idx="2"/>
          </p:nvPr>
        </p:nvSpPr>
        <p:spPr>
          <a:xfrm>
            <a:off x="6443200" y="1688233"/>
            <a:ext cx="5333200" cy="44036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4" name="Google Shape;3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695D46"/>
                </a:solidFill>
              </a:rPr>
              <a:pPr/>
              <a:t>‹#›</a:t>
            </a:fld>
            <a:endParaRPr dirty="0">
              <a:solidFill>
                <a:srgbClr val="695D46"/>
              </a:solidFill>
            </a:endParaRPr>
          </a:p>
        </p:txBody>
      </p:sp>
    </p:spTree>
    <p:extLst>
      <p:ext uri="{BB962C8B-B14F-4D97-AF65-F5344CB8AC3E}">
        <p14:creationId xmlns:p14="http://schemas.microsoft.com/office/powerpoint/2010/main" val="315579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653667" y="701800"/>
            <a:ext cx="7484800" cy="54544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7200" b="0">
                <a:solidFill>
                  <a:schemeClr val="dk2"/>
                </a:solidFill>
              </a:defRPr>
            </a:lvl1pPr>
            <a:lvl2pPr lvl="1">
              <a:spcBef>
                <a:spcPts val="0"/>
              </a:spcBef>
              <a:spcAft>
                <a:spcPts val="0"/>
              </a:spcAft>
              <a:buClr>
                <a:schemeClr val="dk2"/>
              </a:buClr>
              <a:buSzPts val="5400"/>
              <a:buNone/>
              <a:defRPr sz="7200" b="0">
                <a:solidFill>
                  <a:schemeClr val="dk2"/>
                </a:solidFill>
              </a:defRPr>
            </a:lvl2pPr>
            <a:lvl3pPr lvl="2">
              <a:spcBef>
                <a:spcPts val="0"/>
              </a:spcBef>
              <a:spcAft>
                <a:spcPts val="0"/>
              </a:spcAft>
              <a:buClr>
                <a:schemeClr val="dk2"/>
              </a:buClr>
              <a:buSzPts val="5400"/>
              <a:buNone/>
              <a:defRPr sz="7200" b="0">
                <a:solidFill>
                  <a:schemeClr val="dk2"/>
                </a:solidFill>
              </a:defRPr>
            </a:lvl3pPr>
            <a:lvl4pPr lvl="3">
              <a:spcBef>
                <a:spcPts val="0"/>
              </a:spcBef>
              <a:spcAft>
                <a:spcPts val="0"/>
              </a:spcAft>
              <a:buClr>
                <a:schemeClr val="dk2"/>
              </a:buClr>
              <a:buSzPts val="5400"/>
              <a:buNone/>
              <a:defRPr sz="7200" b="0">
                <a:solidFill>
                  <a:schemeClr val="dk2"/>
                </a:solidFill>
              </a:defRPr>
            </a:lvl4pPr>
            <a:lvl5pPr lvl="4">
              <a:spcBef>
                <a:spcPts val="0"/>
              </a:spcBef>
              <a:spcAft>
                <a:spcPts val="0"/>
              </a:spcAft>
              <a:buClr>
                <a:schemeClr val="dk2"/>
              </a:buClr>
              <a:buSzPts val="5400"/>
              <a:buNone/>
              <a:defRPr sz="7200" b="0">
                <a:solidFill>
                  <a:schemeClr val="dk2"/>
                </a:solidFill>
              </a:defRPr>
            </a:lvl5pPr>
            <a:lvl6pPr lvl="5">
              <a:spcBef>
                <a:spcPts val="0"/>
              </a:spcBef>
              <a:spcAft>
                <a:spcPts val="0"/>
              </a:spcAft>
              <a:buClr>
                <a:schemeClr val="dk2"/>
              </a:buClr>
              <a:buSzPts val="5400"/>
              <a:buNone/>
              <a:defRPr sz="7200" b="0">
                <a:solidFill>
                  <a:schemeClr val="dk2"/>
                </a:solidFill>
              </a:defRPr>
            </a:lvl6pPr>
            <a:lvl7pPr lvl="6">
              <a:spcBef>
                <a:spcPts val="0"/>
              </a:spcBef>
              <a:spcAft>
                <a:spcPts val="0"/>
              </a:spcAft>
              <a:buClr>
                <a:schemeClr val="dk2"/>
              </a:buClr>
              <a:buSzPts val="5400"/>
              <a:buNone/>
              <a:defRPr sz="7200" b="0">
                <a:solidFill>
                  <a:schemeClr val="dk2"/>
                </a:solidFill>
              </a:defRPr>
            </a:lvl7pPr>
            <a:lvl8pPr lvl="7">
              <a:spcBef>
                <a:spcPts val="0"/>
              </a:spcBef>
              <a:spcAft>
                <a:spcPts val="0"/>
              </a:spcAft>
              <a:buClr>
                <a:schemeClr val="dk2"/>
              </a:buClr>
              <a:buSzPts val="5400"/>
              <a:buNone/>
              <a:defRPr sz="7200" b="0">
                <a:solidFill>
                  <a:schemeClr val="dk2"/>
                </a:solidFill>
              </a:defRPr>
            </a:lvl8pPr>
            <a:lvl9pPr lvl="8">
              <a:spcBef>
                <a:spcPts val="0"/>
              </a:spcBef>
              <a:spcAft>
                <a:spcPts val="0"/>
              </a:spcAft>
              <a:buClr>
                <a:schemeClr val="dk2"/>
              </a:buClr>
              <a:buSzPts val="5400"/>
              <a:buNone/>
              <a:defRPr sz="7200" b="0">
                <a:solidFill>
                  <a:schemeClr val="dk2"/>
                </a:solidFill>
              </a:defRPr>
            </a:lvl9pPr>
          </a:lstStyle>
          <a:p>
            <a:endParaRPr/>
          </a:p>
        </p:txBody>
      </p:sp>
      <p:sp>
        <p:nvSpPr>
          <p:cNvPr id="44" name="Google Shape;44;p8"/>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695D46"/>
                </a:solidFill>
              </a:rPr>
              <a:pPr/>
              <a:t>‹#›</a:t>
            </a:fld>
            <a:endParaRPr dirty="0">
              <a:solidFill>
                <a:srgbClr val="695D46"/>
              </a:solidFill>
            </a:endParaRPr>
          </a:p>
        </p:txBody>
      </p:sp>
    </p:spTree>
    <p:extLst>
      <p:ext uri="{BB962C8B-B14F-4D97-AF65-F5344CB8AC3E}">
        <p14:creationId xmlns:p14="http://schemas.microsoft.com/office/powerpoint/2010/main" val="2026154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9"/>
          <p:cNvSpPr/>
          <p:nvPr/>
        </p:nvSpPr>
        <p:spPr>
          <a:xfrm>
            <a:off x="6096000" y="0"/>
            <a:ext cx="6096000" cy="6858000"/>
          </a:xfrm>
          <a:prstGeom prst="rect">
            <a:avLst/>
          </a:pr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dirty="0">
              <a:solidFill>
                <a:srgbClr val="000000"/>
              </a:solidFill>
              <a:cs typeface="Arial"/>
              <a:sym typeface="Arial"/>
            </a:endParaRPr>
          </a:p>
        </p:txBody>
      </p:sp>
      <p:cxnSp>
        <p:nvCxnSpPr>
          <p:cNvPr id="47" name="Google Shape;47;p9"/>
          <p:cNvCxnSpPr/>
          <p:nvPr/>
        </p:nvCxnSpPr>
        <p:spPr>
          <a:xfrm>
            <a:off x="6706233" y="5994000"/>
            <a:ext cx="6244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354000" y="1386233"/>
            <a:ext cx="5393600" cy="2234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49" name="Google Shape;49;p9"/>
          <p:cNvSpPr txBox="1">
            <a:spLocks noGrp="1"/>
          </p:cNvSpPr>
          <p:nvPr>
            <p:ph type="subTitle" idx="1"/>
          </p:nvPr>
        </p:nvSpPr>
        <p:spPr>
          <a:xfrm>
            <a:off x="354000" y="3635833"/>
            <a:ext cx="53936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9"/>
          <p:cNvSpPr txBox="1">
            <a:spLocks noGrp="1"/>
          </p:cNvSpPr>
          <p:nvPr>
            <p:ph type="body" idx="2"/>
          </p:nvPr>
        </p:nvSpPr>
        <p:spPr>
          <a:xfrm>
            <a:off x="6586000" y="965600"/>
            <a:ext cx="5116000" cy="4926800"/>
          </a:xfrm>
          <a:prstGeom prst="rect">
            <a:avLst/>
          </a:prstGeom>
        </p:spPr>
        <p:txBody>
          <a:bodyPr spcFirstLastPara="1" wrap="square" lIns="91425" tIns="91425" rIns="91425" bIns="91425" anchor="ctr" anchorCtr="0">
            <a:noAutofit/>
          </a:bodyPr>
          <a:lstStyle>
            <a:lvl1pPr marL="609585" lvl="0" indent="-457189">
              <a:spcBef>
                <a:spcPts val="0"/>
              </a:spcBef>
              <a:spcAft>
                <a:spcPts val="0"/>
              </a:spcAft>
              <a:buClr>
                <a:schemeClr val="lt1"/>
              </a:buClr>
              <a:buSzPts val="1800"/>
              <a:buChar char="●"/>
              <a:defRPr>
                <a:solidFill>
                  <a:schemeClr val="lt1"/>
                </a:solidFill>
              </a:defRPr>
            </a:lvl1pPr>
            <a:lvl2pPr marL="1219170" lvl="1" indent="-423323">
              <a:spcBef>
                <a:spcPts val="2133"/>
              </a:spcBef>
              <a:spcAft>
                <a:spcPts val="0"/>
              </a:spcAft>
              <a:buClr>
                <a:schemeClr val="lt1"/>
              </a:buClr>
              <a:buSzPts val="1400"/>
              <a:buChar char="○"/>
              <a:defRPr>
                <a:solidFill>
                  <a:schemeClr val="lt1"/>
                </a:solidFill>
              </a:defRPr>
            </a:lvl2pPr>
            <a:lvl3pPr marL="1828754" lvl="2" indent="-423323">
              <a:spcBef>
                <a:spcPts val="2133"/>
              </a:spcBef>
              <a:spcAft>
                <a:spcPts val="0"/>
              </a:spcAft>
              <a:buClr>
                <a:schemeClr val="lt1"/>
              </a:buClr>
              <a:buSzPts val="1400"/>
              <a:buChar char="■"/>
              <a:defRPr>
                <a:solidFill>
                  <a:schemeClr val="lt1"/>
                </a:solidFill>
              </a:defRPr>
            </a:lvl3pPr>
            <a:lvl4pPr marL="2438339" lvl="3" indent="-423323">
              <a:spcBef>
                <a:spcPts val="2133"/>
              </a:spcBef>
              <a:spcAft>
                <a:spcPts val="0"/>
              </a:spcAft>
              <a:buClr>
                <a:schemeClr val="lt1"/>
              </a:buClr>
              <a:buSzPts val="1400"/>
              <a:buChar char="●"/>
              <a:defRPr>
                <a:solidFill>
                  <a:schemeClr val="lt1"/>
                </a:solidFill>
              </a:defRPr>
            </a:lvl4pPr>
            <a:lvl5pPr marL="3047924" lvl="4" indent="-423323">
              <a:spcBef>
                <a:spcPts val="2133"/>
              </a:spcBef>
              <a:spcAft>
                <a:spcPts val="0"/>
              </a:spcAft>
              <a:buClr>
                <a:schemeClr val="lt1"/>
              </a:buClr>
              <a:buSzPts val="1400"/>
              <a:buChar char="○"/>
              <a:defRPr>
                <a:solidFill>
                  <a:schemeClr val="lt1"/>
                </a:solidFill>
              </a:defRPr>
            </a:lvl5pPr>
            <a:lvl6pPr marL="3657509" lvl="5" indent="-423323">
              <a:spcBef>
                <a:spcPts val="2133"/>
              </a:spcBef>
              <a:spcAft>
                <a:spcPts val="0"/>
              </a:spcAft>
              <a:buClr>
                <a:schemeClr val="lt1"/>
              </a:buClr>
              <a:buSzPts val="1400"/>
              <a:buChar char="■"/>
              <a:defRPr>
                <a:solidFill>
                  <a:schemeClr val="lt1"/>
                </a:solidFill>
              </a:defRPr>
            </a:lvl6pPr>
            <a:lvl7pPr marL="4267093" lvl="6" indent="-423323">
              <a:spcBef>
                <a:spcPts val="2133"/>
              </a:spcBef>
              <a:spcAft>
                <a:spcPts val="0"/>
              </a:spcAft>
              <a:buClr>
                <a:schemeClr val="lt1"/>
              </a:buClr>
              <a:buSzPts val="1400"/>
              <a:buChar char="●"/>
              <a:defRPr>
                <a:solidFill>
                  <a:schemeClr val="lt1"/>
                </a:solidFill>
              </a:defRPr>
            </a:lvl7pPr>
            <a:lvl8pPr marL="4876678" lvl="7" indent="-423323">
              <a:spcBef>
                <a:spcPts val="2133"/>
              </a:spcBef>
              <a:spcAft>
                <a:spcPts val="0"/>
              </a:spcAft>
              <a:buClr>
                <a:schemeClr val="lt1"/>
              </a:buClr>
              <a:buSzPts val="1400"/>
              <a:buChar char="○"/>
              <a:defRPr>
                <a:solidFill>
                  <a:schemeClr val="lt1"/>
                </a:solidFill>
              </a:defRPr>
            </a:lvl8pPr>
            <a:lvl9pPr marL="5486263" lvl="8" indent="-423323">
              <a:spcBef>
                <a:spcPts val="2133"/>
              </a:spcBef>
              <a:spcAft>
                <a:spcPts val="2133"/>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
                <a:solidFill>
                  <a:srgbClr val="FFFFFF"/>
                </a:solidFill>
              </a:rPr>
              <a:pPr/>
              <a:t>‹#›</a:t>
            </a:fld>
            <a:endParaRPr dirty="0">
              <a:solidFill>
                <a:srgbClr val="FFFFFF"/>
              </a:solidFill>
            </a:endParaRPr>
          </a:p>
        </p:txBody>
      </p:sp>
    </p:spTree>
    <p:extLst>
      <p:ext uri="{BB962C8B-B14F-4D97-AF65-F5344CB8AC3E}">
        <p14:creationId xmlns:p14="http://schemas.microsoft.com/office/powerpoint/2010/main" val="261968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415600" y="5640967"/>
            <a:ext cx="7998400" cy="7984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2400"/>
              <a:buFont typeface="PT Sans Narrow"/>
              <a:buNone/>
              <a:defRPr sz="32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695D46"/>
                </a:solidFill>
              </a:rPr>
              <a:pPr/>
              <a:t>‹#›</a:t>
            </a:fld>
            <a:endParaRPr dirty="0">
              <a:solidFill>
                <a:srgbClr val="695D46"/>
              </a:solidFill>
            </a:endParaRPr>
          </a:p>
        </p:txBody>
      </p:sp>
    </p:spTree>
    <p:extLst>
      <p:ext uri="{BB962C8B-B14F-4D97-AF65-F5344CB8AC3E}">
        <p14:creationId xmlns:p14="http://schemas.microsoft.com/office/powerpoint/2010/main" val="3314673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55"/>
        <p:cNvGrpSpPr/>
        <p:nvPr/>
      </p:nvGrpSpPr>
      <p:grpSpPr>
        <a:xfrm>
          <a:off x="0" y="0"/>
          <a:ext cx="0" cy="0"/>
          <a:chOff x="0" y="0"/>
          <a:chExt cx="0" cy="0"/>
        </a:xfrm>
      </p:grpSpPr>
      <p:sp>
        <p:nvSpPr>
          <p:cNvPr id="56" name="Google Shape;56;p11"/>
          <p:cNvSpPr/>
          <p:nvPr/>
        </p:nvSpPr>
        <p:spPr>
          <a:xfrm>
            <a:off x="-100" y="6727600"/>
            <a:ext cx="12192000" cy="130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dirty="0">
              <a:solidFill>
                <a:srgbClr val="000000"/>
              </a:solidFill>
              <a:cs typeface="Arial"/>
              <a:sym typeface="Arial"/>
            </a:endParaRPr>
          </a:p>
        </p:txBody>
      </p:sp>
      <p:sp>
        <p:nvSpPr>
          <p:cNvPr id="57" name="Google Shape;57;p11"/>
          <p:cNvSpPr txBox="1">
            <a:spLocks noGrp="1"/>
          </p:cNvSpPr>
          <p:nvPr>
            <p:ph type="title" hasCustomPrompt="1"/>
          </p:nvPr>
        </p:nvSpPr>
        <p:spPr>
          <a:xfrm>
            <a:off x="415600" y="1739800"/>
            <a:ext cx="11360800" cy="20512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7333">
                <a:solidFill>
                  <a:schemeClr val="accent3"/>
                </a:solidFill>
              </a:defRPr>
            </a:lvl1pPr>
            <a:lvl2pPr lvl="1" algn="ctr">
              <a:spcBef>
                <a:spcPts val="0"/>
              </a:spcBef>
              <a:spcAft>
                <a:spcPts val="0"/>
              </a:spcAft>
              <a:buClr>
                <a:schemeClr val="accent3"/>
              </a:buClr>
              <a:buSzPts val="13000"/>
              <a:buNone/>
              <a:defRPr sz="17333">
                <a:solidFill>
                  <a:schemeClr val="accent3"/>
                </a:solidFill>
              </a:defRPr>
            </a:lvl2pPr>
            <a:lvl3pPr lvl="2" algn="ctr">
              <a:spcBef>
                <a:spcPts val="0"/>
              </a:spcBef>
              <a:spcAft>
                <a:spcPts val="0"/>
              </a:spcAft>
              <a:buClr>
                <a:schemeClr val="accent3"/>
              </a:buClr>
              <a:buSzPts val="13000"/>
              <a:buNone/>
              <a:defRPr sz="17333">
                <a:solidFill>
                  <a:schemeClr val="accent3"/>
                </a:solidFill>
              </a:defRPr>
            </a:lvl3pPr>
            <a:lvl4pPr lvl="3" algn="ctr">
              <a:spcBef>
                <a:spcPts val="0"/>
              </a:spcBef>
              <a:spcAft>
                <a:spcPts val="0"/>
              </a:spcAft>
              <a:buClr>
                <a:schemeClr val="accent3"/>
              </a:buClr>
              <a:buSzPts val="13000"/>
              <a:buNone/>
              <a:defRPr sz="17333">
                <a:solidFill>
                  <a:schemeClr val="accent3"/>
                </a:solidFill>
              </a:defRPr>
            </a:lvl4pPr>
            <a:lvl5pPr lvl="4" algn="ctr">
              <a:spcBef>
                <a:spcPts val="0"/>
              </a:spcBef>
              <a:spcAft>
                <a:spcPts val="0"/>
              </a:spcAft>
              <a:buClr>
                <a:schemeClr val="accent3"/>
              </a:buClr>
              <a:buSzPts val="13000"/>
              <a:buNone/>
              <a:defRPr sz="17333">
                <a:solidFill>
                  <a:schemeClr val="accent3"/>
                </a:solidFill>
              </a:defRPr>
            </a:lvl5pPr>
            <a:lvl6pPr lvl="5" algn="ctr">
              <a:spcBef>
                <a:spcPts val="0"/>
              </a:spcBef>
              <a:spcAft>
                <a:spcPts val="0"/>
              </a:spcAft>
              <a:buClr>
                <a:schemeClr val="accent3"/>
              </a:buClr>
              <a:buSzPts val="13000"/>
              <a:buNone/>
              <a:defRPr sz="17333">
                <a:solidFill>
                  <a:schemeClr val="accent3"/>
                </a:solidFill>
              </a:defRPr>
            </a:lvl6pPr>
            <a:lvl7pPr lvl="6" algn="ctr">
              <a:spcBef>
                <a:spcPts val="0"/>
              </a:spcBef>
              <a:spcAft>
                <a:spcPts val="0"/>
              </a:spcAft>
              <a:buClr>
                <a:schemeClr val="accent3"/>
              </a:buClr>
              <a:buSzPts val="13000"/>
              <a:buNone/>
              <a:defRPr sz="17333">
                <a:solidFill>
                  <a:schemeClr val="accent3"/>
                </a:solidFill>
              </a:defRPr>
            </a:lvl7pPr>
            <a:lvl8pPr lvl="7" algn="ctr">
              <a:spcBef>
                <a:spcPts val="0"/>
              </a:spcBef>
              <a:spcAft>
                <a:spcPts val="0"/>
              </a:spcAft>
              <a:buClr>
                <a:schemeClr val="accent3"/>
              </a:buClr>
              <a:buSzPts val="13000"/>
              <a:buNone/>
              <a:defRPr sz="17333">
                <a:solidFill>
                  <a:schemeClr val="accent3"/>
                </a:solidFill>
              </a:defRPr>
            </a:lvl8pPr>
            <a:lvl9pPr lvl="8" algn="ctr">
              <a:spcBef>
                <a:spcPts val="0"/>
              </a:spcBef>
              <a:spcAft>
                <a:spcPts val="0"/>
              </a:spcAft>
              <a:buClr>
                <a:schemeClr val="accent3"/>
              </a:buClr>
              <a:buSzPts val="13000"/>
              <a:buNone/>
              <a:defRPr sz="17333">
                <a:solidFill>
                  <a:schemeClr val="accent3"/>
                </a:solidFill>
              </a:defRPr>
            </a:lvl9pPr>
          </a:lstStyle>
          <a:p>
            <a:r>
              <a:t>xx%</a:t>
            </a:r>
          </a:p>
        </p:txBody>
      </p:sp>
      <p:sp>
        <p:nvSpPr>
          <p:cNvPr id="58" name="Google Shape;58;p11"/>
          <p:cNvSpPr txBox="1">
            <a:spLocks noGrp="1"/>
          </p:cNvSpPr>
          <p:nvPr>
            <p:ph type="body" idx="1"/>
          </p:nvPr>
        </p:nvSpPr>
        <p:spPr>
          <a:xfrm>
            <a:off x="415600" y="3994200"/>
            <a:ext cx="11360800" cy="14288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59" name="Google Shape;59;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695D46"/>
                </a:solidFill>
              </a:rPr>
              <a:pPr/>
              <a:t>‹#›</a:t>
            </a:fld>
            <a:endParaRPr dirty="0">
              <a:solidFill>
                <a:srgbClr val="695D46"/>
              </a:solidFill>
            </a:endParaRPr>
          </a:p>
        </p:txBody>
      </p:sp>
    </p:spTree>
    <p:extLst>
      <p:ext uri="{BB962C8B-B14F-4D97-AF65-F5344CB8AC3E}">
        <p14:creationId xmlns:p14="http://schemas.microsoft.com/office/powerpoint/2010/main" val="374274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695D46"/>
                </a:solidFill>
              </a:rPr>
              <a:pPr/>
              <a:t>‹#›</a:t>
            </a:fld>
            <a:endParaRPr dirty="0">
              <a:solidFill>
                <a:srgbClr val="695D46"/>
              </a:solidFill>
            </a:endParaRPr>
          </a:p>
        </p:txBody>
      </p:sp>
    </p:spTree>
    <p:extLst>
      <p:ext uri="{BB962C8B-B14F-4D97-AF65-F5344CB8AC3E}">
        <p14:creationId xmlns:p14="http://schemas.microsoft.com/office/powerpoint/2010/main" val="173152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a:xfrm>
            <a:off x="1341120" y="6601968"/>
            <a:ext cx="7159752" cy="237744"/>
          </a:xfrm>
          <a:prstGeom prst="rect">
            <a:avLst/>
          </a:prstGeom>
        </p:spPr>
        <p:txBody>
          <a:bodyPr/>
          <a:lstStyle/>
          <a:p>
            <a:pPr>
              <a:buClr>
                <a:srgbClr val="000000"/>
              </a:buClr>
              <a:buFont typeface="Arial"/>
              <a:buNone/>
            </a:pPr>
            <a:r>
              <a:rPr lang="en-US" sz="1867" kern="0" dirty="0">
                <a:solidFill>
                  <a:srgbClr val="000000"/>
                </a:solidFill>
                <a:cs typeface="Arial"/>
                <a:sym typeface="Arial"/>
              </a:rPr>
              <a:t>Add a footer</a:t>
            </a:r>
            <a:endParaRPr sz="1867" kern="0" dirty="0">
              <a:solidFill>
                <a:srgbClr val="000000"/>
              </a:solidFill>
              <a:cs typeface="Arial"/>
              <a:sym typeface="Arial"/>
            </a:endParaRPr>
          </a:p>
        </p:txBody>
      </p:sp>
      <p:sp>
        <p:nvSpPr>
          <p:cNvPr id="3" name="Date Placeholder 2"/>
          <p:cNvSpPr>
            <a:spLocks noGrp="1"/>
          </p:cNvSpPr>
          <p:nvPr>
            <p:ph type="dt" sz="half" idx="10"/>
          </p:nvPr>
        </p:nvSpPr>
        <p:spPr>
          <a:xfrm>
            <a:off x="8875776" y="6601968"/>
            <a:ext cx="960120" cy="237744"/>
          </a:xfrm>
          <a:prstGeom prst="rect">
            <a:avLst/>
          </a:prstGeom>
        </p:spPr>
        <p:txBody>
          <a:bodyPr/>
          <a:lstStyle/>
          <a:p>
            <a:pPr>
              <a:buClr>
                <a:srgbClr val="000000"/>
              </a:buClr>
              <a:buFont typeface="Arial"/>
              <a:buNone/>
            </a:pPr>
            <a:fld id="{081AC896-7C9B-4129-8961-5046195AA4B9}" type="datetime1">
              <a:rPr lang="en-US" sz="1867" kern="0" smtClean="0">
                <a:solidFill>
                  <a:srgbClr val="000000"/>
                </a:solidFill>
                <a:cs typeface="Arial"/>
                <a:sym typeface="Arial"/>
              </a:rPr>
              <a:pPr>
                <a:buClr>
                  <a:srgbClr val="000000"/>
                </a:buClr>
                <a:buFont typeface="Arial"/>
                <a:buNone/>
              </a:pPr>
              <a:t>11/15/2021</a:t>
            </a:fld>
            <a:endParaRPr sz="1867" kern="0" dirty="0">
              <a:solidFill>
                <a:srgbClr val="000000"/>
              </a:solidFill>
              <a:cs typeface="Arial"/>
              <a:sym typeface="Arial"/>
            </a:endParaRPr>
          </a:p>
        </p:txBody>
      </p:sp>
      <p:sp>
        <p:nvSpPr>
          <p:cNvPr id="5" name="Slide Number Placeholder 4"/>
          <p:cNvSpPr>
            <a:spLocks noGrp="1"/>
          </p:cNvSpPr>
          <p:nvPr>
            <p:ph type="sldNum" sz="quarter" idx="12"/>
          </p:nvPr>
        </p:nvSpPr>
        <p:spPr/>
        <p:txBody>
          <a:bodyPr/>
          <a:lstStyle/>
          <a:p>
            <a:fld id="{4FAB73BC-B049-4115-A692-8D63A059BFB8}" type="slidenum">
              <a:rPr>
                <a:solidFill>
                  <a:srgbClr val="695D46"/>
                </a:solidFill>
              </a:rPr>
              <a:pPr/>
              <a:t>‹#›</a:t>
            </a:fld>
            <a:endParaRPr dirty="0">
              <a:solidFill>
                <a:srgbClr val="695D46"/>
              </a:solidFill>
            </a:endParaRPr>
          </a:p>
        </p:txBody>
      </p:sp>
    </p:spTree>
    <p:extLst>
      <p:ext uri="{BB962C8B-B14F-4D97-AF65-F5344CB8AC3E}">
        <p14:creationId xmlns:p14="http://schemas.microsoft.com/office/powerpoint/2010/main" val="437629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6" name="Google Shape;26;p4"/>
          <p:cNvSpPr/>
          <p:nvPr/>
        </p:nvSpPr>
        <p:spPr>
          <a:xfrm>
            <a:off x="-100" y="6727600"/>
            <a:ext cx="12192000" cy="130400"/>
          </a:xfrm>
          <a:prstGeom prst="rect">
            <a:avLst/>
          </a:pr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dirty="0">
              <a:solidFill>
                <a:srgbClr val="000000"/>
              </a:solidFill>
              <a:cs typeface="Arial"/>
              <a:sym typeface="Arial"/>
            </a:endParaRPr>
          </a:p>
        </p:txBody>
      </p:sp>
      <p:sp>
        <p:nvSpPr>
          <p:cNvPr id="27" name="Google Shape;27;p4"/>
          <p:cNvSpPr txBox="1">
            <a:spLocks noGrp="1"/>
          </p:cNvSpPr>
          <p:nvPr>
            <p:ph type="title"/>
          </p:nvPr>
        </p:nvSpPr>
        <p:spPr>
          <a:xfrm>
            <a:off x="415600" y="593367"/>
            <a:ext cx="11360800" cy="9432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415600" y="1688433"/>
            <a:ext cx="11360800" cy="44036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9" name="Google Shape;2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695D46"/>
                </a:solidFill>
              </a:rPr>
              <a:pPr/>
              <a:t>‹#›</a:t>
            </a:fld>
            <a:endParaRPr dirty="0">
              <a:solidFill>
                <a:srgbClr val="695D46"/>
              </a:solidFill>
            </a:endParaRPr>
          </a:p>
        </p:txBody>
      </p:sp>
    </p:spTree>
    <p:extLst>
      <p:ext uri="{BB962C8B-B14F-4D97-AF65-F5344CB8AC3E}">
        <p14:creationId xmlns:p14="http://schemas.microsoft.com/office/powerpoint/2010/main" val="1762364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theme" Target="../theme/theme2.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943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415600" y="1688433"/>
            <a:ext cx="11360800" cy="440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lgn="r">
              <a:buNone/>
              <a:defRPr sz="1333">
                <a:solidFill>
                  <a:schemeClr val="dk2"/>
                </a:solidFill>
                <a:latin typeface="Open Sans"/>
                <a:ea typeface="Open Sans"/>
                <a:cs typeface="Open Sans"/>
                <a:sym typeface="Open Sans"/>
              </a:defRPr>
            </a:lvl1pPr>
            <a:lvl2pPr lvl="1" algn="r">
              <a:buNone/>
              <a:defRPr sz="1333">
                <a:solidFill>
                  <a:schemeClr val="dk2"/>
                </a:solidFill>
                <a:latin typeface="Open Sans"/>
                <a:ea typeface="Open Sans"/>
                <a:cs typeface="Open Sans"/>
                <a:sym typeface="Open Sans"/>
              </a:defRPr>
            </a:lvl2pPr>
            <a:lvl3pPr lvl="2" algn="r">
              <a:buNone/>
              <a:defRPr sz="1333">
                <a:solidFill>
                  <a:schemeClr val="dk2"/>
                </a:solidFill>
                <a:latin typeface="Open Sans"/>
                <a:ea typeface="Open Sans"/>
                <a:cs typeface="Open Sans"/>
                <a:sym typeface="Open Sans"/>
              </a:defRPr>
            </a:lvl3pPr>
            <a:lvl4pPr lvl="3" algn="r">
              <a:buNone/>
              <a:defRPr sz="1333">
                <a:solidFill>
                  <a:schemeClr val="dk2"/>
                </a:solidFill>
                <a:latin typeface="Open Sans"/>
                <a:ea typeface="Open Sans"/>
                <a:cs typeface="Open Sans"/>
                <a:sym typeface="Open Sans"/>
              </a:defRPr>
            </a:lvl4pPr>
            <a:lvl5pPr lvl="4" algn="r">
              <a:buNone/>
              <a:defRPr sz="1333">
                <a:solidFill>
                  <a:schemeClr val="dk2"/>
                </a:solidFill>
                <a:latin typeface="Open Sans"/>
                <a:ea typeface="Open Sans"/>
                <a:cs typeface="Open Sans"/>
                <a:sym typeface="Open Sans"/>
              </a:defRPr>
            </a:lvl5pPr>
            <a:lvl6pPr lvl="5" algn="r">
              <a:buNone/>
              <a:defRPr sz="1333">
                <a:solidFill>
                  <a:schemeClr val="dk2"/>
                </a:solidFill>
                <a:latin typeface="Open Sans"/>
                <a:ea typeface="Open Sans"/>
                <a:cs typeface="Open Sans"/>
                <a:sym typeface="Open Sans"/>
              </a:defRPr>
            </a:lvl6pPr>
            <a:lvl7pPr lvl="6" algn="r">
              <a:buNone/>
              <a:defRPr sz="1333">
                <a:solidFill>
                  <a:schemeClr val="dk2"/>
                </a:solidFill>
                <a:latin typeface="Open Sans"/>
                <a:ea typeface="Open Sans"/>
                <a:cs typeface="Open Sans"/>
                <a:sym typeface="Open Sans"/>
              </a:defRPr>
            </a:lvl7pPr>
            <a:lvl8pPr lvl="7" algn="r">
              <a:buNone/>
              <a:defRPr sz="1333">
                <a:solidFill>
                  <a:schemeClr val="dk2"/>
                </a:solidFill>
                <a:latin typeface="Open Sans"/>
                <a:ea typeface="Open Sans"/>
                <a:cs typeface="Open Sans"/>
                <a:sym typeface="Open Sans"/>
              </a:defRPr>
            </a:lvl8pPr>
            <a:lvl9pPr lvl="8" algn="r">
              <a:buNone/>
              <a:defRPr sz="1333">
                <a:solidFill>
                  <a:schemeClr val="dk2"/>
                </a:solidFill>
                <a:latin typeface="Open Sans"/>
                <a:ea typeface="Open Sans"/>
                <a:cs typeface="Open Sans"/>
                <a:sym typeface="Open Sans"/>
              </a:defRPr>
            </a:lvl9pPr>
          </a:lstStyle>
          <a:p>
            <a:pPr>
              <a:buClr>
                <a:srgbClr val="000000"/>
              </a:buClr>
              <a:buFont typeface="Arial"/>
              <a:buNone/>
            </a:pPr>
            <a:fld id="{00000000-1234-1234-1234-123412341234}" type="slidenum">
              <a:rPr lang="en" kern="0">
                <a:solidFill>
                  <a:srgbClr val="695D46"/>
                </a:solidFill>
              </a:rPr>
              <a:pPr>
                <a:buClr>
                  <a:srgbClr val="000000"/>
                </a:buClr>
                <a:buFont typeface="Arial"/>
                <a:buNone/>
              </a:pPr>
              <a:t>‹#›</a:t>
            </a:fld>
            <a:endParaRPr kern="0" dirty="0">
              <a:solidFill>
                <a:srgbClr val="695D46"/>
              </a:solidFill>
            </a:endParaRPr>
          </a:p>
        </p:txBody>
      </p:sp>
    </p:spTree>
    <p:extLst>
      <p:ext uri="{BB962C8B-B14F-4D97-AF65-F5344CB8AC3E}">
        <p14:creationId xmlns:p14="http://schemas.microsoft.com/office/powerpoint/2010/main" val="3289872633"/>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5" r:id="rId3"/>
    <p:sldLayoutId id="2147483666" r:id="rId4"/>
    <p:sldLayoutId id="2147483667" r:id="rId5"/>
    <p:sldLayoutId id="2147483668" r:id="rId6"/>
    <p:sldLayoutId id="2147483669" r:id="rId7"/>
    <p:sldLayoutId id="2147483670"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943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415600" y="1688433"/>
            <a:ext cx="11360800" cy="440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lgn="r">
              <a:buNone/>
              <a:defRPr sz="1333">
                <a:solidFill>
                  <a:schemeClr val="dk2"/>
                </a:solidFill>
                <a:latin typeface="Open Sans"/>
                <a:ea typeface="Open Sans"/>
                <a:cs typeface="Open Sans"/>
                <a:sym typeface="Open Sans"/>
              </a:defRPr>
            </a:lvl1pPr>
            <a:lvl2pPr lvl="1" algn="r">
              <a:buNone/>
              <a:defRPr sz="1333">
                <a:solidFill>
                  <a:schemeClr val="dk2"/>
                </a:solidFill>
                <a:latin typeface="Open Sans"/>
                <a:ea typeface="Open Sans"/>
                <a:cs typeface="Open Sans"/>
                <a:sym typeface="Open Sans"/>
              </a:defRPr>
            </a:lvl2pPr>
            <a:lvl3pPr lvl="2" algn="r">
              <a:buNone/>
              <a:defRPr sz="1333">
                <a:solidFill>
                  <a:schemeClr val="dk2"/>
                </a:solidFill>
                <a:latin typeface="Open Sans"/>
                <a:ea typeface="Open Sans"/>
                <a:cs typeface="Open Sans"/>
                <a:sym typeface="Open Sans"/>
              </a:defRPr>
            </a:lvl3pPr>
            <a:lvl4pPr lvl="3" algn="r">
              <a:buNone/>
              <a:defRPr sz="1333">
                <a:solidFill>
                  <a:schemeClr val="dk2"/>
                </a:solidFill>
                <a:latin typeface="Open Sans"/>
                <a:ea typeface="Open Sans"/>
                <a:cs typeface="Open Sans"/>
                <a:sym typeface="Open Sans"/>
              </a:defRPr>
            </a:lvl4pPr>
            <a:lvl5pPr lvl="4" algn="r">
              <a:buNone/>
              <a:defRPr sz="1333">
                <a:solidFill>
                  <a:schemeClr val="dk2"/>
                </a:solidFill>
                <a:latin typeface="Open Sans"/>
                <a:ea typeface="Open Sans"/>
                <a:cs typeface="Open Sans"/>
                <a:sym typeface="Open Sans"/>
              </a:defRPr>
            </a:lvl5pPr>
            <a:lvl6pPr lvl="5" algn="r">
              <a:buNone/>
              <a:defRPr sz="1333">
                <a:solidFill>
                  <a:schemeClr val="dk2"/>
                </a:solidFill>
                <a:latin typeface="Open Sans"/>
                <a:ea typeface="Open Sans"/>
                <a:cs typeface="Open Sans"/>
                <a:sym typeface="Open Sans"/>
              </a:defRPr>
            </a:lvl6pPr>
            <a:lvl7pPr lvl="6" algn="r">
              <a:buNone/>
              <a:defRPr sz="1333">
                <a:solidFill>
                  <a:schemeClr val="dk2"/>
                </a:solidFill>
                <a:latin typeface="Open Sans"/>
                <a:ea typeface="Open Sans"/>
                <a:cs typeface="Open Sans"/>
                <a:sym typeface="Open Sans"/>
              </a:defRPr>
            </a:lvl7pPr>
            <a:lvl8pPr lvl="7" algn="r">
              <a:buNone/>
              <a:defRPr sz="1333">
                <a:solidFill>
                  <a:schemeClr val="dk2"/>
                </a:solidFill>
                <a:latin typeface="Open Sans"/>
                <a:ea typeface="Open Sans"/>
                <a:cs typeface="Open Sans"/>
                <a:sym typeface="Open Sans"/>
              </a:defRPr>
            </a:lvl8pPr>
            <a:lvl9pPr lvl="8" algn="r">
              <a:buNone/>
              <a:defRPr sz="1333">
                <a:solidFill>
                  <a:schemeClr val="dk2"/>
                </a:solidFill>
                <a:latin typeface="Open Sans"/>
                <a:ea typeface="Open Sans"/>
                <a:cs typeface="Open Sans"/>
                <a:sym typeface="Open Sans"/>
              </a:defRPr>
            </a:lvl9pPr>
          </a:lstStyle>
          <a:p>
            <a:pPr>
              <a:buClr>
                <a:srgbClr val="000000"/>
              </a:buClr>
              <a:buFont typeface="Arial"/>
              <a:buNone/>
            </a:pPr>
            <a:fld id="{00000000-1234-1234-1234-123412341234}" type="slidenum">
              <a:rPr lang="en" kern="0">
                <a:solidFill>
                  <a:srgbClr val="695D46"/>
                </a:solidFill>
              </a:rPr>
              <a:pPr>
                <a:buClr>
                  <a:srgbClr val="000000"/>
                </a:buClr>
                <a:buFont typeface="Arial"/>
                <a:buNone/>
              </a:pPr>
              <a:t>‹#›</a:t>
            </a:fld>
            <a:endParaRPr kern="0" dirty="0">
              <a:solidFill>
                <a:srgbClr val="695D46"/>
              </a:solidFill>
            </a:endParaRPr>
          </a:p>
        </p:txBody>
      </p:sp>
    </p:spTree>
    <p:extLst>
      <p:ext uri="{BB962C8B-B14F-4D97-AF65-F5344CB8AC3E}">
        <p14:creationId xmlns:p14="http://schemas.microsoft.com/office/powerpoint/2010/main" val="4079962165"/>
      </p:ext>
    </p:extLst>
  </p:cSld>
  <p:clrMap bg1="lt1" tx1="dk1" bg2="dk2" tx2="lt2" accent1="accent1" accent2="accent2" accent3="accent3" accent4="accent4" accent5="accent5" accent6="accent6" hlink="hlink" folHlink="folHlink"/>
  <p:sldLayoutIdLst>
    <p:sldLayoutId id="2147483682" r:id="rId1"/>
    <p:sldLayoutId id="2147483684" r:id="rId2"/>
    <p:sldLayoutId id="2147483685" r:id="rId3"/>
    <p:sldLayoutId id="2147483686" r:id="rId4"/>
    <p:sldLayoutId id="2147483687"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ctrish@hamv.org" TargetMode="Externa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8" Type="http://schemas.openxmlformats.org/officeDocument/2006/relationships/hyperlink" Target="mailto:coa-staff@westtisbury-ma.gov" TargetMode="External"/><Relationship Id="rId13" Type="http://schemas.openxmlformats.org/officeDocument/2006/relationships/hyperlink" Target="mailto:ksamways@ihimv.org" TargetMode="External"/><Relationship Id="rId3" Type="http://schemas.openxmlformats.org/officeDocument/2006/relationships/hyperlink" Target="mailto:cfuller@tisburyma.gov" TargetMode="External"/><Relationship Id="rId7" Type="http://schemas.openxmlformats.org/officeDocument/2006/relationships/hyperlink" Target="mailto:vhaeselbarth@edgartown-ma.us" TargetMode="External"/><Relationship Id="rId12" Type="http://schemas.openxmlformats.org/officeDocument/2006/relationships/hyperlink" Target="mailto:SROBBINS5@partners.org" TargetMode="External"/><Relationship Id="rId17" Type="http://schemas.openxmlformats.org/officeDocument/2006/relationships/image" Target="../media/image2.png"/><Relationship Id="rId2" Type="http://schemas.openxmlformats.org/officeDocument/2006/relationships/notesSlide" Target="../notesSlides/notesSlide1.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hyperlink" Target="mailto:lfischer@ihimv.org" TargetMode="External"/><Relationship Id="rId11" Type="http://schemas.openxmlformats.org/officeDocument/2006/relationships/hyperlink" Target="mailto:lperry@ihimv.org" TargetMode="External"/><Relationship Id="rId5" Type="http://schemas.openxmlformats.org/officeDocument/2006/relationships/hyperlink" Target="mailto:rcogliano@oakbluffsma.gov" TargetMode="External"/><Relationship Id="rId15" Type="http://schemas.openxmlformats.org/officeDocument/2006/relationships/hyperlink" Target="mailto:ctrish@hamv.org" TargetMode="External"/><Relationship Id="rId10" Type="http://schemas.openxmlformats.org/officeDocument/2006/relationships/hyperlink" Target="mailto:megan.panek@escci.org" TargetMode="External"/><Relationship Id="rId4" Type="http://schemas.openxmlformats.org/officeDocument/2006/relationships/hyperlink" Target="mailto:vcarvalho@partners.org" TargetMode="External"/><Relationship Id="rId9" Type="http://schemas.openxmlformats.org/officeDocument/2006/relationships/hyperlink" Target="mailto:laskowskiadvisors@gmail.com" TargetMode="External"/><Relationship Id="rId14" Type="http://schemas.openxmlformats.org/officeDocument/2006/relationships/hyperlink" Target="mailto:jstucker@tisburym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vcmpt.com/upcoming-even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hamv.org/falls-preven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coa.org/article/falls-prevention-conversation-guide-for-caregivers?utm_source=newsletter&amp;utm_medium=email&amp;utm_campaign=CH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9728" y="2613804"/>
            <a:ext cx="5117872" cy="1901562"/>
          </a:xfrm>
        </p:spPr>
        <p:txBody>
          <a:bodyPr/>
          <a:lstStyle/>
          <a:p>
            <a:r>
              <a:rPr lang="en-US" sz="4800" dirty="0">
                <a:solidFill>
                  <a:srgbClr val="005493"/>
                </a:solidFill>
              </a:rPr>
              <a:t>MV Falls Prevention Coalition 2021</a:t>
            </a:r>
          </a:p>
        </p:txBody>
      </p:sp>
      <p:sp>
        <p:nvSpPr>
          <p:cNvPr id="4" name="Subtitle 3"/>
          <p:cNvSpPr>
            <a:spLocks noGrp="1"/>
          </p:cNvSpPr>
          <p:nvPr>
            <p:ph type="subTitle" idx="1"/>
          </p:nvPr>
        </p:nvSpPr>
        <p:spPr>
          <a:xfrm>
            <a:off x="560716" y="4426197"/>
            <a:ext cx="5186883" cy="1103335"/>
          </a:xfrm>
        </p:spPr>
        <p:txBody>
          <a:bodyPr/>
          <a:lstStyle/>
          <a:p>
            <a:r>
              <a:rPr lang="en-US" sz="2767" dirty="0" smtClean="0">
                <a:solidFill>
                  <a:srgbClr val="005493"/>
                </a:solidFill>
                <a:latin typeface="+mj-lt"/>
                <a:ea typeface="+mj-ea"/>
                <a:cs typeface="+mj-cs"/>
              </a:rPr>
              <a:t>Nov 16 </a:t>
            </a:r>
            <a:endParaRPr lang="en-US" sz="2767" dirty="0">
              <a:solidFill>
                <a:srgbClr val="005493"/>
              </a:solidFill>
              <a:latin typeface="+mj-lt"/>
              <a:ea typeface="+mj-ea"/>
              <a:cs typeface="+mj-cs"/>
            </a:endParaRPr>
          </a:p>
          <a:p>
            <a:r>
              <a:rPr lang="en-US" sz="1467" dirty="0">
                <a:solidFill>
                  <a:srgbClr val="005493"/>
                </a:solidFill>
                <a:latin typeface="+mj-lt"/>
                <a:ea typeface="+mj-ea"/>
                <a:cs typeface="+mj-cs"/>
                <a:hlinkClick r:id="rId2"/>
              </a:rPr>
              <a:t>ctrish@hamv.org</a:t>
            </a:r>
            <a:endParaRPr lang="en-US" sz="1467" dirty="0">
              <a:solidFill>
                <a:srgbClr val="005493"/>
              </a:solidFill>
              <a:latin typeface="+mj-lt"/>
              <a:ea typeface="+mj-ea"/>
              <a:cs typeface="+mj-cs"/>
            </a:endParaRPr>
          </a:p>
          <a:p>
            <a:r>
              <a:rPr lang="en-US" sz="1467" dirty="0">
                <a:solidFill>
                  <a:srgbClr val="005493"/>
                </a:solidFill>
                <a:latin typeface="+mj-lt"/>
                <a:ea typeface="+mj-ea"/>
                <a:cs typeface="+mj-cs"/>
              </a:rPr>
              <a:t>508 693-7900 ext.455 </a:t>
            </a:r>
          </a:p>
        </p:txBody>
      </p:sp>
      <p:sp>
        <p:nvSpPr>
          <p:cNvPr id="5" name="Text Placeholder 4"/>
          <p:cNvSpPr>
            <a:spLocks noGrp="1"/>
          </p:cNvSpPr>
          <p:nvPr>
            <p:ph type="body" idx="2"/>
          </p:nvPr>
        </p:nvSpPr>
        <p:spPr>
          <a:xfrm>
            <a:off x="6244992" y="1146197"/>
            <a:ext cx="5556920" cy="4926800"/>
          </a:xfrm>
        </p:spPr>
        <p:txBody>
          <a:bodyPr/>
          <a:lstStyle/>
          <a:p>
            <a:pPr marL="152396" indent="0">
              <a:buNone/>
            </a:pPr>
            <a:r>
              <a:rPr lang="en-US" sz="3200" dirty="0" smtClean="0"/>
              <a:t>Agenda:</a:t>
            </a:r>
            <a:endParaRPr lang="en-US" sz="3200" dirty="0"/>
          </a:p>
          <a:p>
            <a:pPr marL="152396" indent="0">
              <a:buNone/>
            </a:pPr>
            <a:endParaRPr lang="en-US" sz="3200" dirty="0"/>
          </a:p>
          <a:p>
            <a:r>
              <a:rPr lang="en-US" dirty="0"/>
              <a:t>Review Falls Prevention month activities/impact (what worked, what didn't, what we might want to consider doing differently next year)</a:t>
            </a:r>
          </a:p>
          <a:p>
            <a:r>
              <a:rPr lang="en-US" dirty="0" smtClean="0"/>
              <a:t>How </a:t>
            </a:r>
            <a:r>
              <a:rPr lang="en-US" dirty="0"/>
              <a:t>do we utilize these assets/energy going forward throughout the year?</a:t>
            </a:r>
          </a:p>
          <a:p>
            <a:r>
              <a:rPr lang="en-US" dirty="0" smtClean="0"/>
              <a:t>Getting </a:t>
            </a:r>
            <a:r>
              <a:rPr lang="en-US" dirty="0"/>
              <a:t>into the community more </a:t>
            </a:r>
            <a:r>
              <a:rPr lang="en-US" dirty="0" smtClean="0"/>
              <a:t> </a:t>
            </a:r>
            <a:r>
              <a:rPr lang="en-US" dirty="0"/>
              <a:t>- what could our 2022 </a:t>
            </a:r>
            <a:r>
              <a:rPr lang="en-US" dirty="0" smtClean="0"/>
              <a:t>calendar look like?</a:t>
            </a:r>
            <a:endParaRPr lang="en-US" dirty="0"/>
          </a:p>
          <a:p>
            <a:r>
              <a:rPr lang="en-US" dirty="0" smtClean="0"/>
              <a:t>A </a:t>
            </a:r>
            <a:r>
              <a:rPr lang="en-US" dirty="0"/>
              <a:t>review of what's going on at the National Falls Prevention Coalition (as thought starters for our priorities/funding opportunities for 2022) and research roundup </a:t>
            </a:r>
          </a:p>
          <a:p>
            <a:r>
              <a:rPr lang="en-US" dirty="0" smtClean="0"/>
              <a:t>Call </a:t>
            </a:r>
            <a:r>
              <a:rPr lang="en-US" dirty="0"/>
              <a:t>to Action Digital Inequity for Older Adults -why we are doing this and how you can lean in</a:t>
            </a:r>
          </a:p>
          <a:p>
            <a:endParaRPr lang="en-US" dirty="0"/>
          </a:p>
          <a:p>
            <a:endParaRPr lang="en-US" dirty="0" smtClean="0"/>
          </a:p>
          <a:p>
            <a:endParaRPr lang="en-US" dirty="0"/>
          </a:p>
          <a:p>
            <a:endParaRPr lang="en-US" dirty="0"/>
          </a:p>
        </p:txBody>
      </p:sp>
      <p:pic>
        <p:nvPicPr>
          <p:cNvPr id="6" name="Google Shape;76;p14"/>
          <p:cNvPicPr preferRelativeResize="0"/>
          <p:nvPr/>
        </p:nvPicPr>
        <p:blipFill>
          <a:blip r:embed="rId3">
            <a:alphaModFix/>
          </a:blip>
          <a:stretch>
            <a:fillRect/>
          </a:stretch>
        </p:blipFill>
        <p:spPr>
          <a:xfrm>
            <a:off x="354000" y="5904700"/>
            <a:ext cx="619800" cy="619800"/>
          </a:xfrm>
          <a:prstGeom prst="rect">
            <a:avLst/>
          </a:prstGeom>
          <a:noFill/>
          <a:ln>
            <a:noFill/>
          </a:ln>
        </p:spPr>
      </p:pic>
      <p:pic>
        <p:nvPicPr>
          <p:cNvPr id="8" name="Picture 7"/>
          <p:cNvPicPr>
            <a:picLocks noChangeAspect="1"/>
          </p:cNvPicPr>
          <p:nvPr/>
        </p:nvPicPr>
        <p:blipFill>
          <a:blip r:embed="rId4"/>
          <a:stretch>
            <a:fillRect/>
          </a:stretch>
        </p:blipFill>
        <p:spPr>
          <a:xfrm>
            <a:off x="1889185" y="1"/>
            <a:ext cx="2610013" cy="2350568"/>
          </a:xfrm>
          <a:prstGeom prst="rect">
            <a:avLst/>
          </a:prstGeom>
        </p:spPr>
      </p:pic>
    </p:spTree>
    <p:extLst>
      <p:ext uri="{BB962C8B-B14F-4D97-AF65-F5344CB8AC3E}">
        <p14:creationId xmlns:p14="http://schemas.microsoft.com/office/powerpoint/2010/main" val="4089678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79502" y="2844861"/>
            <a:ext cx="11360800" cy="943200"/>
          </a:xfrm>
        </p:spPr>
        <p:txBody>
          <a:bodyPr/>
          <a:lstStyle/>
          <a:p>
            <a:pPr algn="ctr"/>
            <a:r>
              <a:rPr lang="en-US" sz="4800" dirty="0">
                <a:solidFill>
                  <a:srgbClr val="005493"/>
                </a:solidFill>
              </a:rPr>
              <a:t>Falls Prevention Coalition 2021 Objectives and Work Groups</a:t>
            </a:r>
          </a:p>
        </p:txBody>
      </p:sp>
      <p:pic>
        <p:nvPicPr>
          <p:cNvPr id="4" name="Picture 3"/>
          <p:cNvPicPr>
            <a:picLocks noChangeAspect="1"/>
          </p:cNvPicPr>
          <p:nvPr/>
        </p:nvPicPr>
        <p:blipFill>
          <a:blip r:embed="rId2"/>
          <a:stretch>
            <a:fillRect/>
          </a:stretch>
        </p:blipFill>
        <p:spPr>
          <a:xfrm>
            <a:off x="4632385" y="284672"/>
            <a:ext cx="2610013" cy="2350568"/>
          </a:xfrm>
          <a:prstGeom prst="rect">
            <a:avLst/>
          </a:prstGeom>
        </p:spPr>
      </p:pic>
    </p:spTree>
    <p:extLst>
      <p:ext uri="{BB962C8B-B14F-4D97-AF65-F5344CB8AC3E}">
        <p14:creationId xmlns:p14="http://schemas.microsoft.com/office/powerpoint/2010/main" val="604123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5493"/>
                </a:solidFill>
              </a:rPr>
              <a:t>We’ve identified our focus areas for 2021</a:t>
            </a:r>
            <a:endParaRPr lang="en-US" dirty="0">
              <a:solidFill>
                <a:srgbClr val="005493"/>
              </a:solidFill>
            </a:endParaRPr>
          </a:p>
        </p:txBody>
      </p:sp>
      <p:pic>
        <p:nvPicPr>
          <p:cNvPr id="4" name="Picture 3" descr="Picture 3"/>
          <p:cNvPicPr>
            <a:picLocks noChangeAspect="1"/>
          </p:cNvPicPr>
          <p:nvPr/>
        </p:nvPicPr>
        <p:blipFill>
          <a:blip r:embed="rId2">
            <a:extLst/>
          </a:blip>
          <a:stretch>
            <a:fillRect/>
          </a:stretch>
        </p:blipFill>
        <p:spPr>
          <a:xfrm>
            <a:off x="512860" y="5062799"/>
            <a:ext cx="1181101" cy="1181101"/>
          </a:xfrm>
          <a:prstGeom prst="rect">
            <a:avLst/>
          </a:prstGeom>
          <a:ln w="12700">
            <a:miter lim="400000"/>
          </a:ln>
        </p:spPr>
      </p:pic>
      <p:sp>
        <p:nvSpPr>
          <p:cNvPr id="5" name="AutoShape 2"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flipV="1">
            <a:off x="207433" y="213785"/>
            <a:ext cx="406400" cy="24449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7" name="AutoShape 4"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8" name="AutoShape 6"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400049" y="-1"/>
            <a:ext cx="416984" cy="4169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10" name="TextBox 9"/>
          <p:cNvSpPr txBox="1"/>
          <p:nvPr/>
        </p:nvSpPr>
        <p:spPr>
          <a:xfrm>
            <a:off x="873554" y="1747976"/>
            <a:ext cx="10712884" cy="3924729"/>
          </a:xfrm>
          <a:prstGeom prst="rect">
            <a:avLst/>
          </a:prstGeom>
          <a:noFill/>
        </p:spPr>
        <p:txBody>
          <a:bodyPr wrap="square" rtlCol="0">
            <a:spAutoFit/>
          </a:bodyPr>
          <a:lstStyle/>
          <a:p>
            <a:pPr>
              <a:buClr>
                <a:srgbClr val="000000"/>
              </a:buClr>
              <a:buFont typeface="Arial"/>
              <a:buNone/>
            </a:pPr>
            <a:endParaRPr lang="en-US" sz="2767" kern="0" dirty="0">
              <a:solidFill>
                <a:srgbClr val="005493"/>
              </a:solidFill>
              <a:ea typeface="+mj-ea"/>
              <a:cs typeface="Arial"/>
              <a:sym typeface="Open Sans"/>
            </a:endParaRPr>
          </a:p>
          <a:p>
            <a:pPr marL="457189" indent="-457189">
              <a:buClr>
                <a:srgbClr val="000000"/>
              </a:buClr>
              <a:buFont typeface="Arial" panose="020B0604020202020204" pitchFamily="34" charset="0"/>
              <a:buChar char="•"/>
            </a:pPr>
            <a:r>
              <a:rPr lang="en-US" sz="2767" kern="0" dirty="0">
                <a:solidFill>
                  <a:srgbClr val="005493"/>
                </a:solidFill>
                <a:ea typeface="+mj-ea"/>
                <a:cs typeface="Arial"/>
                <a:sym typeface="Open Sans"/>
              </a:rPr>
              <a:t>Education/Prevention</a:t>
            </a:r>
          </a:p>
          <a:p>
            <a:pPr marL="457189" indent="-457189">
              <a:buClr>
                <a:srgbClr val="000000"/>
              </a:buClr>
              <a:buFont typeface="Arial" panose="020B0604020202020204" pitchFamily="34" charset="0"/>
              <a:buChar char="•"/>
            </a:pPr>
            <a:r>
              <a:rPr lang="en-US" sz="2767" kern="0" dirty="0">
                <a:solidFill>
                  <a:srgbClr val="005493"/>
                </a:solidFill>
                <a:ea typeface="+mj-ea"/>
                <a:cs typeface="Arial"/>
                <a:sym typeface="Open Sans"/>
              </a:rPr>
              <a:t>Strengthening healthcare connection</a:t>
            </a:r>
          </a:p>
          <a:p>
            <a:pPr marL="457189" indent="-457189">
              <a:buClr>
                <a:srgbClr val="000000"/>
              </a:buClr>
              <a:buFont typeface="Arial" panose="020B0604020202020204" pitchFamily="34" charset="0"/>
              <a:buChar char="•"/>
            </a:pPr>
            <a:r>
              <a:rPr lang="en-US" sz="2767" kern="0" dirty="0">
                <a:solidFill>
                  <a:srgbClr val="005493"/>
                </a:solidFill>
                <a:ea typeface="+mj-ea"/>
                <a:cs typeface="Arial"/>
                <a:sym typeface="Open Sans"/>
              </a:rPr>
              <a:t>Improving safety in homes and our communities </a:t>
            </a:r>
          </a:p>
          <a:p>
            <a:pPr marL="457189" indent="-457189">
              <a:buClr>
                <a:srgbClr val="000000"/>
              </a:buClr>
              <a:buFont typeface="Arial" panose="020B0604020202020204" pitchFamily="34" charset="0"/>
              <a:buChar char="•"/>
            </a:pPr>
            <a:r>
              <a:rPr lang="en-US" sz="2767" kern="0" dirty="0">
                <a:solidFill>
                  <a:srgbClr val="005493"/>
                </a:solidFill>
                <a:ea typeface="+mj-ea"/>
                <a:cs typeface="Arial"/>
                <a:sym typeface="Open Sans"/>
              </a:rPr>
              <a:t>Digital access</a:t>
            </a:r>
          </a:p>
          <a:p>
            <a:pPr marL="457189" indent="-457189">
              <a:buClr>
                <a:srgbClr val="000000"/>
              </a:buClr>
              <a:buFont typeface="Arial" panose="020B0604020202020204" pitchFamily="34" charset="0"/>
              <a:buChar char="•"/>
            </a:pPr>
            <a:r>
              <a:rPr lang="en-US" sz="2767" kern="0" dirty="0">
                <a:solidFill>
                  <a:srgbClr val="005493"/>
                </a:solidFill>
                <a:ea typeface="+mj-ea"/>
                <a:cs typeface="Arial"/>
                <a:sym typeface="Open Sans"/>
              </a:rPr>
              <a:t>Metrics of Success</a:t>
            </a:r>
          </a:p>
          <a:p>
            <a:pPr marL="457189" indent="-457189">
              <a:buClr>
                <a:srgbClr val="000000"/>
              </a:buClr>
              <a:buFont typeface="Arial" panose="020B0604020202020204" pitchFamily="34" charset="0"/>
              <a:buChar char="•"/>
            </a:pPr>
            <a:endParaRPr lang="en-US" sz="2767" kern="0" dirty="0">
              <a:solidFill>
                <a:srgbClr val="005493"/>
              </a:solidFill>
              <a:ea typeface="+mj-ea"/>
              <a:cs typeface="Arial"/>
              <a:sym typeface="Open Sans"/>
            </a:endParaRPr>
          </a:p>
          <a:p>
            <a:pPr>
              <a:buClr>
                <a:srgbClr val="000000"/>
              </a:buClr>
              <a:buFont typeface="Arial"/>
              <a:buNone/>
            </a:pPr>
            <a:r>
              <a:rPr lang="en-US" sz="2767" kern="0" dirty="0">
                <a:solidFill>
                  <a:srgbClr val="005493"/>
                </a:solidFill>
                <a:ea typeface="+mj-ea"/>
                <a:cs typeface="Arial"/>
                <a:sym typeface="Open Sans"/>
              </a:rPr>
              <a:t>                                                         ….and the work groups as well!</a:t>
            </a:r>
          </a:p>
          <a:p>
            <a:pPr marL="457189" indent="-457189">
              <a:buClr>
                <a:srgbClr val="000000"/>
              </a:buClr>
              <a:buFont typeface="Arial" panose="020B0604020202020204" pitchFamily="34" charset="0"/>
              <a:buChar char="•"/>
            </a:pPr>
            <a:endParaRPr lang="en-US" sz="2767" kern="0" dirty="0">
              <a:solidFill>
                <a:srgbClr val="005493"/>
              </a:solidFill>
              <a:ea typeface="+mj-ea"/>
              <a:cs typeface="Arial"/>
              <a:sym typeface="Open Sans"/>
            </a:endParaRPr>
          </a:p>
        </p:txBody>
      </p:sp>
      <p:pic>
        <p:nvPicPr>
          <p:cNvPr id="9" name="Picture 8"/>
          <p:cNvPicPr>
            <a:picLocks noChangeAspect="1"/>
          </p:cNvPicPr>
          <p:nvPr/>
        </p:nvPicPr>
        <p:blipFill>
          <a:blip r:embed="rId3"/>
          <a:stretch>
            <a:fillRect/>
          </a:stretch>
        </p:blipFill>
        <p:spPr>
          <a:xfrm>
            <a:off x="9644332" y="86266"/>
            <a:ext cx="2610013" cy="2350568"/>
          </a:xfrm>
          <a:prstGeom prst="rect">
            <a:avLst/>
          </a:prstGeom>
        </p:spPr>
      </p:pic>
    </p:spTree>
    <p:extLst>
      <p:ext uri="{BB962C8B-B14F-4D97-AF65-F5344CB8AC3E}">
        <p14:creationId xmlns:p14="http://schemas.microsoft.com/office/powerpoint/2010/main" val="423544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633" y="483405"/>
            <a:ext cx="11360800" cy="943200"/>
          </a:xfrm>
        </p:spPr>
        <p:txBody>
          <a:bodyPr/>
          <a:lstStyle/>
          <a:p>
            <a:r>
              <a:rPr lang="en-US" dirty="0" smtClean="0">
                <a:solidFill>
                  <a:srgbClr val="005493"/>
                </a:solidFill>
              </a:rPr>
              <a:t>Updated Focus Area Work Groups</a:t>
            </a:r>
            <a:endParaRPr lang="en-US" dirty="0">
              <a:solidFill>
                <a:srgbClr val="005493"/>
              </a:solidFill>
            </a:endParaRPr>
          </a:p>
        </p:txBody>
      </p:sp>
      <p:pic>
        <p:nvPicPr>
          <p:cNvPr id="4" name="Picture 3" descr="Picture 3"/>
          <p:cNvPicPr>
            <a:picLocks noChangeAspect="1"/>
          </p:cNvPicPr>
          <p:nvPr/>
        </p:nvPicPr>
        <p:blipFill>
          <a:blip r:embed="rId2">
            <a:extLst/>
          </a:blip>
          <a:stretch>
            <a:fillRect/>
          </a:stretch>
        </p:blipFill>
        <p:spPr>
          <a:xfrm>
            <a:off x="512860" y="5062799"/>
            <a:ext cx="1181101" cy="1181101"/>
          </a:xfrm>
          <a:prstGeom prst="rect">
            <a:avLst/>
          </a:prstGeom>
          <a:ln w="12700">
            <a:miter lim="400000"/>
          </a:ln>
        </p:spPr>
      </p:pic>
      <p:sp>
        <p:nvSpPr>
          <p:cNvPr id="5" name="AutoShape 2"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flipV="1">
            <a:off x="207433" y="213785"/>
            <a:ext cx="406400" cy="24449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7" name="AutoShape 4"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8" name="AutoShape 6"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400049" y="-1"/>
            <a:ext cx="416984" cy="4169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10" name="TextBox 9"/>
          <p:cNvSpPr txBox="1"/>
          <p:nvPr/>
        </p:nvSpPr>
        <p:spPr>
          <a:xfrm>
            <a:off x="512860" y="1493027"/>
            <a:ext cx="11735659" cy="3073085"/>
          </a:xfrm>
          <a:prstGeom prst="rect">
            <a:avLst/>
          </a:prstGeom>
          <a:noFill/>
        </p:spPr>
        <p:txBody>
          <a:bodyPr wrap="square" rtlCol="0">
            <a:spAutoFit/>
          </a:bodyPr>
          <a:lstStyle/>
          <a:p>
            <a:pPr>
              <a:buClr>
                <a:srgbClr val="000000"/>
              </a:buClr>
              <a:buFont typeface="Arial"/>
              <a:buNone/>
            </a:pPr>
            <a:endParaRPr lang="en-US" sz="2767" kern="0" dirty="0">
              <a:solidFill>
                <a:srgbClr val="005493"/>
              </a:solidFill>
              <a:ea typeface="+mj-ea"/>
              <a:cs typeface="Arial"/>
              <a:sym typeface="Arial"/>
            </a:endParaRPr>
          </a:p>
          <a:p>
            <a:pPr marL="457189" indent="-457189">
              <a:buClr>
                <a:srgbClr val="000000"/>
              </a:buClr>
              <a:buFont typeface="Arial" panose="020B0604020202020204" pitchFamily="34" charset="0"/>
              <a:buChar char="•"/>
            </a:pPr>
            <a:endParaRPr lang="en-US" sz="2767" kern="0" dirty="0">
              <a:solidFill>
                <a:srgbClr val="005493"/>
              </a:solidFill>
              <a:ea typeface="+mj-ea"/>
              <a:cs typeface="Arial"/>
              <a:sym typeface="Arial"/>
            </a:endParaRPr>
          </a:p>
          <a:p>
            <a:pPr marL="457189" indent="-457189">
              <a:buClr>
                <a:srgbClr val="000000"/>
              </a:buClr>
              <a:buFont typeface="Arial" panose="020B0604020202020204" pitchFamily="34" charset="0"/>
              <a:buChar char="•"/>
            </a:pPr>
            <a:endParaRPr lang="en-US" sz="2767" kern="0" dirty="0">
              <a:solidFill>
                <a:srgbClr val="005493"/>
              </a:solidFill>
              <a:ea typeface="+mj-ea"/>
              <a:cs typeface="Arial"/>
              <a:sym typeface="Arial"/>
            </a:endParaRPr>
          </a:p>
          <a:p>
            <a:pPr>
              <a:buClr>
                <a:srgbClr val="000000"/>
              </a:buClr>
              <a:buFont typeface="Arial"/>
              <a:buNone/>
            </a:pPr>
            <a:endParaRPr lang="en-US" sz="2767" kern="0" dirty="0">
              <a:solidFill>
                <a:srgbClr val="005493"/>
              </a:solidFill>
              <a:ea typeface="+mj-ea"/>
              <a:cs typeface="Arial"/>
              <a:sym typeface="Open Sans"/>
            </a:endParaRPr>
          </a:p>
          <a:p>
            <a:pPr>
              <a:buClr>
                <a:srgbClr val="000000"/>
              </a:buClr>
              <a:buFont typeface="Arial"/>
              <a:buNone/>
            </a:pPr>
            <a:endParaRPr lang="en-US" sz="2767" kern="0" dirty="0">
              <a:solidFill>
                <a:srgbClr val="005493"/>
              </a:solidFill>
              <a:ea typeface="+mj-ea"/>
              <a:cs typeface="Arial"/>
              <a:sym typeface="Open Sans"/>
            </a:endParaRPr>
          </a:p>
          <a:p>
            <a:pPr marL="0" lvl="1">
              <a:buClr>
                <a:srgbClr val="000000"/>
              </a:buClr>
            </a:pPr>
            <a:endParaRPr lang="en-US" sz="2767" kern="0" dirty="0">
              <a:solidFill>
                <a:srgbClr val="005493"/>
              </a:solidFill>
              <a:ea typeface="+mj-ea"/>
              <a:cs typeface="Arial"/>
              <a:sym typeface="Open Sans"/>
            </a:endParaRPr>
          </a:p>
          <a:p>
            <a:pPr marL="457189" lvl="2" indent="-457189">
              <a:buClr>
                <a:srgbClr val="000000"/>
              </a:buClr>
              <a:buFont typeface="Arial" panose="020B0604020202020204" pitchFamily="34" charset="0"/>
              <a:buChar char="•"/>
            </a:pPr>
            <a:endParaRPr lang="en-US" sz="2767" kern="0" dirty="0">
              <a:solidFill>
                <a:srgbClr val="005493"/>
              </a:solidFill>
              <a:ea typeface="+mj-ea"/>
              <a:cs typeface="Arial"/>
              <a:sym typeface="Open Sans"/>
            </a:endParaRPr>
          </a:p>
        </p:txBody>
      </p:sp>
      <p:graphicFrame>
        <p:nvGraphicFramePr>
          <p:cNvPr id="3" name="Table 2"/>
          <p:cNvGraphicFramePr>
            <a:graphicFrameLocks noGrp="1"/>
          </p:cNvGraphicFramePr>
          <p:nvPr>
            <p:extLst/>
          </p:nvPr>
        </p:nvGraphicFramePr>
        <p:xfrm>
          <a:off x="1937801" y="1614501"/>
          <a:ext cx="8690500" cy="4768426"/>
        </p:xfrm>
        <a:graphic>
          <a:graphicData uri="http://schemas.openxmlformats.org/drawingml/2006/table">
            <a:tbl>
              <a:tblPr firstRow="1" bandRow="1">
                <a:tableStyleId>{5C22544A-7EE6-4342-B048-85BDC9FD1C3A}</a:tableStyleId>
              </a:tblPr>
              <a:tblGrid>
                <a:gridCol w="1738100"/>
                <a:gridCol w="1644979"/>
                <a:gridCol w="1831221"/>
                <a:gridCol w="1738100"/>
                <a:gridCol w="1738100"/>
              </a:tblGrid>
              <a:tr h="1097280">
                <a:tc>
                  <a:txBody>
                    <a:bodyPr/>
                    <a:lstStyle/>
                    <a:p>
                      <a:r>
                        <a:rPr lang="en-US" sz="1600" dirty="0" smtClean="0"/>
                        <a:t>Education/</a:t>
                      </a:r>
                    </a:p>
                    <a:p>
                      <a:r>
                        <a:rPr lang="en-US" sz="1600" dirty="0" smtClean="0"/>
                        <a:t>Prevention</a:t>
                      </a:r>
                      <a:endParaRPr lang="en-US" sz="1600" dirty="0"/>
                    </a:p>
                  </a:txBody>
                  <a:tcPr marL="121920" marR="121920" marT="60960" marB="60960"/>
                </a:tc>
                <a:tc>
                  <a:txBody>
                    <a:bodyPr/>
                    <a:lstStyle/>
                    <a:p>
                      <a:r>
                        <a:rPr lang="en-US" sz="1600" dirty="0" smtClean="0"/>
                        <a:t>Strengthening</a:t>
                      </a:r>
                      <a:r>
                        <a:rPr lang="en-US" sz="1600" baseline="0" dirty="0" smtClean="0"/>
                        <a:t> Healthcare Connection</a:t>
                      </a:r>
                      <a:endParaRPr lang="en-US" sz="1600" dirty="0"/>
                    </a:p>
                  </a:txBody>
                  <a:tcPr marL="121920" marR="121920" marT="60960" marB="60960"/>
                </a:tc>
                <a:tc>
                  <a:txBody>
                    <a:bodyPr/>
                    <a:lstStyle/>
                    <a:p>
                      <a:r>
                        <a:rPr lang="en-US" sz="1600" dirty="0" smtClean="0"/>
                        <a:t>Improving Safety in our Homes</a:t>
                      </a:r>
                      <a:r>
                        <a:rPr lang="en-US" sz="1600" baseline="0" dirty="0" smtClean="0"/>
                        <a:t> and Communities</a:t>
                      </a:r>
                      <a:endParaRPr lang="en-US" sz="1600" dirty="0"/>
                    </a:p>
                  </a:txBody>
                  <a:tcPr marL="121920" marR="121920" marT="60960" marB="60960"/>
                </a:tc>
                <a:tc>
                  <a:txBody>
                    <a:bodyPr/>
                    <a:lstStyle/>
                    <a:p>
                      <a:r>
                        <a:rPr lang="en-US" sz="1600" dirty="0" smtClean="0"/>
                        <a:t>Digital Access</a:t>
                      </a:r>
                      <a:endParaRPr lang="en-US" sz="1600" dirty="0"/>
                    </a:p>
                  </a:txBody>
                  <a:tcPr marL="121920" marR="121920" marT="60960" marB="60960"/>
                </a:tc>
                <a:tc>
                  <a:txBody>
                    <a:bodyPr/>
                    <a:lstStyle/>
                    <a:p>
                      <a:r>
                        <a:rPr lang="en-US" sz="1600" dirty="0" smtClean="0"/>
                        <a:t>Metrics of Success</a:t>
                      </a:r>
                      <a:endParaRPr lang="en-US" sz="1600" dirty="0"/>
                    </a:p>
                  </a:txBody>
                  <a:tcPr marL="121920" marR="121920" marT="60960" marB="60960"/>
                </a:tc>
              </a:tr>
              <a:tr h="853440">
                <a:tc>
                  <a:txBody>
                    <a:bodyPr/>
                    <a:lstStyle/>
                    <a:p>
                      <a:r>
                        <a:rPr lang="en-US" sz="1600" dirty="0" smtClean="0">
                          <a:solidFill>
                            <a:schemeClr val="bg2"/>
                          </a:solidFill>
                        </a:rPr>
                        <a:t>Lead:</a:t>
                      </a:r>
                      <a:r>
                        <a:rPr lang="en-US" sz="1600" baseline="0" dirty="0" smtClean="0">
                          <a:solidFill>
                            <a:schemeClr val="bg2"/>
                          </a:solidFill>
                        </a:rPr>
                        <a:t> Tanya Larsen</a:t>
                      </a:r>
                      <a:endParaRPr lang="en-US" sz="1600" dirty="0">
                        <a:solidFill>
                          <a:schemeClr val="bg2"/>
                        </a:solidFill>
                      </a:endParaRPr>
                    </a:p>
                  </a:txBody>
                  <a:tcPr marL="121920" marR="121920" marT="60960" marB="60960"/>
                </a:tc>
                <a:tc>
                  <a:txBody>
                    <a:bodyPr/>
                    <a:lstStyle/>
                    <a:p>
                      <a:r>
                        <a:rPr lang="en-US" sz="1600" dirty="0" smtClean="0">
                          <a:solidFill>
                            <a:schemeClr val="bg2"/>
                          </a:solidFill>
                        </a:rPr>
                        <a:t>Lead:</a:t>
                      </a:r>
                      <a:r>
                        <a:rPr lang="en-US" sz="1600" baseline="0" dirty="0" smtClean="0">
                          <a:solidFill>
                            <a:schemeClr val="bg2"/>
                          </a:solidFill>
                        </a:rPr>
                        <a:t> Thaddeus Thompson</a:t>
                      </a:r>
                      <a:endParaRPr lang="en-US" sz="1600" dirty="0">
                        <a:solidFill>
                          <a:schemeClr val="bg2"/>
                        </a:solidFill>
                      </a:endParaRPr>
                    </a:p>
                  </a:txBody>
                  <a:tcPr marL="121920" marR="121920" marT="60960" marB="60960"/>
                </a:tc>
                <a:tc>
                  <a:txBody>
                    <a:bodyPr/>
                    <a:lstStyle/>
                    <a:p>
                      <a:r>
                        <a:rPr lang="en-US" sz="1600" dirty="0" smtClean="0">
                          <a:solidFill>
                            <a:schemeClr val="bg2"/>
                          </a:solidFill>
                        </a:rPr>
                        <a:t>Lead: Megan Panek</a:t>
                      </a:r>
                      <a:endParaRPr lang="en-US" sz="1600" dirty="0">
                        <a:solidFill>
                          <a:schemeClr val="bg2"/>
                        </a:solidFill>
                      </a:endParaRPr>
                    </a:p>
                  </a:txBody>
                  <a:tcPr marL="121920" marR="121920" marT="60960" marB="60960"/>
                </a:tc>
                <a:tc>
                  <a:txBody>
                    <a:bodyPr/>
                    <a:lstStyle/>
                    <a:p>
                      <a:r>
                        <a:rPr lang="en-US" sz="1600" dirty="0" smtClean="0">
                          <a:solidFill>
                            <a:schemeClr val="bg2"/>
                          </a:solidFill>
                        </a:rPr>
                        <a:t>Lead: Betty Robie</a:t>
                      </a:r>
                      <a:endParaRPr lang="en-US" sz="1600" dirty="0">
                        <a:solidFill>
                          <a:schemeClr val="bg2"/>
                        </a:solidFill>
                      </a:endParaRPr>
                    </a:p>
                  </a:txBody>
                  <a:tcPr marL="121920" marR="121920" marT="60960" marB="60960"/>
                </a:tc>
                <a:tc>
                  <a:txBody>
                    <a:bodyPr/>
                    <a:lstStyle/>
                    <a:p>
                      <a:r>
                        <a:rPr lang="en-US" sz="1600" dirty="0" smtClean="0">
                          <a:solidFill>
                            <a:schemeClr val="bg2"/>
                          </a:solidFill>
                        </a:rPr>
                        <a:t>Lead: Ian Campbell</a:t>
                      </a:r>
                      <a:endParaRPr lang="en-US" sz="1600" dirty="0">
                        <a:solidFill>
                          <a:schemeClr val="bg2"/>
                        </a:solidFill>
                      </a:endParaRPr>
                    </a:p>
                  </a:txBody>
                  <a:tcPr marL="121920" marR="121920" marT="60960" marB="60960"/>
                </a:tc>
              </a:tr>
              <a:tr h="609600">
                <a:tc>
                  <a:txBody>
                    <a:bodyPr/>
                    <a:lstStyle/>
                    <a:p>
                      <a:r>
                        <a:rPr lang="en-US" sz="1600" dirty="0" smtClean="0">
                          <a:solidFill>
                            <a:schemeClr val="bg2"/>
                          </a:solidFill>
                        </a:rPr>
                        <a:t>Joyce Stiles-Tucker</a:t>
                      </a:r>
                      <a:endParaRPr lang="en-US" sz="1600" dirty="0">
                        <a:solidFill>
                          <a:schemeClr val="bg2"/>
                        </a:solidFill>
                      </a:endParaRPr>
                    </a:p>
                  </a:txBody>
                  <a:tcPr marL="121920" marR="121920" marT="60960" marB="60960"/>
                </a:tc>
                <a:tc>
                  <a:txBody>
                    <a:bodyPr/>
                    <a:lstStyle/>
                    <a:p>
                      <a:r>
                        <a:rPr lang="en-US" sz="1600" dirty="0" smtClean="0">
                          <a:solidFill>
                            <a:schemeClr val="bg2"/>
                          </a:solidFill>
                        </a:rPr>
                        <a:t>Cindy Doyle</a:t>
                      </a:r>
                      <a:endParaRPr lang="en-US" sz="1600" dirty="0">
                        <a:solidFill>
                          <a:schemeClr val="bg2"/>
                        </a:solidFill>
                      </a:endParaRPr>
                    </a:p>
                  </a:txBody>
                  <a:tcPr marL="121920" marR="121920" marT="60960" marB="60960"/>
                </a:tc>
                <a:tc>
                  <a:txBody>
                    <a:bodyPr/>
                    <a:lstStyle/>
                    <a:p>
                      <a:r>
                        <a:rPr lang="en-US" sz="1600" dirty="0" smtClean="0">
                          <a:solidFill>
                            <a:schemeClr val="bg2"/>
                          </a:solidFill>
                        </a:rPr>
                        <a:t>Catie Blake</a:t>
                      </a:r>
                      <a:endParaRPr lang="en-US" sz="1600" dirty="0">
                        <a:solidFill>
                          <a:schemeClr val="bg2"/>
                        </a:solidFill>
                      </a:endParaRPr>
                    </a:p>
                  </a:txBody>
                  <a:tcPr marL="121920" marR="121920" marT="60960" marB="60960"/>
                </a:tc>
                <a:tc>
                  <a:txBody>
                    <a:bodyPr/>
                    <a:lstStyle/>
                    <a:p>
                      <a:r>
                        <a:rPr lang="en-US" sz="1600" dirty="0" smtClean="0">
                          <a:solidFill>
                            <a:schemeClr val="bg2"/>
                          </a:solidFill>
                        </a:rPr>
                        <a:t>Lorna Andrade</a:t>
                      </a:r>
                      <a:endParaRPr lang="en-US" sz="1600" dirty="0">
                        <a:solidFill>
                          <a:schemeClr val="bg2"/>
                        </a:solidFill>
                      </a:endParaRPr>
                    </a:p>
                  </a:txBody>
                  <a:tcPr marL="121920" marR="121920" marT="60960" marB="60960"/>
                </a:tc>
                <a:tc>
                  <a:txBody>
                    <a:bodyPr/>
                    <a:lstStyle/>
                    <a:p>
                      <a:r>
                        <a:rPr lang="en-US" sz="1600" dirty="0" smtClean="0">
                          <a:solidFill>
                            <a:schemeClr val="bg2"/>
                          </a:solidFill>
                        </a:rPr>
                        <a:t>Bob Laskowski</a:t>
                      </a:r>
                      <a:endParaRPr lang="en-US" sz="1600" dirty="0">
                        <a:solidFill>
                          <a:schemeClr val="bg2"/>
                        </a:solidFill>
                      </a:endParaRPr>
                    </a:p>
                  </a:txBody>
                  <a:tcPr marL="121920" marR="121920" marT="60960" marB="60960"/>
                </a:tc>
              </a:tr>
              <a:tr h="609600">
                <a:tc>
                  <a:txBody>
                    <a:bodyPr/>
                    <a:lstStyle/>
                    <a:p>
                      <a:r>
                        <a:rPr lang="en-US" sz="1600" dirty="0" smtClean="0">
                          <a:solidFill>
                            <a:schemeClr val="bg2"/>
                          </a:solidFill>
                        </a:rPr>
                        <a:t>Suzanne Robbins</a:t>
                      </a:r>
                      <a:endParaRPr lang="en-US" sz="1600" dirty="0">
                        <a:solidFill>
                          <a:schemeClr val="bg2"/>
                        </a:solidFill>
                      </a:endParaRPr>
                    </a:p>
                  </a:txBody>
                  <a:tcPr marL="121920" marR="121920" marT="60960" marB="60960"/>
                </a:tc>
                <a:tc>
                  <a:txBody>
                    <a:bodyPr/>
                    <a:lstStyle/>
                    <a:p>
                      <a:r>
                        <a:rPr lang="en-US" sz="1600" dirty="0" smtClean="0">
                          <a:solidFill>
                            <a:schemeClr val="bg2"/>
                          </a:solidFill>
                        </a:rPr>
                        <a:t>Lori Perry</a:t>
                      </a:r>
                      <a:endParaRPr lang="en-US" sz="1600" dirty="0">
                        <a:solidFill>
                          <a:schemeClr val="bg2"/>
                        </a:solidFill>
                      </a:endParaRPr>
                    </a:p>
                  </a:txBody>
                  <a:tcPr marL="121920" marR="121920" marT="60960" marB="60960"/>
                </a:tc>
                <a:tc>
                  <a:txBody>
                    <a:bodyPr/>
                    <a:lstStyle/>
                    <a:p>
                      <a:r>
                        <a:rPr lang="en-US" sz="1600" dirty="0" smtClean="0">
                          <a:solidFill>
                            <a:schemeClr val="bg2"/>
                          </a:solidFill>
                        </a:rPr>
                        <a:t>Cheryl Kram</a:t>
                      </a:r>
                      <a:endParaRPr lang="en-US" sz="1600" dirty="0">
                        <a:solidFill>
                          <a:schemeClr val="bg2"/>
                        </a:solidFill>
                      </a:endParaRPr>
                    </a:p>
                  </a:txBody>
                  <a:tcPr marL="121920" marR="121920" marT="60960" marB="60960"/>
                </a:tc>
                <a:tc>
                  <a:txBody>
                    <a:bodyPr/>
                    <a:lstStyle/>
                    <a:p>
                      <a:r>
                        <a:rPr lang="en-US" sz="1600" dirty="0" smtClean="0">
                          <a:solidFill>
                            <a:schemeClr val="bg2"/>
                          </a:solidFill>
                        </a:rPr>
                        <a:t>Anne McDonough</a:t>
                      </a:r>
                      <a:endParaRPr lang="en-US" sz="1600" dirty="0">
                        <a:solidFill>
                          <a:schemeClr val="bg2"/>
                        </a:solidFill>
                      </a:endParaRPr>
                    </a:p>
                  </a:txBody>
                  <a:tcPr marL="121920" marR="121920" marT="60960" marB="60960"/>
                </a:tc>
                <a:tc>
                  <a:txBody>
                    <a:bodyPr/>
                    <a:lstStyle/>
                    <a:p>
                      <a:r>
                        <a:rPr lang="en-US" sz="1600" dirty="0" smtClean="0">
                          <a:solidFill>
                            <a:schemeClr val="bg2"/>
                          </a:solidFill>
                        </a:rPr>
                        <a:t>Kathleen</a:t>
                      </a:r>
                    </a:p>
                    <a:p>
                      <a:r>
                        <a:rPr lang="en-US" sz="1600" dirty="0" smtClean="0">
                          <a:solidFill>
                            <a:schemeClr val="bg2"/>
                          </a:solidFill>
                        </a:rPr>
                        <a:t>Samways</a:t>
                      </a:r>
                      <a:endParaRPr lang="en-US" sz="1600" dirty="0">
                        <a:solidFill>
                          <a:schemeClr val="bg2"/>
                        </a:solidFill>
                      </a:endParaRPr>
                    </a:p>
                  </a:txBody>
                  <a:tcPr marL="121920" marR="121920" marT="60960" marB="60960"/>
                </a:tc>
              </a:tr>
              <a:tr h="609600">
                <a:tc>
                  <a:txBody>
                    <a:bodyPr/>
                    <a:lstStyle/>
                    <a:p>
                      <a:r>
                        <a:rPr lang="en-US" sz="1600" dirty="0" smtClean="0">
                          <a:solidFill>
                            <a:schemeClr val="bg2"/>
                          </a:solidFill>
                        </a:rPr>
                        <a:t>Valci</a:t>
                      </a:r>
                      <a:r>
                        <a:rPr lang="en-US" sz="1600" baseline="0" dirty="0" smtClean="0">
                          <a:solidFill>
                            <a:schemeClr val="bg2"/>
                          </a:solidFill>
                        </a:rPr>
                        <a:t> Carvalho</a:t>
                      </a:r>
                      <a:endParaRPr lang="en-US" sz="1600" dirty="0">
                        <a:solidFill>
                          <a:schemeClr val="bg2"/>
                        </a:solidFill>
                      </a:endParaRPr>
                    </a:p>
                  </a:txBody>
                  <a:tcPr marL="121920" marR="121920" marT="60960" marB="60960"/>
                </a:tc>
                <a:tc>
                  <a:txBody>
                    <a:bodyPr/>
                    <a:lstStyle/>
                    <a:p>
                      <a:r>
                        <a:rPr lang="en-US" sz="1600" dirty="0" smtClean="0">
                          <a:solidFill>
                            <a:schemeClr val="bg2"/>
                          </a:solidFill>
                        </a:rPr>
                        <a:t>Marina Lent</a:t>
                      </a:r>
                      <a:endParaRPr lang="en-US" sz="1600" dirty="0">
                        <a:solidFill>
                          <a:schemeClr val="bg2"/>
                        </a:solidFill>
                      </a:endParaRPr>
                    </a:p>
                  </a:txBody>
                  <a:tcPr marL="121920" marR="121920" marT="60960" marB="60960"/>
                </a:tc>
                <a:tc>
                  <a:txBody>
                    <a:bodyPr/>
                    <a:lstStyle/>
                    <a:p>
                      <a:r>
                        <a:rPr lang="en-US" sz="1600" dirty="0" smtClean="0">
                          <a:solidFill>
                            <a:schemeClr val="bg2"/>
                          </a:solidFill>
                        </a:rPr>
                        <a:t>Victoria Haeselbarth</a:t>
                      </a:r>
                      <a:endParaRPr lang="en-US" sz="1600" dirty="0">
                        <a:solidFill>
                          <a:schemeClr val="bg2"/>
                        </a:solidFill>
                      </a:endParaRPr>
                    </a:p>
                  </a:txBody>
                  <a:tcPr marL="121920" marR="121920" marT="60960" marB="60960"/>
                </a:tc>
                <a:tc>
                  <a:txBody>
                    <a:bodyPr/>
                    <a:lstStyle/>
                    <a:p>
                      <a:r>
                        <a:rPr lang="en-US" sz="1600" dirty="0" smtClean="0">
                          <a:solidFill>
                            <a:schemeClr val="bg2"/>
                          </a:solidFill>
                        </a:rPr>
                        <a:t>Cindy Trish</a:t>
                      </a:r>
                      <a:endParaRPr lang="en-US" sz="1600" dirty="0">
                        <a:solidFill>
                          <a:schemeClr val="bg2"/>
                        </a:solidFill>
                      </a:endParaRPr>
                    </a:p>
                  </a:txBody>
                  <a:tcPr marL="121920" marR="121920" marT="60960" marB="60960"/>
                </a:tc>
                <a:tc>
                  <a:txBody>
                    <a:bodyPr/>
                    <a:lstStyle/>
                    <a:p>
                      <a:endParaRPr lang="en-US" sz="1600" dirty="0">
                        <a:solidFill>
                          <a:schemeClr val="bg2"/>
                        </a:solidFill>
                      </a:endParaRPr>
                    </a:p>
                  </a:txBody>
                  <a:tcPr marL="121920" marR="121920" marT="60960" marB="60960"/>
                </a:tc>
              </a:tr>
              <a:tr h="494453">
                <a:tc>
                  <a:txBody>
                    <a:bodyPr/>
                    <a:lstStyle/>
                    <a:p>
                      <a:r>
                        <a:rPr lang="en-US" sz="1600" dirty="0" smtClean="0">
                          <a:solidFill>
                            <a:schemeClr val="bg2"/>
                          </a:solidFill>
                        </a:rPr>
                        <a:t>Lila Fischer</a:t>
                      </a:r>
                      <a:endParaRPr lang="en-US" sz="1600" dirty="0">
                        <a:solidFill>
                          <a:schemeClr val="bg2"/>
                        </a:solidFill>
                      </a:endParaRPr>
                    </a:p>
                  </a:txBody>
                  <a:tcPr marL="121920" marR="121920" marT="60960" marB="60960"/>
                </a:tc>
                <a:tc>
                  <a:txBody>
                    <a:bodyPr/>
                    <a:lstStyle/>
                    <a:p>
                      <a:r>
                        <a:rPr lang="en-US" sz="1600" dirty="0" smtClean="0">
                          <a:solidFill>
                            <a:schemeClr val="bg2"/>
                          </a:solidFill>
                        </a:rPr>
                        <a:t>Lisa Hollander</a:t>
                      </a:r>
                      <a:endParaRPr lang="en-US" sz="1600" dirty="0">
                        <a:solidFill>
                          <a:schemeClr val="bg2"/>
                        </a:solidFill>
                      </a:endParaRPr>
                    </a:p>
                  </a:txBody>
                  <a:tcPr marL="121920" marR="121920" marT="60960" marB="60960"/>
                </a:tc>
                <a:tc>
                  <a:txBody>
                    <a:bodyPr/>
                    <a:lstStyle/>
                    <a:p>
                      <a:r>
                        <a:rPr lang="en-US" sz="1600" dirty="0" smtClean="0">
                          <a:solidFill>
                            <a:schemeClr val="bg2"/>
                          </a:solidFill>
                        </a:rPr>
                        <a:t>Michele</a:t>
                      </a:r>
                      <a:r>
                        <a:rPr lang="en-US" sz="1600" baseline="0" dirty="0" smtClean="0">
                          <a:solidFill>
                            <a:schemeClr val="bg2"/>
                          </a:solidFill>
                        </a:rPr>
                        <a:t> LeBlanc</a:t>
                      </a:r>
                      <a:endParaRPr lang="en-US" sz="1600" dirty="0">
                        <a:solidFill>
                          <a:schemeClr val="bg2"/>
                        </a:solidFill>
                      </a:endParaRPr>
                    </a:p>
                  </a:txBody>
                  <a:tcPr marL="121920" marR="121920" marT="60960" marB="60960"/>
                </a:tc>
                <a:tc>
                  <a:txBody>
                    <a:bodyPr/>
                    <a:lstStyle/>
                    <a:p>
                      <a:endParaRPr lang="en-US" sz="1600" dirty="0">
                        <a:solidFill>
                          <a:schemeClr val="bg2"/>
                        </a:solidFill>
                      </a:endParaRPr>
                    </a:p>
                  </a:txBody>
                  <a:tcPr marL="121920" marR="121920" marT="60960" marB="60960"/>
                </a:tc>
                <a:tc>
                  <a:txBody>
                    <a:bodyPr/>
                    <a:lstStyle/>
                    <a:p>
                      <a:endParaRPr lang="en-US" sz="1600" dirty="0">
                        <a:solidFill>
                          <a:schemeClr val="bg2"/>
                        </a:solidFill>
                      </a:endParaRPr>
                    </a:p>
                  </a:txBody>
                  <a:tcPr marL="121920" marR="121920" marT="60960" marB="60960"/>
                </a:tc>
              </a:tr>
              <a:tr h="494453">
                <a:tc>
                  <a:txBody>
                    <a:bodyPr/>
                    <a:lstStyle/>
                    <a:p>
                      <a:pPr algn="ctr"/>
                      <a:r>
                        <a:rPr lang="en-US" sz="1600" dirty="0" smtClean="0">
                          <a:solidFill>
                            <a:schemeClr val="bg2"/>
                          </a:solidFill>
                        </a:rPr>
                        <a:t>Rose Cogliano</a:t>
                      </a:r>
                      <a:endParaRPr lang="en-US" sz="1600" dirty="0">
                        <a:solidFill>
                          <a:schemeClr val="bg2"/>
                        </a:solidFill>
                      </a:endParaRPr>
                    </a:p>
                  </a:txBody>
                  <a:tcPr marL="121920" marR="121920" marT="60960" marB="60960"/>
                </a:tc>
                <a:tc>
                  <a:txBody>
                    <a:bodyPr/>
                    <a:lstStyle/>
                    <a:p>
                      <a:pPr algn="ctr"/>
                      <a:endParaRPr lang="en-US" sz="1600" dirty="0">
                        <a:solidFill>
                          <a:schemeClr val="bg2"/>
                        </a:solidFill>
                      </a:endParaRPr>
                    </a:p>
                  </a:txBody>
                  <a:tcPr marL="121920" marR="121920" marT="60960" marB="60960"/>
                </a:tc>
                <a:tc>
                  <a:txBody>
                    <a:bodyPr/>
                    <a:lstStyle/>
                    <a:p>
                      <a:pPr algn="ctr"/>
                      <a:endParaRPr lang="en-US" sz="1600" dirty="0">
                        <a:solidFill>
                          <a:schemeClr val="bg2"/>
                        </a:solidFill>
                      </a:endParaRPr>
                    </a:p>
                  </a:txBody>
                  <a:tcPr marL="121920" marR="121920" marT="60960" marB="60960"/>
                </a:tc>
                <a:tc>
                  <a:txBody>
                    <a:bodyPr/>
                    <a:lstStyle/>
                    <a:p>
                      <a:pPr algn="ctr"/>
                      <a:endParaRPr lang="en-US" sz="1600" dirty="0">
                        <a:solidFill>
                          <a:schemeClr val="bg2"/>
                        </a:solidFill>
                      </a:endParaRPr>
                    </a:p>
                  </a:txBody>
                  <a:tcPr marL="121920" marR="121920" marT="60960" marB="60960"/>
                </a:tc>
                <a:tc>
                  <a:txBody>
                    <a:bodyPr/>
                    <a:lstStyle/>
                    <a:p>
                      <a:pPr algn="ctr"/>
                      <a:endParaRPr lang="en-US" sz="1600" dirty="0">
                        <a:solidFill>
                          <a:schemeClr val="bg2"/>
                        </a:solidFill>
                      </a:endParaRPr>
                    </a:p>
                  </a:txBody>
                  <a:tcPr marL="121920" marR="121920" marT="60960" marB="60960"/>
                </a:tc>
              </a:tr>
            </a:tbl>
          </a:graphicData>
        </a:graphic>
      </p:graphicFrame>
    </p:spTree>
    <p:extLst>
      <p:ext uri="{BB962C8B-B14F-4D97-AF65-F5344CB8AC3E}">
        <p14:creationId xmlns:p14="http://schemas.microsoft.com/office/powerpoint/2010/main" val="1276782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633" y="483405"/>
            <a:ext cx="11360800" cy="943200"/>
          </a:xfrm>
        </p:spPr>
        <p:txBody>
          <a:bodyPr/>
          <a:lstStyle/>
          <a:p>
            <a:r>
              <a:rPr lang="en-US" dirty="0" smtClean="0">
                <a:solidFill>
                  <a:srgbClr val="005493"/>
                </a:solidFill>
              </a:rPr>
              <a:t>Education/Prevention Focus Area</a:t>
            </a:r>
            <a:endParaRPr lang="en-US" dirty="0">
              <a:solidFill>
                <a:srgbClr val="005493"/>
              </a:solidFill>
            </a:endParaRPr>
          </a:p>
        </p:txBody>
      </p:sp>
      <p:pic>
        <p:nvPicPr>
          <p:cNvPr id="4" name="Picture 3" descr="Picture 3"/>
          <p:cNvPicPr>
            <a:picLocks noChangeAspect="1"/>
          </p:cNvPicPr>
          <p:nvPr/>
        </p:nvPicPr>
        <p:blipFill>
          <a:blip r:embed="rId2">
            <a:extLst/>
          </a:blip>
          <a:stretch>
            <a:fillRect/>
          </a:stretch>
        </p:blipFill>
        <p:spPr>
          <a:xfrm>
            <a:off x="512860" y="5062799"/>
            <a:ext cx="1181101" cy="1181101"/>
          </a:xfrm>
          <a:prstGeom prst="rect">
            <a:avLst/>
          </a:prstGeom>
          <a:ln w="12700">
            <a:miter lim="400000"/>
          </a:ln>
        </p:spPr>
      </p:pic>
      <p:sp>
        <p:nvSpPr>
          <p:cNvPr id="5" name="AutoShape 2"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flipV="1">
            <a:off x="207433" y="213785"/>
            <a:ext cx="406400" cy="24449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7" name="AutoShape 4"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8" name="AutoShape 6"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400049" y="-1"/>
            <a:ext cx="416984" cy="4169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10" name="TextBox 9"/>
          <p:cNvSpPr txBox="1"/>
          <p:nvPr/>
        </p:nvSpPr>
        <p:spPr>
          <a:xfrm>
            <a:off x="512860" y="1493027"/>
            <a:ext cx="11735659" cy="5233164"/>
          </a:xfrm>
          <a:prstGeom prst="rect">
            <a:avLst/>
          </a:prstGeom>
          <a:noFill/>
        </p:spPr>
        <p:txBody>
          <a:bodyPr wrap="square" rtlCol="0">
            <a:spAutoFit/>
          </a:bodyPr>
          <a:lstStyle/>
          <a:p>
            <a:pPr>
              <a:buClr>
                <a:srgbClr val="000000"/>
              </a:buClr>
              <a:buFont typeface="Arial"/>
              <a:buNone/>
            </a:pPr>
            <a:r>
              <a:rPr lang="en-US" sz="2767" kern="0" dirty="0">
                <a:solidFill>
                  <a:srgbClr val="005493"/>
                </a:solidFill>
                <a:ea typeface="+mj-ea"/>
                <a:cs typeface="Arial"/>
                <a:sym typeface="Open Sans"/>
              </a:rPr>
              <a:t>Community education</a:t>
            </a:r>
          </a:p>
          <a:p>
            <a:pPr marL="457189" lvl="6" indent="-457189">
              <a:buClr>
                <a:srgbClr val="000000"/>
              </a:buClr>
              <a:buFont typeface="Arial" panose="020B0604020202020204" pitchFamily="34" charset="0"/>
              <a:buChar char="•"/>
            </a:pPr>
            <a:r>
              <a:rPr lang="en-US" sz="1867" kern="0" dirty="0">
                <a:solidFill>
                  <a:srgbClr val="005493"/>
                </a:solidFill>
                <a:cs typeface="Arial"/>
                <a:sym typeface="Open Sans"/>
              </a:rPr>
              <a:t>Identifying the right content (and do we want to update our current brochure?)</a:t>
            </a:r>
          </a:p>
          <a:p>
            <a:pPr marL="457189" lvl="6" indent="-457189">
              <a:buClr>
                <a:srgbClr val="000000"/>
              </a:buClr>
              <a:buFont typeface="Arial" panose="020B0604020202020204" pitchFamily="34" charset="0"/>
              <a:buChar char="•"/>
            </a:pPr>
            <a:r>
              <a:rPr lang="en-US" sz="1867" kern="0" dirty="0">
                <a:solidFill>
                  <a:srgbClr val="005493"/>
                </a:solidFill>
                <a:cs typeface="Arial"/>
                <a:sym typeface="Open Sans"/>
              </a:rPr>
              <a:t>Defining the audience</a:t>
            </a:r>
          </a:p>
          <a:p>
            <a:pPr marL="457189" lvl="6" indent="-457189">
              <a:buClr>
                <a:srgbClr val="000000"/>
              </a:buClr>
              <a:buFont typeface="Arial" panose="020B0604020202020204" pitchFamily="34" charset="0"/>
              <a:buChar char="•"/>
            </a:pPr>
            <a:r>
              <a:rPr lang="en-US" sz="1867" kern="0" dirty="0">
                <a:solidFill>
                  <a:srgbClr val="005493"/>
                </a:solidFill>
                <a:cs typeface="Arial"/>
                <a:sym typeface="Open Sans"/>
              </a:rPr>
              <a:t>Communications campaign - frequency of messaging</a:t>
            </a:r>
          </a:p>
          <a:p>
            <a:pPr marL="457189" lvl="6" indent="-457189">
              <a:buClr>
                <a:srgbClr val="000000"/>
              </a:buClr>
              <a:buFont typeface="Arial" panose="020B0604020202020204" pitchFamily="34" charset="0"/>
              <a:buChar char="•"/>
            </a:pPr>
            <a:r>
              <a:rPr lang="en-US" sz="1867" kern="0" dirty="0">
                <a:solidFill>
                  <a:srgbClr val="005493"/>
                </a:solidFill>
                <a:cs typeface="Arial"/>
                <a:sym typeface="Open Sans"/>
              </a:rPr>
              <a:t>Delivery Methods (print, digital TV, radio)</a:t>
            </a:r>
          </a:p>
          <a:p>
            <a:pPr marL="457189" lvl="6" indent="-457189">
              <a:buClr>
                <a:srgbClr val="000000"/>
              </a:buClr>
              <a:buFont typeface="Arial" panose="020B0604020202020204" pitchFamily="34" charset="0"/>
              <a:buChar char="•"/>
            </a:pPr>
            <a:r>
              <a:rPr lang="en-US" sz="1867" kern="0" dirty="0">
                <a:solidFill>
                  <a:srgbClr val="005493"/>
                </a:solidFill>
                <a:cs typeface="Arial"/>
                <a:sym typeface="Open Sans"/>
              </a:rPr>
              <a:t>Falls Prevention Month (Sept) - how do we want to participate?</a:t>
            </a:r>
          </a:p>
          <a:p>
            <a:pPr marL="457189" lvl="1" indent="-457189">
              <a:buClr>
                <a:srgbClr val="000000"/>
              </a:buClr>
              <a:buFont typeface="Arial" panose="020B0604020202020204" pitchFamily="34" charset="0"/>
              <a:buChar char="•"/>
            </a:pPr>
            <a:endParaRPr lang="en-US" sz="1867" kern="0" dirty="0">
              <a:solidFill>
                <a:srgbClr val="005493"/>
              </a:solidFill>
              <a:ea typeface="+mj-ea"/>
              <a:cs typeface="Arial"/>
              <a:sym typeface="Open Sans"/>
            </a:endParaRPr>
          </a:p>
          <a:p>
            <a:pPr>
              <a:buClr>
                <a:srgbClr val="000000"/>
              </a:buClr>
              <a:buFont typeface="Arial"/>
              <a:buNone/>
            </a:pPr>
            <a:r>
              <a:rPr lang="en-US" sz="2767" kern="0" dirty="0">
                <a:solidFill>
                  <a:srgbClr val="005493"/>
                </a:solidFill>
                <a:ea typeface="+mj-ea"/>
                <a:cs typeface="Arial"/>
                <a:sym typeface="Open Sans"/>
              </a:rPr>
              <a:t>Prevention</a:t>
            </a:r>
          </a:p>
          <a:p>
            <a:pPr marL="457189"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An audit -what prevention programs currently exist on the island?</a:t>
            </a:r>
          </a:p>
          <a:p>
            <a:pPr marL="457189"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Investigation of evidence-based programs (including Matter of Balance which has gone quiet)</a:t>
            </a:r>
          </a:p>
          <a:p>
            <a:pPr marL="457189"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Selection and implementation of a prevention programs (if identified as a need)</a:t>
            </a:r>
          </a:p>
          <a:p>
            <a:pPr marL="457189" indent="-457189">
              <a:buClr>
                <a:srgbClr val="000000"/>
              </a:buClr>
              <a:buFont typeface="Arial" panose="020B0604020202020204" pitchFamily="34" charset="0"/>
              <a:buChar char="•"/>
            </a:pPr>
            <a:endParaRPr lang="en-US" sz="2767" kern="0" dirty="0">
              <a:solidFill>
                <a:srgbClr val="005493"/>
              </a:solidFill>
              <a:ea typeface="+mj-ea"/>
              <a:cs typeface="Arial"/>
              <a:sym typeface="Open Sans"/>
            </a:endParaRPr>
          </a:p>
          <a:p>
            <a:pPr>
              <a:buClr>
                <a:srgbClr val="000000"/>
              </a:buClr>
              <a:buFont typeface="Arial"/>
              <a:buNone/>
            </a:pPr>
            <a:endParaRPr lang="en-US" sz="2767" kern="0" dirty="0">
              <a:solidFill>
                <a:srgbClr val="005493"/>
              </a:solidFill>
              <a:ea typeface="+mj-ea"/>
              <a:cs typeface="Arial"/>
              <a:sym typeface="Open Sans"/>
            </a:endParaRPr>
          </a:p>
          <a:p>
            <a:pPr marL="0" lvl="1">
              <a:buClr>
                <a:srgbClr val="000000"/>
              </a:buClr>
            </a:pPr>
            <a:endParaRPr lang="en-US" sz="2767" kern="0" dirty="0">
              <a:solidFill>
                <a:srgbClr val="005493"/>
              </a:solidFill>
              <a:ea typeface="+mj-ea"/>
              <a:cs typeface="Arial"/>
              <a:sym typeface="Open Sans"/>
            </a:endParaRPr>
          </a:p>
          <a:p>
            <a:pPr marL="457189" lvl="2" indent="-457189">
              <a:buClr>
                <a:srgbClr val="000000"/>
              </a:buClr>
              <a:buFont typeface="Arial" panose="020B0604020202020204" pitchFamily="34" charset="0"/>
              <a:buChar char="•"/>
            </a:pPr>
            <a:endParaRPr lang="en-US" sz="2767" kern="0" dirty="0">
              <a:solidFill>
                <a:srgbClr val="005493"/>
              </a:solidFill>
              <a:ea typeface="+mj-ea"/>
              <a:cs typeface="Arial"/>
              <a:sym typeface="Open Sans"/>
            </a:endParaRPr>
          </a:p>
        </p:txBody>
      </p:sp>
      <p:pic>
        <p:nvPicPr>
          <p:cNvPr id="9" name="Picture 8"/>
          <p:cNvPicPr>
            <a:picLocks noChangeAspect="1"/>
          </p:cNvPicPr>
          <p:nvPr/>
        </p:nvPicPr>
        <p:blipFill>
          <a:blip r:embed="rId3"/>
          <a:stretch>
            <a:fillRect/>
          </a:stretch>
        </p:blipFill>
        <p:spPr>
          <a:xfrm>
            <a:off x="9478470" y="120769"/>
            <a:ext cx="2610013" cy="2350568"/>
          </a:xfrm>
          <a:prstGeom prst="rect">
            <a:avLst/>
          </a:prstGeom>
        </p:spPr>
      </p:pic>
    </p:spTree>
    <p:extLst>
      <p:ext uri="{BB962C8B-B14F-4D97-AF65-F5344CB8AC3E}">
        <p14:creationId xmlns:p14="http://schemas.microsoft.com/office/powerpoint/2010/main" val="1040625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633" y="346627"/>
            <a:ext cx="9171354" cy="943200"/>
          </a:xfrm>
        </p:spPr>
        <p:txBody>
          <a:bodyPr/>
          <a:lstStyle/>
          <a:p>
            <a:r>
              <a:rPr lang="en-US" sz="3733" dirty="0">
                <a:solidFill>
                  <a:srgbClr val="005493"/>
                </a:solidFill>
              </a:rPr>
              <a:t>Strengthening Healthcare Connections Focus </a:t>
            </a:r>
            <a:r>
              <a:rPr lang="en-US" sz="3733" dirty="0" smtClean="0">
                <a:solidFill>
                  <a:srgbClr val="005493"/>
                </a:solidFill>
              </a:rPr>
              <a:t>Area</a:t>
            </a:r>
            <a:endParaRPr lang="en-US" dirty="0">
              <a:solidFill>
                <a:srgbClr val="005493"/>
              </a:solidFill>
            </a:endParaRPr>
          </a:p>
        </p:txBody>
      </p:sp>
      <p:pic>
        <p:nvPicPr>
          <p:cNvPr id="4" name="Picture 3" descr="Picture 3"/>
          <p:cNvPicPr>
            <a:picLocks noChangeAspect="1"/>
          </p:cNvPicPr>
          <p:nvPr/>
        </p:nvPicPr>
        <p:blipFill>
          <a:blip r:embed="rId2">
            <a:extLst/>
          </a:blip>
          <a:stretch>
            <a:fillRect/>
          </a:stretch>
        </p:blipFill>
        <p:spPr>
          <a:xfrm>
            <a:off x="512860" y="5062799"/>
            <a:ext cx="1181101" cy="1181101"/>
          </a:xfrm>
          <a:prstGeom prst="rect">
            <a:avLst/>
          </a:prstGeom>
          <a:ln w="12700">
            <a:miter lim="400000"/>
          </a:ln>
        </p:spPr>
      </p:pic>
      <p:sp>
        <p:nvSpPr>
          <p:cNvPr id="5" name="AutoShape 2"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flipV="1">
            <a:off x="207433" y="213785"/>
            <a:ext cx="406400" cy="24449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7" name="AutoShape 4"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8" name="AutoShape 6"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400049" y="-1"/>
            <a:ext cx="416984" cy="4169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10" name="TextBox 9"/>
          <p:cNvSpPr txBox="1"/>
          <p:nvPr/>
        </p:nvSpPr>
        <p:spPr>
          <a:xfrm>
            <a:off x="410633" y="1636456"/>
            <a:ext cx="11022395" cy="3806876"/>
          </a:xfrm>
          <a:prstGeom prst="rect">
            <a:avLst/>
          </a:prstGeom>
          <a:noFill/>
        </p:spPr>
        <p:txBody>
          <a:bodyPr wrap="square" rtlCol="0">
            <a:spAutoFit/>
          </a:bodyPr>
          <a:lstStyle/>
          <a:p>
            <a:pPr>
              <a:buClr>
                <a:srgbClr val="000000"/>
              </a:buClr>
              <a:buFont typeface="Arial"/>
              <a:buNone/>
            </a:pPr>
            <a:r>
              <a:rPr lang="en-US" sz="2767" kern="0" dirty="0">
                <a:solidFill>
                  <a:srgbClr val="005493"/>
                </a:solidFill>
                <a:ea typeface="+mj-ea"/>
                <a:cs typeface="Arial"/>
                <a:sym typeface="Open Sans"/>
              </a:rPr>
              <a:t>Purpose: Leveraging the strengths and talents of all island organizations and increase the visibility of coalition</a:t>
            </a:r>
          </a:p>
          <a:p>
            <a:pPr>
              <a:buClr>
                <a:srgbClr val="000000"/>
              </a:buClr>
              <a:buFont typeface="Arial"/>
              <a:buNone/>
            </a:pPr>
            <a:endParaRPr lang="en-US" sz="2767" kern="0" dirty="0">
              <a:solidFill>
                <a:srgbClr val="005493"/>
              </a:solidFill>
              <a:ea typeface="+mj-ea"/>
              <a:cs typeface="Arial"/>
              <a:sym typeface="Open Sans"/>
            </a:endParaRPr>
          </a:p>
          <a:p>
            <a:pPr marL="457189" lvl="6"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Map the connection points between different organizations for falls prevention/recovery (as an example, hospital care for a fall followed up by participation in a YMCA program)</a:t>
            </a:r>
          </a:p>
          <a:p>
            <a:pPr marL="0" lvl="6">
              <a:buClr>
                <a:srgbClr val="000000"/>
              </a:buClr>
            </a:pPr>
            <a:endParaRPr lang="en-US" sz="1867" kern="0" dirty="0">
              <a:solidFill>
                <a:srgbClr val="005493"/>
              </a:solidFill>
              <a:ea typeface="+mj-ea"/>
              <a:cs typeface="Arial"/>
              <a:sym typeface="Open Sans"/>
            </a:endParaRPr>
          </a:p>
          <a:p>
            <a:pPr marL="457189" lvl="6"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Communicate and raise awareness of these connection points and coalition’s role</a:t>
            </a:r>
          </a:p>
          <a:p>
            <a:pPr marL="457189" lvl="6" indent="-457189">
              <a:buClr>
                <a:srgbClr val="000000"/>
              </a:buClr>
              <a:buFont typeface="Arial" panose="020B0604020202020204" pitchFamily="34" charset="0"/>
              <a:buChar char="•"/>
            </a:pPr>
            <a:endParaRPr lang="en-US" sz="1867" kern="0" dirty="0">
              <a:solidFill>
                <a:srgbClr val="005493"/>
              </a:solidFill>
              <a:ea typeface="+mj-ea"/>
              <a:cs typeface="Arial"/>
              <a:sym typeface="Open Sans"/>
            </a:endParaRPr>
          </a:p>
          <a:p>
            <a:pPr marL="457189" lvl="6"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Use this knowledge to identify gaps and where the coalition can “lean in”</a:t>
            </a:r>
          </a:p>
          <a:p>
            <a:pPr marL="457189" lvl="1" indent="-457189">
              <a:buClr>
                <a:srgbClr val="000000"/>
              </a:buClr>
              <a:buFont typeface="Arial" panose="020B0604020202020204" pitchFamily="34" charset="0"/>
              <a:buChar char="•"/>
            </a:pPr>
            <a:endParaRPr lang="en-US" sz="1867" kern="0" dirty="0">
              <a:solidFill>
                <a:srgbClr val="005493"/>
              </a:solidFill>
              <a:ea typeface="+mj-ea"/>
              <a:cs typeface="Arial"/>
              <a:sym typeface="Open Sans"/>
            </a:endParaRPr>
          </a:p>
          <a:p>
            <a:pPr marL="457189" lvl="2" indent="-457189">
              <a:buClr>
                <a:srgbClr val="000000"/>
              </a:buClr>
              <a:buFont typeface="Arial" panose="020B0604020202020204" pitchFamily="34" charset="0"/>
              <a:buChar char="•"/>
            </a:pPr>
            <a:endParaRPr lang="en-US" sz="2767" kern="0" dirty="0">
              <a:solidFill>
                <a:srgbClr val="005493"/>
              </a:solidFill>
              <a:ea typeface="+mj-ea"/>
              <a:cs typeface="Arial"/>
              <a:sym typeface="Open Sans"/>
            </a:endParaRPr>
          </a:p>
        </p:txBody>
      </p:sp>
      <p:pic>
        <p:nvPicPr>
          <p:cNvPr id="9" name="Picture 8"/>
          <p:cNvPicPr>
            <a:picLocks noChangeAspect="1"/>
          </p:cNvPicPr>
          <p:nvPr/>
        </p:nvPicPr>
        <p:blipFill>
          <a:blip r:embed="rId3"/>
          <a:stretch>
            <a:fillRect/>
          </a:stretch>
        </p:blipFill>
        <p:spPr>
          <a:xfrm>
            <a:off x="9581987" y="10583"/>
            <a:ext cx="2610013" cy="2350568"/>
          </a:xfrm>
          <a:prstGeom prst="rect">
            <a:avLst/>
          </a:prstGeom>
        </p:spPr>
      </p:pic>
    </p:spTree>
    <p:extLst>
      <p:ext uri="{BB962C8B-B14F-4D97-AF65-F5344CB8AC3E}">
        <p14:creationId xmlns:p14="http://schemas.microsoft.com/office/powerpoint/2010/main" val="3274150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04729"/>
            <a:ext cx="11771433" cy="943200"/>
          </a:xfrm>
        </p:spPr>
        <p:txBody>
          <a:bodyPr/>
          <a:lstStyle/>
          <a:p>
            <a:r>
              <a:rPr lang="en-US" sz="4267" dirty="0">
                <a:solidFill>
                  <a:srgbClr val="005493"/>
                </a:solidFill>
              </a:rPr>
              <a:t>Improving Safety in our homes and communities </a:t>
            </a:r>
            <a:r>
              <a:rPr lang="en-US" sz="4267" dirty="0" smtClean="0">
                <a:solidFill>
                  <a:srgbClr val="005493"/>
                </a:solidFill>
              </a:rPr>
              <a:t>focus </a:t>
            </a:r>
            <a:r>
              <a:rPr lang="en-US" sz="4267" dirty="0" smtClean="0">
                <a:solidFill>
                  <a:srgbClr val="005493"/>
                </a:solidFill>
              </a:rPr>
              <a:t>area</a:t>
            </a:r>
            <a:endParaRPr lang="en-US" sz="4267" dirty="0">
              <a:solidFill>
                <a:srgbClr val="005493"/>
              </a:solidFill>
            </a:endParaRPr>
          </a:p>
        </p:txBody>
      </p:sp>
      <p:pic>
        <p:nvPicPr>
          <p:cNvPr id="4" name="Picture 3" descr="Picture 3"/>
          <p:cNvPicPr>
            <a:picLocks noChangeAspect="1"/>
          </p:cNvPicPr>
          <p:nvPr/>
        </p:nvPicPr>
        <p:blipFill>
          <a:blip r:embed="rId2">
            <a:extLst/>
          </a:blip>
          <a:stretch>
            <a:fillRect/>
          </a:stretch>
        </p:blipFill>
        <p:spPr>
          <a:xfrm>
            <a:off x="512860" y="5062799"/>
            <a:ext cx="1181101" cy="1181101"/>
          </a:xfrm>
          <a:prstGeom prst="rect">
            <a:avLst/>
          </a:prstGeom>
          <a:ln w="12700">
            <a:miter lim="400000"/>
          </a:ln>
        </p:spPr>
      </p:pic>
      <p:sp>
        <p:nvSpPr>
          <p:cNvPr id="5" name="AutoShape 2"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flipV="1">
            <a:off x="207433" y="213785"/>
            <a:ext cx="406400" cy="24449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7" name="AutoShape 4"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8" name="AutoShape 6"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400049" y="-1"/>
            <a:ext cx="416984" cy="4169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10" name="TextBox 9"/>
          <p:cNvSpPr txBox="1"/>
          <p:nvPr/>
        </p:nvSpPr>
        <p:spPr>
          <a:xfrm>
            <a:off x="122040" y="1911400"/>
            <a:ext cx="11735659" cy="4816896"/>
          </a:xfrm>
          <a:prstGeom prst="rect">
            <a:avLst/>
          </a:prstGeom>
          <a:noFill/>
        </p:spPr>
        <p:txBody>
          <a:bodyPr wrap="square" rtlCol="0">
            <a:spAutoFit/>
          </a:bodyPr>
          <a:lstStyle/>
          <a:p>
            <a:pPr>
              <a:buClr>
                <a:srgbClr val="000000"/>
              </a:buClr>
              <a:buFont typeface="Arial"/>
              <a:buNone/>
            </a:pPr>
            <a:r>
              <a:rPr lang="en-US" sz="2767" kern="0" dirty="0">
                <a:solidFill>
                  <a:srgbClr val="005493"/>
                </a:solidFill>
                <a:ea typeface="+mj-ea"/>
                <a:cs typeface="Arial"/>
                <a:sym typeface="Open Sans"/>
              </a:rPr>
              <a:t> </a:t>
            </a:r>
            <a:r>
              <a:rPr lang="en-US" sz="3200" kern="0" dirty="0">
                <a:solidFill>
                  <a:srgbClr val="005493"/>
                </a:solidFill>
                <a:ea typeface="+mj-ea"/>
                <a:cs typeface="Arial"/>
                <a:sym typeface="Open Sans"/>
              </a:rPr>
              <a:t>Advocacy, </a:t>
            </a:r>
            <a:r>
              <a:rPr lang="en-US" sz="3200" kern="0" dirty="0" smtClean="0">
                <a:solidFill>
                  <a:srgbClr val="005493"/>
                </a:solidFill>
                <a:ea typeface="+mj-ea"/>
                <a:cs typeface="Arial"/>
                <a:sym typeface="Open Sans"/>
              </a:rPr>
              <a:t>Awareness </a:t>
            </a:r>
            <a:r>
              <a:rPr lang="en-US" sz="3200" kern="0" dirty="0">
                <a:solidFill>
                  <a:srgbClr val="005493"/>
                </a:solidFill>
                <a:ea typeface="+mj-ea"/>
                <a:cs typeface="Arial"/>
                <a:sym typeface="Open Sans"/>
              </a:rPr>
              <a:t>and Facilitation</a:t>
            </a:r>
          </a:p>
          <a:p>
            <a:pPr marL="457189" lvl="6" indent="-457189">
              <a:buClr>
                <a:srgbClr val="000000"/>
              </a:buClr>
              <a:buFont typeface="Arial" panose="020B0604020202020204" pitchFamily="34" charset="0"/>
              <a:buChar char="•"/>
            </a:pPr>
            <a:r>
              <a:rPr lang="en-US" sz="2400" kern="0" dirty="0">
                <a:solidFill>
                  <a:srgbClr val="005493"/>
                </a:solidFill>
                <a:ea typeface="+mj-ea"/>
                <a:cs typeface="Arial"/>
                <a:sym typeface="Open Sans"/>
              </a:rPr>
              <a:t>Advocate for those who have a need for falls prevention efforts</a:t>
            </a:r>
          </a:p>
          <a:p>
            <a:pPr marL="457189" lvl="6" indent="-457189">
              <a:buClr>
                <a:srgbClr val="000000"/>
              </a:buClr>
              <a:buFont typeface="Arial" panose="020B0604020202020204" pitchFamily="34" charset="0"/>
              <a:buChar char="•"/>
            </a:pPr>
            <a:r>
              <a:rPr lang="en-US" sz="2400" kern="0" dirty="0">
                <a:solidFill>
                  <a:srgbClr val="005493"/>
                </a:solidFill>
                <a:ea typeface="+mj-ea"/>
                <a:cs typeface="Arial"/>
                <a:sym typeface="Open Sans"/>
              </a:rPr>
              <a:t>Create awareness for programs/information to increase safety</a:t>
            </a:r>
          </a:p>
          <a:p>
            <a:pPr marL="457189" lvl="6" indent="-457189">
              <a:buClr>
                <a:srgbClr val="000000"/>
              </a:buClr>
              <a:buFont typeface="Arial" panose="020B0604020202020204" pitchFamily="34" charset="0"/>
              <a:buChar char="•"/>
            </a:pPr>
            <a:r>
              <a:rPr lang="en-US" sz="2400" kern="0" dirty="0">
                <a:solidFill>
                  <a:srgbClr val="005493"/>
                </a:solidFill>
                <a:ea typeface="+mj-ea"/>
                <a:cs typeface="Arial"/>
                <a:sym typeface="Open Sans"/>
              </a:rPr>
              <a:t>Facilitation – bringing together different organizations to provide an integrated approach to improving safety (look for overlap with Disabilities Coalition)</a:t>
            </a:r>
          </a:p>
          <a:p>
            <a:pPr marL="457189" lvl="6" indent="-457189">
              <a:buClr>
                <a:srgbClr val="000000"/>
              </a:buClr>
              <a:buFont typeface="Arial" panose="020B0604020202020204" pitchFamily="34" charset="0"/>
              <a:buChar char="•"/>
            </a:pPr>
            <a:endParaRPr lang="en-US" sz="2400" kern="0" dirty="0">
              <a:solidFill>
                <a:srgbClr val="005493"/>
              </a:solidFill>
              <a:ea typeface="+mj-ea"/>
              <a:cs typeface="Arial"/>
              <a:sym typeface="Open Sans"/>
            </a:endParaRPr>
          </a:p>
          <a:p>
            <a:pPr marL="457189" lvl="6" indent="-457189">
              <a:buClr>
                <a:srgbClr val="000000"/>
              </a:buClr>
              <a:buFont typeface="Arial" panose="020B0604020202020204" pitchFamily="34" charset="0"/>
              <a:buChar char="•"/>
            </a:pPr>
            <a:r>
              <a:rPr lang="en-US" sz="2400" kern="0" dirty="0">
                <a:solidFill>
                  <a:srgbClr val="005493"/>
                </a:solidFill>
                <a:ea typeface="+mj-ea"/>
                <a:cs typeface="Arial"/>
                <a:sym typeface="Open Sans"/>
              </a:rPr>
              <a:t>Identify programs for the home – e.g. home audits</a:t>
            </a:r>
          </a:p>
          <a:p>
            <a:pPr marL="457189" lvl="6" indent="-457189">
              <a:buClr>
                <a:srgbClr val="000000"/>
              </a:buClr>
              <a:buFont typeface="Arial" panose="020B0604020202020204" pitchFamily="34" charset="0"/>
              <a:buChar char="•"/>
            </a:pPr>
            <a:r>
              <a:rPr lang="en-US" sz="2400" kern="0" dirty="0">
                <a:solidFill>
                  <a:srgbClr val="005493"/>
                </a:solidFill>
                <a:ea typeface="+mj-ea"/>
                <a:cs typeface="Arial"/>
                <a:sym typeface="Open Sans"/>
              </a:rPr>
              <a:t>Look for “low hanging” fruit in the community </a:t>
            </a:r>
          </a:p>
          <a:p>
            <a:pPr marL="457189" indent="-457189">
              <a:buClr>
                <a:srgbClr val="000000"/>
              </a:buClr>
              <a:buFont typeface="Arial" panose="020B0604020202020204" pitchFamily="34" charset="0"/>
              <a:buChar char="•"/>
            </a:pPr>
            <a:endParaRPr lang="en-US" sz="2400" kern="0" dirty="0">
              <a:solidFill>
                <a:srgbClr val="005493"/>
              </a:solidFill>
              <a:ea typeface="+mj-ea"/>
              <a:cs typeface="Arial"/>
              <a:sym typeface="Open Sans"/>
            </a:endParaRPr>
          </a:p>
          <a:p>
            <a:pPr>
              <a:buClr>
                <a:srgbClr val="000000"/>
              </a:buClr>
              <a:buFont typeface="Arial"/>
              <a:buNone/>
            </a:pPr>
            <a:endParaRPr lang="en-US" sz="2767" kern="0" dirty="0">
              <a:solidFill>
                <a:srgbClr val="005493"/>
              </a:solidFill>
              <a:ea typeface="+mj-ea"/>
              <a:cs typeface="Arial"/>
              <a:sym typeface="Open Sans"/>
            </a:endParaRPr>
          </a:p>
          <a:p>
            <a:pPr marL="0" lvl="1">
              <a:buClr>
                <a:srgbClr val="000000"/>
              </a:buClr>
            </a:pPr>
            <a:endParaRPr lang="en-US" sz="2767" kern="0" dirty="0">
              <a:solidFill>
                <a:srgbClr val="005493"/>
              </a:solidFill>
              <a:ea typeface="+mj-ea"/>
              <a:cs typeface="Arial"/>
              <a:sym typeface="Open Sans"/>
            </a:endParaRPr>
          </a:p>
          <a:p>
            <a:pPr marL="457189" lvl="2" indent="-457189">
              <a:buClr>
                <a:srgbClr val="000000"/>
              </a:buClr>
              <a:buFont typeface="Arial" panose="020B0604020202020204" pitchFamily="34" charset="0"/>
              <a:buChar char="•"/>
            </a:pPr>
            <a:endParaRPr lang="en-US" sz="2767" kern="0" dirty="0">
              <a:solidFill>
                <a:srgbClr val="005493"/>
              </a:solidFill>
              <a:ea typeface="+mj-ea"/>
              <a:cs typeface="Arial"/>
              <a:sym typeface="Open Sans"/>
            </a:endParaRPr>
          </a:p>
        </p:txBody>
      </p:sp>
      <p:pic>
        <p:nvPicPr>
          <p:cNvPr id="9" name="Picture 8"/>
          <p:cNvPicPr>
            <a:picLocks noChangeAspect="1"/>
          </p:cNvPicPr>
          <p:nvPr/>
        </p:nvPicPr>
        <p:blipFill>
          <a:blip r:embed="rId3"/>
          <a:stretch>
            <a:fillRect/>
          </a:stretch>
        </p:blipFill>
        <p:spPr>
          <a:xfrm>
            <a:off x="9455118" y="10583"/>
            <a:ext cx="2610013" cy="2350568"/>
          </a:xfrm>
          <a:prstGeom prst="rect">
            <a:avLst/>
          </a:prstGeom>
        </p:spPr>
      </p:pic>
    </p:spTree>
    <p:extLst>
      <p:ext uri="{BB962C8B-B14F-4D97-AF65-F5344CB8AC3E}">
        <p14:creationId xmlns:p14="http://schemas.microsoft.com/office/powerpoint/2010/main" val="1283951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633" y="483405"/>
            <a:ext cx="11360800" cy="943200"/>
          </a:xfrm>
        </p:spPr>
        <p:txBody>
          <a:bodyPr/>
          <a:lstStyle/>
          <a:p>
            <a:r>
              <a:rPr lang="en-US" dirty="0" smtClean="0">
                <a:solidFill>
                  <a:srgbClr val="005493"/>
                </a:solidFill>
              </a:rPr>
              <a:t>Digital Access Focus Area</a:t>
            </a:r>
            <a:endParaRPr lang="en-US" dirty="0">
              <a:solidFill>
                <a:srgbClr val="005493"/>
              </a:solidFill>
            </a:endParaRPr>
          </a:p>
        </p:txBody>
      </p:sp>
      <p:pic>
        <p:nvPicPr>
          <p:cNvPr id="4" name="Picture 3" descr="Picture 3"/>
          <p:cNvPicPr>
            <a:picLocks noChangeAspect="1"/>
          </p:cNvPicPr>
          <p:nvPr/>
        </p:nvPicPr>
        <p:blipFill>
          <a:blip r:embed="rId2">
            <a:extLst/>
          </a:blip>
          <a:stretch>
            <a:fillRect/>
          </a:stretch>
        </p:blipFill>
        <p:spPr>
          <a:xfrm>
            <a:off x="512860" y="5062799"/>
            <a:ext cx="1181101" cy="1181101"/>
          </a:xfrm>
          <a:prstGeom prst="rect">
            <a:avLst/>
          </a:prstGeom>
          <a:ln w="12700">
            <a:miter lim="400000"/>
          </a:ln>
        </p:spPr>
      </p:pic>
      <p:sp>
        <p:nvSpPr>
          <p:cNvPr id="5" name="AutoShape 2"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flipV="1">
            <a:off x="207433" y="213785"/>
            <a:ext cx="406400" cy="24449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7" name="AutoShape 4"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8" name="AutoShape 6"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400049" y="-1"/>
            <a:ext cx="416984" cy="4169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10" name="TextBox 9"/>
          <p:cNvSpPr txBox="1"/>
          <p:nvPr/>
        </p:nvSpPr>
        <p:spPr>
          <a:xfrm>
            <a:off x="400049" y="2117556"/>
            <a:ext cx="11735659" cy="5628016"/>
          </a:xfrm>
          <a:prstGeom prst="rect">
            <a:avLst/>
          </a:prstGeom>
          <a:noFill/>
        </p:spPr>
        <p:txBody>
          <a:bodyPr wrap="square" rtlCol="0">
            <a:spAutoFit/>
          </a:bodyPr>
          <a:lstStyle/>
          <a:p>
            <a:pPr>
              <a:buClr>
                <a:srgbClr val="000000"/>
              </a:buClr>
              <a:buFont typeface="Arial"/>
              <a:buNone/>
            </a:pPr>
            <a:r>
              <a:rPr lang="en-US" sz="2767" kern="0" dirty="0">
                <a:solidFill>
                  <a:srgbClr val="005493"/>
                </a:solidFill>
                <a:ea typeface="+mj-ea"/>
                <a:cs typeface="Arial"/>
                <a:sym typeface="Arial"/>
              </a:rPr>
              <a:t>Dedicated to improving safe, accessible, affordable digital access to Fall Prevention training, information, resources for older </a:t>
            </a:r>
            <a:r>
              <a:rPr lang="en-US" sz="2767" kern="0" dirty="0" smtClean="0">
                <a:solidFill>
                  <a:srgbClr val="005493"/>
                </a:solidFill>
                <a:ea typeface="+mj-ea"/>
                <a:cs typeface="Arial"/>
                <a:sym typeface="Arial"/>
              </a:rPr>
              <a:t>adults</a:t>
            </a:r>
            <a:endParaRPr lang="en-US" sz="3200" kern="0" dirty="0">
              <a:solidFill>
                <a:srgbClr val="000000"/>
              </a:solidFill>
              <a:cs typeface="Arial"/>
              <a:sym typeface="Arial"/>
            </a:endParaRPr>
          </a:p>
          <a:p>
            <a:pPr marL="457189" indent="-457189">
              <a:buClr>
                <a:srgbClr val="000000"/>
              </a:buClr>
              <a:buFont typeface="Arial" panose="020B0604020202020204" pitchFamily="34" charset="0"/>
              <a:buChar char="•"/>
            </a:pPr>
            <a:r>
              <a:rPr lang="en-US" sz="2767" kern="0" dirty="0">
                <a:solidFill>
                  <a:srgbClr val="005493"/>
                </a:solidFill>
                <a:ea typeface="+mj-ea"/>
                <a:cs typeface="Arial"/>
                <a:sym typeface="Arial"/>
              </a:rPr>
              <a:t>Identify hardware and software needs and local resources available</a:t>
            </a:r>
          </a:p>
          <a:p>
            <a:pPr marL="457189" indent="-457189">
              <a:buClr>
                <a:srgbClr val="000000"/>
              </a:buClr>
              <a:buFont typeface="Arial" panose="020B0604020202020204" pitchFamily="34" charset="0"/>
              <a:buChar char="•"/>
            </a:pPr>
            <a:r>
              <a:rPr lang="en-US" sz="2767" kern="0" dirty="0">
                <a:solidFill>
                  <a:srgbClr val="005493"/>
                </a:solidFill>
                <a:ea typeface="+mj-ea"/>
                <a:cs typeface="Arial"/>
                <a:sym typeface="Arial"/>
              </a:rPr>
              <a:t>Create local, (e.g. Disabilities Coalition and schools), state and national partnerships sharing this vision</a:t>
            </a:r>
          </a:p>
          <a:p>
            <a:pPr marL="457189" indent="-457189">
              <a:buClr>
                <a:srgbClr val="000000"/>
              </a:buClr>
              <a:buFont typeface="Arial" panose="020B0604020202020204" pitchFamily="34" charset="0"/>
              <a:buChar char="•"/>
            </a:pPr>
            <a:r>
              <a:rPr lang="en-US" sz="2767" kern="0" dirty="0">
                <a:solidFill>
                  <a:srgbClr val="005493"/>
                </a:solidFill>
                <a:ea typeface="+mj-ea"/>
                <a:cs typeface="Arial"/>
                <a:sym typeface="Arial"/>
              </a:rPr>
              <a:t>Explore funding sources/implementation</a:t>
            </a:r>
          </a:p>
          <a:p>
            <a:pPr>
              <a:buClr>
                <a:srgbClr val="000000"/>
              </a:buClr>
              <a:buFont typeface="Arial"/>
              <a:buNone/>
            </a:pPr>
            <a:endParaRPr lang="en-US" sz="2767" kern="0" dirty="0">
              <a:solidFill>
                <a:srgbClr val="005493"/>
              </a:solidFill>
              <a:ea typeface="+mj-ea"/>
              <a:cs typeface="Arial"/>
              <a:sym typeface="Arial"/>
            </a:endParaRPr>
          </a:p>
          <a:p>
            <a:pPr marL="457189" indent="-457189">
              <a:buClr>
                <a:srgbClr val="000000"/>
              </a:buClr>
              <a:buFont typeface="Arial" panose="020B0604020202020204" pitchFamily="34" charset="0"/>
              <a:buChar char="•"/>
            </a:pPr>
            <a:endParaRPr lang="en-US" sz="2767" kern="0" dirty="0">
              <a:solidFill>
                <a:srgbClr val="005493"/>
              </a:solidFill>
              <a:ea typeface="+mj-ea"/>
              <a:cs typeface="Arial"/>
              <a:sym typeface="Arial"/>
            </a:endParaRPr>
          </a:p>
          <a:p>
            <a:pPr marL="457189" indent="-457189">
              <a:buClr>
                <a:srgbClr val="000000"/>
              </a:buClr>
              <a:buFont typeface="Arial" panose="020B0604020202020204" pitchFamily="34" charset="0"/>
              <a:buChar char="•"/>
            </a:pPr>
            <a:endParaRPr lang="en-US" sz="2767" kern="0" dirty="0">
              <a:solidFill>
                <a:srgbClr val="005493"/>
              </a:solidFill>
              <a:ea typeface="+mj-ea"/>
              <a:cs typeface="Arial"/>
              <a:sym typeface="Arial"/>
            </a:endParaRPr>
          </a:p>
          <a:p>
            <a:pPr>
              <a:buClr>
                <a:srgbClr val="000000"/>
              </a:buClr>
              <a:buFont typeface="Arial"/>
              <a:buNone/>
            </a:pPr>
            <a:endParaRPr lang="en-US" sz="2767" kern="0" dirty="0">
              <a:solidFill>
                <a:srgbClr val="005493"/>
              </a:solidFill>
              <a:ea typeface="+mj-ea"/>
              <a:cs typeface="Arial"/>
              <a:sym typeface="Open Sans"/>
            </a:endParaRPr>
          </a:p>
          <a:p>
            <a:pPr>
              <a:buClr>
                <a:srgbClr val="000000"/>
              </a:buClr>
              <a:buFont typeface="Arial"/>
              <a:buNone/>
            </a:pPr>
            <a:endParaRPr lang="en-US" sz="2767" kern="0" dirty="0">
              <a:solidFill>
                <a:srgbClr val="005493"/>
              </a:solidFill>
              <a:ea typeface="+mj-ea"/>
              <a:cs typeface="Arial"/>
              <a:sym typeface="Open Sans"/>
            </a:endParaRPr>
          </a:p>
          <a:p>
            <a:pPr marL="0" lvl="1">
              <a:buClr>
                <a:srgbClr val="000000"/>
              </a:buClr>
            </a:pPr>
            <a:endParaRPr lang="en-US" sz="2767" kern="0" dirty="0">
              <a:solidFill>
                <a:srgbClr val="005493"/>
              </a:solidFill>
              <a:ea typeface="+mj-ea"/>
              <a:cs typeface="Arial"/>
              <a:sym typeface="Open Sans"/>
            </a:endParaRPr>
          </a:p>
          <a:p>
            <a:pPr marL="457189" lvl="2" indent="-457189">
              <a:buClr>
                <a:srgbClr val="000000"/>
              </a:buClr>
              <a:buFont typeface="Arial" panose="020B0604020202020204" pitchFamily="34" charset="0"/>
              <a:buChar char="•"/>
            </a:pPr>
            <a:endParaRPr lang="en-US" sz="2767" kern="0" dirty="0">
              <a:solidFill>
                <a:srgbClr val="005493"/>
              </a:solidFill>
              <a:ea typeface="+mj-ea"/>
              <a:cs typeface="Arial"/>
              <a:sym typeface="Open Sans"/>
            </a:endParaRPr>
          </a:p>
        </p:txBody>
      </p:sp>
      <p:pic>
        <p:nvPicPr>
          <p:cNvPr id="9" name="Picture 8"/>
          <p:cNvPicPr>
            <a:picLocks noChangeAspect="1"/>
          </p:cNvPicPr>
          <p:nvPr/>
        </p:nvPicPr>
        <p:blipFill>
          <a:blip r:embed="rId3"/>
          <a:stretch>
            <a:fillRect/>
          </a:stretch>
        </p:blipFill>
        <p:spPr>
          <a:xfrm>
            <a:off x="9581987" y="-112142"/>
            <a:ext cx="2610013" cy="2350568"/>
          </a:xfrm>
          <a:prstGeom prst="rect">
            <a:avLst/>
          </a:prstGeom>
        </p:spPr>
      </p:pic>
    </p:spTree>
    <p:extLst>
      <p:ext uri="{BB962C8B-B14F-4D97-AF65-F5344CB8AC3E}">
        <p14:creationId xmlns:p14="http://schemas.microsoft.com/office/powerpoint/2010/main" val="1954256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633" y="208491"/>
            <a:ext cx="11360800" cy="943200"/>
          </a:xfrm>
        </p:spPr>
        <p:txBody>
          <a:bodyPr/>
          <a:lstStyle/>
          <a:p>
            <a:r>
              <a:rPr lang="en-US" dirty="0" smtClean="0">
                <a:solidFill>
                  <a:srgbClr val="005493"/>
                </a:solidFill>
              </a:rPr>
              <a:t>Metrics of Success Focus Area</a:t>
            </a:r>
            <a:endParaRPr lang="en-US" dirty="0">
              <a:solidFill>
                <a:srgbClr val="005493"/>
              </a:solidFill>
            </a:endParaRPr>
          </a:p>
        </p:txBody>
      </p:sp>
      <p:pic>
        <p:nvPicPr>
          <p:cNvPr id="4" name="Picture 3" descr="Picture 3"/>
          <p:cNvPicPr>
            <a:picLocks noChangeAspect="1"/>
          </p:cNvPicPr>
          <p:nvPr/>
        </p:nvPicPr>
        <p:blipFill>
          <a:blip r:embed="rId2">
            <a:extLst/>
          </a:blip>
          <a:stretch>
            <a:fillRect/>
          </a:stretch>
        </p:blipFill>
        <p:spPr>
          <a:xfrm>
            <a:off x="512860" y="5062799"/>
            <a:ext cx="1181101" cy="1181101"/>
          </a:xfrm>
          <a:prstGeom prst="rect">
            <a:avLst/>
          </a:prstGeom>
          <a:ln w="12700">
            <a:miter lim="400000"/>
          </a:ln>
        </p:spPr>
      </p:pic>
      <p:sp>
        <p:nvSpPr>
          <p:cNvPr id="5" name="AutoShape 2"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flipV="1">
            <a:off x="207433" y="213785"/>
            <a:ext cx="406400" cy="24449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7" name="AutoShape 4"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8" name="AutoShape 6" descr="data:image/jpeg;base64,/9j/4AAQSkZJRgABAQAAAQABAAD/2wCEAAkGBwgHBgkIBwgKCgkLDRYPDQwMDRsUFRAWIB0iIiAdHx8kKDQsJCYxJx8fLT0tMTU3Ojo6Iys/RD84QzQ5OjcBCgoKDQwNGg8PGjclHyU3Nzc3Nzc3Nzc3Nzc3Nzc3Nzc3Nzc3Nzc3Nzc3Nzc3Nzc3Nzc3Nzc3Nzc3Nzc3Nzc3N//AABEIAFoAeAMBIgACEQEDEQH/xAAcAAABBQEBAQAAAAAAAAAAAAAAAgMFBgcEAQj/xAA4EAABAwMCBQEGAwYHAAAAAAABAAIDBAUREiEGMUFRYRMHFCIycYEzkaEVIyRSscEWQnKCkqLR/8QAGgEAAQUBAAAAAAAAAAAAAAAAAAECAwQFBv/EAC4RAAEEAQIEBAQHAAAAAAAAAAEAAgMRBCExBRITQRQikfAVUWGBI0JxobHB8f/aAAwDAQACEQMRAD8A25oS0BCEIQhCEIQhCEIQuK9XBtqtNXXvaXinic/SOuByWG1/GvEdVUum/ak8O+RHCdLW+MdfuopJmx7q/h8PkywS00At/Qqp7OeI5+IrGZK3Bq6eQxSvAwH7Ah2Pod/Ktaka4OAIVSaJ0MhjduEIQhKo0JLglIQhMOCEtwQnJE4hCE1KhCFT7x7QLfb6t9NTwSVbozpe9rg1oPUA9UIVsnmjp4XzTvayKNpc5zjgABZVxl7Sqwfw9iAgEj/TjmeMuce/gAAnvsnONeNIbta6Klo9cIqJXCZjueWjIG22Duf9qpcsMUzdM8UcjQcgPaDg9x2SH6JzasE7JiS41z3SvqK6rqpZonRyPqJ3OyHc8NzpHjb7qJLK07B9L/qc9w/TSf7pVbLT08rmUcr3vb80OC8fZ3MH65SHTyYBdTTNJ6Fhys2XnB82q6zCmxns/C8nv73/ACpK33m5Wan9C13CeHLi+R8fw63HHTsMKatPtVvltqA2vnir4f8AMyYBrseHAf1yqh6rh+LE+Md3NICsvs/iPr3aTH7t3osHkjWT+jh+arSZL4WGQ9v8ViePHdGKaHWe/wBzvuts4Y4lt3E1AKq3SbtwJYXfPGfI/oeRUysZoS2y8YWuqthFO+oc9tZFG34HwgZc4joQcDPUkLQWcYUpm0vppWxZ+fIJ/JWouKY5ja55q1zU+A8PPSFj36qyoSIpWTRNlicHMeMtcOoS1og3qFnbLxyF6UJyRCEISJU3P+C8ZIJBAI6L56mHur5I5yGmJxY4k7ZC+hJwSPCxX2mWSKKOsqnUzHElji5zQcMDwXn7NBUE0pjr9a9U8AUSVURUC5V8ToCPdKR5fJMeRfjAaPO/5fVd1ZVMjppHNcHO0nAHdclfMyL4nHEbQA0NG3gABSVitE81ZTuuMWjW8aKfOSO2s9/A7c0r5WsoE7pNLT/CHC1Z+y4z6GZZPjkceZJVldwfX6QRG0rS7PQx01GwaBnHZSGkdgo/DNdqVP4gt0Cxmp4TrPTcHxNORy7pHDVvbaaOemcTrdUOkdq+jQP0AWxz00cjT8AzhUfim2+7VMc8TcMcCHLN4pi1jktKv4OTzSBrlU7m51Hcqe5huumbE6CoI3MYJBDvpkYP1C7BW0ro9bZ4y0jIIdlL3ByDhRj7LTy3SlnihYxupwlZG0APzuCQOe4/VYMLGzlsZ0O39rXkPSaXLUeCpvVsEJ32c7APbJIU8oLhWKSGmIeCAd8KdXawN5I2tHYLlJjzSF3zQhCFKo0IQhCEKocdUzX24TaQdEg1ZHQ7f3VvUPf6YVNvmhIyCFXyY+pEWpQL0WMU9lpKStbPGZXCL8CJ5BbET1G2dhyyTjP0xM2+pbS1LJHx62tcDjkduy4a73umeWQ0b6iQOxkOaxoHdxJ2XE64zUhBulG6mjJAE7JGyRgnYBxG7fqRjyuaPiS8PJsj6i/RQva4OorbbHe6O7Q/w78SMHxRu2cFKLGbbWy2+siqoHYcw5x3HUFTdJ7Qq5pqIpIIJnRSuZkktI6jOOexB+66HhU7s0Fn5h+6jdkCMW9aFX11Lb6cz1szIox1d18AdVmfF3E9Vc6n0rXLBHRtAwZadznOd1J+IbeFGXm71d4qfXrHg4GGMaMNYPAUDPcHmpfS0FM6qnjAMmHBjI88tTjsD45rdPDoDHU+t9lUHEZ+pcGle++iXXOr/d5JnXGV00bC9gjjEceRuMt3J7fMrpwm9tXX0riNpIxJg9Mgf+rPaqasma2mr6Q0lPKdMs8cglGn+UaeRdyycAZ+y03hCkcyqbI5oa9wGWjkwdGj6LFz8TGZlRCBnLy3elb7La4fk5D8eR0775qrW9t1oMUbY2gNCWgckKyoUIQhCEIQEIQhNTxCRhCdSJThhwkKAsp4qaYbxNABhjSCB3yBuoKsMQo5/eMeiY3CTPLTjdWzj+lk99ZURYyWBpBHZUiooZqxmmqdqgJwYwNneD3C5mbEf4gm9LTvDvcbC5bLdYYbPRNuD3wzCFuTM0jVtsQeR28p0SOq7lHU0ccjYdGieaRpa2QD5Q0HcuBPPljIPRds1E+B5bC98QzsAdvyTDoapx3qf+i2cOLEgyOvzOB+SgnxJ3AtaAb+qfe9sbS57g1o5klRnDpzbnuP4j6iV8nklxwf+On7Lrbbdf7yYvlx/PyH2XZV22WBjJoDp1tGoEbFbPxdhlB5fKFW+ESCIi/MU0H6Tn8/K1ThC3uhoopZfmLf0WZ2e2y1NR6tU8GKM50AbErZLOc0MfgYTMnKjyHDk7KXExZcdp5+67kIQq6soQvChCElpS001OBCF6vHNDhgr1CEKHvFlZcI9LioZvCcWtoOS1vIK4rzG6jdE0m1IJHAUqzVcLwTM3ao/wDwXBryS7HbKu6EhhYdwlErgqvFwxTxtDdGcd05VcOR1EHpkYA5KyITum2qSdR26qlLw1HT6WtJ0hWWliEMQYOidK9Q1gbskc8u3QhCS5PTElxQkPXqEq//2Q=="/>
          <p:cNvSpPr>
            <a:spLocks noChangeAspect="1" noChangeArrowheads="1"/>
          </p:cNvSpPr>
          <p:nvPr/>
        </p:nvSpPr>
        <p:spPr bwMode="auto">
          <a:xfrm>
            <a:off x="400049" y="-1"/>
            <a:ext cx="416984" cy="4169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pPr>
              <a:buClr>
                <a:srgbClr val="000000"/>
              </a:buClr>
              <a:buFont typeface="Arial"/>
              <a:buNone/>
            </a:pPr>
            <a:endParaRPr lang="en-US" sz="1867" kern="0" dirty="0">
              <a:solidFill>
                <a:srgbClr val="000000"/>
              </a:solidFill>
              <a:cs typeface="Arial"/>
              <a:sym typeface="Arial"/>
            </a:endParaRPr>
          </a:p>
        </p:txBody>
      </p:sp>
      <p:sp>
        <p:nvSpPr>
          <p:cNvPr id="10" name="TextBox 9"/>
          <p:cNvSpPr txBox="1"/>
          <p:nvPr/>
        </p:nvSpPr>
        <p:spPr>
          <a:xfrm>
            <a:off x="1693961" y="1282546"/>
            <a:ext cx="9666977" cy="5658985"/>
          </a:xfrm>
          <a:prstGeom prst="rect">
            <a:avLst/>
          </a:prstGeom>
          <a:noFill/>
        </p:spPr>
        <p:txBody>
          <a:bodyPr wrap="square" rtlCol="0">
            <a:spAutoFit/>
          </a:bodyPr>
          <a:lstStyle/>
          <a:p>
            <a:pPr>
              <a:buClr>
                <a:srgbClr val="000000"/>
              </a:buClr>
              <a:buFont typeface="Arial"/>
              <a:buNone/>
            </a:pPr>
            <a:r>
              <a:rPr lang="en-US" sz="2767" kern="0" dirty="0">
                <a:solidFill>
                  <a:srgbClr val="005493"/>
                </a:solidFill>
                <a:ea typeface="+mj-ea"/>
                <a:cs typeface="Arial"/>
                <a:sym typeface="Open Sans"/>
              </a:rPr>
              <a:t>Create an annual message/story to demonstrate effectiveness</a:t>
            </a:r>
          </a:p>
          <a:p>
            <a:pPr marL="457189" lvl="6"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Stories (qualitative) of impact of falls prevention on community </a:t>
            </a:r>
            <a:r>
              <a:rPr lang="en-US" sz="1867" kern="0" dirty="0" smtClean="0">
                <a:solidFill>
                  <a:srgbClr val="005493"/>
                </a:solidFill>
                <a:ea typeface="+mj-ea"/>
                <a:cs typeface="Arial"/>
                <a:sym typeface="Open Sans"/>
              </a:rPr>
              <a:t>members</a:t>
            </a:r>
            <a:endParaRPr lang="en-US" sz="1867" kern="0" dirty="0">
              <a:solidFill>
                <a:srgbClr val="005493"/>
              </a:solidFill>
              <a:ea typeface="+mj-ea"/>
              <a:cs typeface="Arial"/>
              <a:sym typeface="Open Sans"/>
            </a:endParaRPr>
          </a:p>
          <a:p>
            <a:pPr marL="457189" lvl="6"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1-2 standard metric (quantitative) tracked at the state level (TBD)</a:t>
            </a:r>
          </a:p>
          <a:p>
            <a:pPr marL="457189" lvl="6"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Economic savings from falls prevention (TBD) </a:t>
            </a:r>
          </a:p>
          <a:p>
            <a:pPr marL="457189" lvl="6" indent="-457189">
              <a:buClr>
                <a:srgbClr val="000000"/>
              </a:buClr>
              <a:buFont typeface="Arial" panose="020B0604020202020204" pitchFamily="34" charset="0"/>
              <a:buChar char="•"/>
            </a:pPr>
            <a:r>
              <a:rPr lang="en-US" sz="1867" kern="0" dirty="0">
                <a:solidFill>
                  <a:srgbClr val="005493"/>
                </a:solidFill>
                <a:ea typeface="+mj-ea"/>
                <a:cs typeface="Arial"/>
                <a:sym typeface="Open Sans"/>
              </a:rPr>
              <a:t>Multiple modes of delivery (video, press releases, newspaper articles)</a:t>
            </a:r>
          </a:p>
          <a:p>
            <a:pPr marL="0" lvl="6">
              <a:buClr>
                <a:srgbClr val="000000"/>
              </a:buClr>
            </a:pPr>
            <a:endParaRPr lang="en-US" sz="2767" kern="0" dirty="0">
              <a:solidFill>
                <a:srgbClr val="005493"/>
              </a:solidFill>
              <a:ea typeface="+mj-ea"/>
              <a:cs typeface="Arial"/>
              <a:sym typeface="Open Sans"/>
            </a:endParaRPr>
          </a:p>
          <a:p>
            <a:pPr marL="0" lvl="6">
              <a:buClr>
                <a:srgbClr val="000000"/>
              </a:buClr>
            </a:pPr>
            <a:r>
              <a:rPr lang="en-US" sz="2767" kern="0" dirty="0">
                <a:solidFill>
                  <a:srgbClr val="005493"/>
                </a:solidFill>
                <a:ea typeface="+mj-ea"/>
                <a:cs typeface="Arial"/>
                <a:sym typeface="Open Sans"/>
              </a:rPr>
              <a:t>Identified Sources of information – a starting list</a:t>
            </a:r>
          </a:p>
          <a:p>
            <a:pPr marL="380990" lvl="6" indent="-380990">
              <a:buClr>
                <a:srgbClr val="000000"/>
              </a:buClr>
              <a:buFont typeface="Arial" panose="020B0604020202020204" pitchFamily="34" charset="0"/>
              <a:buChar char="•"/>
            </a:pPr>
            <a:r>
              <a:rPr lang="en-US" sz="1867" kern="0" dirty="0">
                <a:solidFill>
                  <a:srgbClr val="005493"/>
                </a:solidFill>
                <a:ea typeface="+mj-ea"/>
                <a:cs typeface="Arial"/>
                <a:sym typeface="Open Sans"/>
              </a:rPr>
              <a:t>Screening data from the hospital (collected during wellness visits, falling history/likelihood of falling)</a:t>
            </a:r>
          </a:p>
          <a:p>
            <a:pPr marL="380990" lvl="6" indent="-380990">
              <a:buClr>
                <a:srgbClr val="000000"/>
              </a:buClr>
              <a:buFont typeface="Arial" panose="020B0604020202020204" pitchFamily="34" charset="0"/>
              <a:buChar char="•"/>
            </a:pPr>
            <a:r>
              <a:rPr lang="en-US" sz="1867" kern="0" dirty="0">
                <a:solidFill>
                  <a:srgbClr val="005493"/>
                </a:solidFill>
                <a:ea typeface="+mj-ea"/>
                <a:cs typeface="Arial"/>
                <a:sym typeface="Open Sans"/>
              </a:rPr>
              <a:t>Home Safety Modification Program pre/post survey data</a:t>
            </a:r>
          </a:p>
          <a:p>
            <a:pPr marL="380990" lvl="6" indent="-380990">
              <a:buClr>
                <a:srgbClr val="000000"/>
              </a:buClr>
              <a:buFont typeface="Arial" panose="020B0604020202020204" pitchFamily="34" charset="0"/>
              <a:buChar char="•"/>
            </a:pPr>
            <a:r>
              <a:rPr lang="en-US" sz="1867" kern="0" dirty="0">
                <a:solidFill>
                  <a:srgbClr val="005493"/>
                </a:solidFill>
                <a:ea typeface="+mj-ea"/>
                <a:cs typeface="Arial"/>
                <a:sym typeface="Open Sans"/>
              </a:rPr>
              <a:t>Older Adult 2020 Survey data, EMS data, what else?</a:t>
            </a:r>
          </a:p>
          <a:p>
            <a:pPr marL="0" lvl="6">
              <a:buClr>
                <a:srgbClr val="000000"/>
              </a:buClr>
            </a:pPr>
            <a:endParaRPr lang="en-US" sz="1867" kern="0" dirty="0">
              <a:solidFill>
                <a:srgbClr val="005493"/>
              </a:solidFill>
              <a:ea typeface="+mj-ea"/>
              <a:cs typeface="Arial"/>
              <a:sym typeface="Open Sans"/>
            </a:endParaRPr>
          </a:p>
          <a:p>
            <a:pPr>
              <a:buClr>
                <a:srgbClr val="000000"/>
              </a:buClr>
              <a:buFont typeface="Arial"/>
              <a:buNone/>
            </a:pPr>
            <a:endParaRPr lang="en-US" sz="2767" kern="0" dirty="0">
              <a:solidFill>
                <a:srgbClr val="005493"/>
              </a:solidFill>
              <a:ea typeface="+mj-ea"/>
              <a:cs typeface="Arial"/>
              <a:sym typeface="Open Sans"/>
            </a:endParaRPr>
          </a:p>
          <a:p>
            <a:pPr marL="0" lvl="1">
              <a:buClr>
                <a:srgbClr val="000000"/>
              </a:buClr>
            </a:pPr>
            <a:endParaRPr lang="en-US" sz="2767" kern="0" dirty="0">
              <a:solidFill>
                <a:srgbClr val="005493"/>
              </a:solidFill>
              <a:ea typeface="+mj-ea"/>
              <a:cs typeface="Arial"/>
              <a:sym typeface="Open Sans"/>
            </a:endParaRPr>
          </a:p>
          <a:p>
            <a:pPr marL="457189" lvl="2" indent="-457189">
              <a:buClr>
                <a:srgbClr val="000000"/>
              </a:buClr>
              <a:buFont typeface="Arial" panose="020B0604020202020204" pitchFamily="34" charset="0"/>
              <a:buChar char="•"/>
            </a:pPr>
            <a:endParaRPr lang="en-US" sz="2767" kern="0" dirty="0">
              <a:solidFill>
                <a:srgbClr val="005493"/>
              </a:solidFill>
              <a:ea typeface="+mj-ea"/>
              <a:cs typeface="Arial"/>
              <a:sym typeface="Open Sans"/>
            </a:endParaRPr>
          </a:p>
        </p:txBody>
      </p:sp>
      <p:pic>
        <p:nvPicPr>
          <p:cNvPr id="9" name="Picture 8"/>
          <p:cNvPicPr>
            <a:picLocks noChangeAspect="1"/>
          </p:cNvPicPr>
          <p:nvPr/>
        </p:nvPicPr>
        <p:blipFill>
          <a:blip r:embed="rId3"/>
          <a:stretch>
            <a:fillRect/>
          </a:stretch>
        </p:blipFill>
        <p:spPr>
          <a:xfrm>
            <a:off x="9868619" y="0"/>
            <a:ext cx="2323381" cy="2092428"/>
          </a:xfrm>
          <a:prstGeom prst="rect">
            <a:avLst/>
          </a:prstGeom>
        </p:spPr>
      </p:pic>
    </p:spTree>
    <p:extLst>
      <p:ext uri="{BB962C8B-B14F-4D97-AF65-F5344CB8AC3E}">
        <p14:creationId xmlns:p14="http://schemas.microsoft.com/office/powerpoint/2010/main" val="2588486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005493"/>
                </a:solidFill>
              </a:rPr>
              <a:t>Current Falls Prevention Coalition </a:t>
            </a:r>
            <a:r>
              <a:rPr lang="en-US" dirty="0" smtClean="0">
                <a:solidFill>
                  <a:srgbClr val="005493"/>
                </a:solidFill>
              </a:rPr>
              <a:t>Members* </a:t>
            </a:r>
            <a:endParaRPr lang="en-US" dirty="0">
              <a:solidFill>
                <a:srgbClr val="005493"/>
              </a:solidFill>
            </a:endParaRPr>
          </a:p>
        </p:txBody>
      </p:sp>
      <p:sp>
        <p:nvSpPr>
          <p:cNvPr id="3" name="TextBox 2"/>
          <p:cNvSpPr txBox="1"/>
          <p:nvPr/>
        </p:nvSpPr>
        <p:spPr>
          <a:xfrm>
            <a:off x="750642" y="2485679"/>
            <a:ext cx="4831457" cy="2677656"/>
          </a:xfrm>
          <a:prstGeom prst="rect">
            <a:avLst/>
          </a:prstGeom>
          <a:noFill/>
        </p:spPr>
        <p:txBody>
          <a:bodyPr wrap="square" rtlCol="0">
            <a:spAutoFit/>
          </a:bodyPr>
          <a:lstStyle/>
          <a:p>
            <a:pPr>
              <a:buClr>
                <a:srgbClr val="000000"/>
              </a:buClr>
              <a:buFont typeface="Arial"/>
              <a:buNone/>
            </a:pPr>
            <a:r>
              <a:rPr lang="en-US" sz="1400" kern="0" dirty="0">
                <a:solidFill>
                  <a:srgbClr val="000000"/>
                </a:solidFill>
                <a:cs typeface="Arial"/>
                <a:sym typeface="Arial"/>
              </a:rPr>
              <a:t>Lorna Andrade</a:t>
            </a:r>
            <a:r>
              <a:rPr lang="en-US" sz="1400" kern="0" dirty="0">
                <a:solidFill>
                  <a:srgbClr val="CE93D8"/>
                </a:solidFill>
                <a:cs typeface="Arial"/>
                <a:sym typeface="Arial"/>
              </a:rPr>
              <a:t>, </a:t>
            </a:r>
            <a:r>
              <a:rPr lang="en-US" sz="1400" u="sng" kern="0" dirty="0">
                <a:solidFill>
                  <a:srgbClr val="CE93D8"/>
                </a:solidFill>
                <a:cs typeface="Arial"/>
                <a:sym typeface="Arial"/>
              </a:rPr>
              <a:t>drlorna.andrade@hotmail.com</a:t>
            </a:r>
          </a:p>
          <a:p>
            <a:pPr>
              <a:buClr>
                <a:srgbClr val="000000"/>
              </a:buClr>
              <a:buFont typeface="Arial"/>
              <a:buNone/>
            </a:pPr>
            <a:r>
              <a:rPr lang="en-US" sz="1400" kern="0" dirty="0">
                <a:solidFill>
                  <a:srgbClr val="000000"/>
                </a:solidFill>
                <a:cs typeface="Arial"/>
                <a:sym typeface="Arial"/>
              </a:rPr>
              <a:t>Catie Blake,  </a:t>
            </a:r>
            <a:r>
              <a:rPr lang="en-US" sz="1400" u="sng" kern="0" dirty="0">
                <a:solidFill>
                  <a:srgbClr val="000000"/>
                </a:solidFill>
                <a:cs typeface="Arial"/>
                <a:sym typeface="Arial"/>
                <a:hlinkClick r:id="rId3"/>
              </a:rPr>
              <a:t>cfuller@tisburyma.gov</a:t>
            </a:r>
            <a:endParaRPr lang="en-US" sz="1400" u="sng"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Ian Campbell, </a:t>
            </a:r>
            <a:r>
              <a:rPr lang="en-US" sz="1400" u="sng" kern="0" dirty="0">
                <a:solidFill>
                  <a:srgbClr val="CE93D8"/>
                </a:solidFill>
                <a:cs typeface="Arial"/>
                <a:sym typeface="Arial"/>
              </a:rPr>
              <a:t>ICAMPBELL4@partners.org</a:t>
            </a:r>
            <a:endParaRPr lang="en-US" sz="1400"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Valci Carvalho, </a:t>
            </a:r>
            <a:r>
              <a:rPr lang="en-US" sz="1400" u="sng" kern="0" dirty="0" smtClean="0">
                <a:solidFill>
                  <a:srgbClr val="000000"/>
                </a:solidFill>
                <a:cs typeface="Arial"/>
                <a:sym typeface="Arial"/>
                <a:hlinkClick r:id="rId4"/>
              </a:rPr>
              <a:t>vcarvalho@partners.org</a:t>
            </a:r>
            <a:endParaRPr lang="en-US" sz="1400" u="sng" kern="0" dirty="0" smtClean="0">
              <a:solidFill>
                <a:srgbClr val="000000"/>
              </a:solidFill>
              <a:cs typeface="Arial"/>
              <a:sym typeface="Arial"/>
            </a:endParaRPr>
          </a:p>
          <a:p>
            <a:pPr>
              <a:buClr>
                <a:srgbClr val="000000"/>
              </a:buClr>
              <a:buFont typeface="Arial"/>
              <a:buNone/>
            </a:pPr>
            <a:r>
              <a:rPr lang="en-US" sz="1400" kern="0" dirty="0" smtClean="0">
                <a:solidFill>
                  <a:srgbClr val="000000"/>
                </a:solidFill>
                <a:cs typeface="Arial"/>
                <a:sym typeface="Arial"/>
              </a:rPr>
              <a:t>Leslie Clapp, </a:t>
            </a:r>
            <a:r>
              <a:rPr lang="en-US" sz="1400" u="sng" kern="0" dirty="0" smtClean="0">
                <a:solidFill>
                  <a:schemeClr val="accent5"/>
                </a:solidFill>
                <a:cs typeface="Arial"/>
                <a:sym typeface="Arial"/>
              </a:rPr>
              <a:t>lesliec@mvcenter4living.org</a:t>
            </a:r>
            <a:endParaRPr lang="en-US" sz="1400" u="sng" kern="0" dirty="0">
              <a:solidFill>
                <a:schemeClr val="accent5"/>
              </a:solidFill>
              <a:cs typeface="Arial"/>
              <a:sym typeface="Arial"/>
            </a:endParaRPr>
          </a:p>
          <a:p>
            <a:pPr>
              <a:buClr>
                <a:srgbClr val="000000"/>
              </a:buClr>
              <a:buFont typeface="Arial"/>
              <a:buNone/>
            </a:pPr>
            <a:r>
              <a:rPr lang="en-US" sz="1400" kern="0" dirty="0">
                <a:solidFill>
                  <a:srgbClr val="000000"/>
                </a:solidFill>
                <a:cs typeface="Arial"/>
                <a:sym typeface="Arial"/>
              </a:rPr>
              <a:t>Rose Cogliano, </a:t>
            </a:r>
            <a:r>
              <a:rPr lang="en-US" sz="1400" u="sng" kern="0" dirty="0">
                <a:solidFill>
                  <a:srgbClr val="000000"/>
                </a:solidFill>
                <a:cs typeface="Arial"/>
                <a:sym typeface="Arial"/>
                <a:hlinkClick r:id="rId5"/>
              </a:rPr>
              <a:t>rcogliano@oakbluffsma.gov</a:t>
            </a:r>
            <a:endParaRPr lang="en-US" sz="1400" u="sng"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Cindy Doyle, </a:t>
            </a:r>
            <a:r>
              <a:rPr lang="en-US" sz="1400" u="sng" kern="0" dirty="0">
                <a:solidFill>
                  <a:srgbClr val="CE93D8"/>
                </a:solidFill>
                <a:cs typeface="Arial"/>
                <a:sym typeface="Arial"/>
              </a:rPr>
              <a:t>cdoylema@me.com</a:t>
            </a:r>
            <a:endParaRPr lang="en-US" sz="1400" kern="0" dirty="0">
              <a:solidFill>
                <a:srgbClr val="CE93D8"/>
              </a:solidFill>
              <a:cs typeface="Arial"/>
              <a:sym typeface="Arial"/>
            </a:endParaRPr>
          </a:p>
          <a:p>
            <a:pPr>
              <a:buClr>
                <a:srgbClr val="000000"/>
              </a:buClr>
              <a:buFont typeface="Arial"/>
              <a:buNone/>
            </a:pPr>
            <a:r>
              <a:rPr lang="en-US" sz="1400" kern="0" dirty="0">
                <a:solidFill>
                  <a:srgbClr val="000000"/>
                </a:solidFill>
                <a:cs typeface="Arial"/>
                <a:sym typeface="Arial"/>
              </a:rPr>
              <a:t>Lila Fischer, </a:t>
            </a:r>
            <a:r>
              <a:rPr lang="en-US" sz="1400" u="sng" kern="0" dirty="0">
                <a:solidFill>
                  <a:srgbClr val="000000"/>
                </a:solidFill>
                <a:cs typeface="Arial"/>
                <a:sym typeface="Arial"/>
                <a:hlinkClick r:id="rId6"/>
              </a:rPr>
              <a:t>lfischer@ihimv.org</a:t>
            </a:r>
            <a:endParaRPr lang="en-US" sz="1400"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Victoria Haeselbarth, </a:t>
            </a:r>
            <a:r>
              <a:rPr lang="en-US" sz="1400" u="sng" kern="0" dirty="0">
                <a:solidFill>
                  <a:srgbClr val="000000"/>
                </a:solidFill>
                <a:cs typeface="Arial"/>
                <a:sym typeface="Arial"/>
                <a:hlinkClick r:id="rId7"/>
              </a:rPr>
              <a:t>vhae</a:t>
            </a:r>
            <a:r>
              <a:rPr lang="en-US" sz="1400" u="sng" kern="0" dirty="0">
                <a:solidFill>
                  <a:srgbClr val="CE93D8"/>
                </a:solidFill>
                <a:cs typeface="Arial"/>
                <a:sym typeface="Arial"/>
                <a:hlinkClick r:id="rId7"/>
              </a:rPr>
              <a:t>selbar</a:t>
            </a:r>
            <a:r>
              <a:rPr lang="en-US" sz="1400" u="sng" kern="0" dirty="0">
                <a:solidFill>
                  <a:srgbClr val="000000"/>
                </a:solidFill>
                <a:cs typeface="Arial"/>
                <a:sym typeface="Arial"/>
                <a:hlinkClick r:id="rId7"/>
              </a:rPr>
              <a:t>th@edgartown-ma.us</a:t>
            </a:r>
            <a:endParaRPr lang="en-US" sz="1400" u="sng"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Lisa Hollander, </a:t>
            </a:r>
            <a:r>
              <a:rPr lang="en-US" sz="1400" u="sng" kern="0" dirty="0">
                <a:solidFill>
                  <a:srgbClr val="CE93D8"/>
                </a:solidFill>
                <a:cs typeface="Arial"/>
                <a:sym typeface="Arial"/>
              </a:rPr>
              <a:t>lisahollander@comcast.net</a:t>
            </a:r>
          </a:p>
          <a:p>
            <a:pPr>
              <a:buClr>
                <a:srgbClr val="000000"/>
              </a:buClr>
              <a:buFont typeface="Arial"/>
              <a:buNone/>
            </a:pPr>
            <a:r>
              <a:rPr lang="en-US" sz="1400" kern="0" dirty="0">
                <a:solidFill>
                  <a:srgbClr val="000000"/>
                </a:solidFill>
                <a:cs typeface="Arial"/>
                <a:sym typeface="Arial"/>
              </a:rPr>
              <a:t>Cheryl Kram, </a:t>
            </a:r>
            <a:r>
              <a:rPr lang="en-US" sz="1400" u="sng" kern="0" dirty="0">
                <a:solidFill>
                  <a:srgbClr val="CE93D8"/>
                </a:solidFill>
                <a:cs typeface="Arial"/>
                <a:sym typeface="Arial"/>
              </a:rPr>
              <a:t>ckram@capecodhealth.org</a:t>
            </a:r>
            <a:endParaRPr lang="en-US" sz="1400" kern="0" dirty="0">
              <a:solidFill>
                <a:srgbClr val="CE93D8"/>
              </a:solidFill>
              <a:cs typeface="Arial"/>
              <a:sym typeface="Arial"/>
            </a:endParaRPr>
          </a:p>
          <a:p>
            <a:pPr>
              <a:buClr>
                <a:srgbClr val="000000"/>
              </a:buClr>
              <a:buFont typeface="Arial"/>
              <a:buNone/>
            </a:pPr>
            <a:r>
              <a:rPr lang="en-US" sz="1400" kern="0" dirty="0">
                <a:solidFill>
                  <a:srgbClr val="000000"/>
                </a:solidFill>
                <a:cs typeface="Arial"/>
                <a:sym typeface="Arial"/>
              </a:rPr>
              <a:t>Tanya Larsen, </a:t>
            </a:r>
            <a:r>
              <a:rPr lang="en-US" sz="1400" u="sng" kern="0" dirty="0">
                <a:solidFill>
                  <a:srgbClr val="92D050"/>
                </a:solidFill>
                <a:cs typeface="Arial"/>
                <a:sym typeface="Arial"/>
                <a:hlinkClick r:id="rId8"/>
              </a:rPr>
              <a:t>coa-staff@westtisbury-ma.gov</a:t>
            </a:r>
            <a:endParaRPr lang="en-US" sz="1400" u="sng" kern="0" dirty="0">
              <a:solidFill>
                <a:srgbClr val="92D050"/>
              </a:solidFill>
              <a:cs typeface="Arial"/>
              <a:sym typeface="Arial"/>
            </a:endParaRPr>
          </a:p>
        </p:txBody>
      </p:sp>
      <p:sp>
        <p:nvSpPr>
          <p:cNvPr id="6" name="TextBox 5"/>
          <p:cNvSpPr txBox="1"/>
          <p:nvPr/>
        </p:nvSpPr>
        <p:spPr>
          <a:xfrm>
            <a:off x="6096000" y="2450917"/>
            <a:ext cx="4567276" cy="3108543"/>
          </a:xfrm>
          <a:prstGeom prst="rect">
            <a:avLst/>
          </a:prstGeom>
          <a:noFill/>
        </p:spPr>
        <p:txBody>
          <a:bodyPr wrap="none" rtlCol="0">
            <a:spAutoFit/>
          </a:bodyPr>
          <a:lstStyle/>
          <a:p>
            <a:pPr>
              <a:buClr>
                <a:srgbClr val="000000"/>
              </a:buClr>
              <a:buFont typeface="Arial"/>
              <a:buNone/>
            </a:pPr>
            <a:r>
              <a:rPr lang="en-US" sz="1400" kern="0" dirty="0">
                <a:solidFill>
                  <a:srgbClr val="000000"/>
                </a:solidFill>
                <a:cs typeface="Arial"/>
                <a:sym typeface="Arial"/>
              </a:rPr>
              <a:t>Bob Laskowski, </a:t>
            </a:r>
            <a:r>
              <a:rPr lang="en-US" sz="1400" u="sng" kern="0" dirty="0">
                <a:solidFill>
                  <a:srgbClr val="000000"/>
                </a:solidFill>
                <a:cs typeface="Arial"/>
                <a:sym typeface="Arial"/>
                <a:hlinkClick r:id="rId9"/>
              </a:rPr>
              <a:t>laskowskiadvisors@gmail.com</a:t>
            </a:r>
            <a:endParaRPr lang="en-US" sz="1400"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Michele LeBlanc, </a:t>
            </a:r>
            <a:r>
              <a:rPr lang="en-US" sz="1400" u="sng" kern="0" dirty="0">
                <a:solidFill>
                  <a:srgbClr val="CE93D8"/>
                </a:solidFill>
                <a:cs typeface="Arial"/>
                <a:sym typeface="Arial"/>
              </a:rPr>
              <a:t>mleblanc@mvcommunityservices.org</a:t>
            </a:r>
            <a:endParaRPr lang="en-US" sz="1400" kern="0" dirty="0">
              <a:solidFill>
                <a:srgbClr val="92D050"/>
              </a:solidFill>
              <a:cs typeface="Arial"/>
              <a:sym typeface="Arial"/>
            </a:endParaRPr>
          </a:p>
          <a:p>
            <a:pPr>
              <a:buClr>
                <a:srgbClr val="000000"/>
              </a:buClr>
              <a:buFont typeface="Arial"/>
              <a:buNone/>
            </a:pPr>
            <a:r>
              <a:rPr lang="en-US" sz="1400" kern="0" dirty="0">
                <a:solidFill>
                  <a:srgbClr val="000000"/>
                </a:solidFill>
                <a:cs typeface="Arial"/>
                <a:sym typeface="Arial"/>
              </a:rPr>
              <a:t>Marina Lent, </a:t>
            </a:r>
            <a:r>
              <a:rPr lang="en-US" sz="1400" u="sng" kern="0" dirty="0">
                <a:solidFill>
                  <a:srgbClr val="CE93D8"/>
                </a:solidFill>
                <a:cs typeface="Arial"/>
                <a:sym typeface="Arial"/>
              </a:rPr>
              <a:t>boh@chilmarkma.gov</a:t>
            </a:r>
          </a:p>
          <a:p>
            <a:pPr>
              <a:buClr>
                <a:srgbClr val="000000"/>
              </a:buClr>
              <a:buFont typeface="Arial"/>
              <a:buNone/>
            </a:pPr>
            <a:r>
              <a:rPr lang="en-US" sz="1400" kern="0" dirty="0">
                <a:solidFill>
                  <a:srgbClr val="000000"/>
                </a:solidFill>
                <a:cs typeface="Arial"/>
                <a:sym typeface="Arial"/>
              </a:rPr>
              <a:t>Anne McDonough, </a:t>
            </a:r>
            <a:r>
              <a:rPr lang="en-US" sz="1400" u="sng" kern="0" dirty="0">
                <a:solidFill>
                  <a:srgbClr val="CE93D8"/>
                </a:solidFill>
                <a:cs typeface="Arial"/>
                <a:sym typeface="Arial"/>
              </a:rPr>
              <a:t>amcdonough@clamsnet.org</a:t>
            </a:r>
          </a:p>
          <a:p>
            <a:pPr>
              <a:buClr>
                <a:srgbClr val="000000"/>
              </a:buClr>
              <a:buFont typeface="Arial"/>
              <a:buNone/>
            </a:pPr>
            <a:r>
              <a:rPr lang="en-US" sz="1400" kern="0" dirty="0">
                <a:solidFill>
                  <a:srgbClr val="000000"/>
                </a:solidFill>
                <a:cs typeface="Arial"/>
                <a:sym typeface="Arial"/>
              </a:rPr>
              <a:t>Megan Panek, </a:t>
            </a:r>
            <a:r>
              <a:rPr lang="en-US" sz="1400" u="sng" kern="0" dirty="0">
                <a:solidFill>
                  <a:srgbClr val="000000"/>
                </a:solidFill>
                <a:cs typeface="Arial"/>
                <a:sym typeface="Arial"/>
                <a:hlinkClick r:id="rId10"/>
              </a:rPr>
              <a:t>megan.panek@escci.org</a:t>
            </a:r>
            <a:endParaRPr lang="en-US" sz="1400"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Lori Perry, </a:t>
            </a:r>
            <a:r>
              <a:rPr lang="en-US" sz="1400" u="sng" kern="0" dirty="0">
                <a:solidFill>
                  <a:srgbClr val="000000"/>
                </a:solidFill>
                <a:cs typeface="Arial"/>
                <a:sym typeface="Arial"/>
                <a:hlinkClick r:id="rId11"/>
              </a:rPr>
              <a:t>lperry@ihimv.org</a:t>
            </a:r>
            <a:endParaRPr lang="en-US" sz="1400"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Betty Robie, </a:t>
            </a:r>
            <a:r>
              <a:rPr lang="en-US" sz="1400" u="sng" kern="0" dirty="0">
                <a:solidFill>
                  <a:schemeClr val="accent5"/>
                </a:solidFill>
                <a:cs typeface="Arial"/>
                <a:sym typeface="Arial"/>
              </a:rPr>
              <a:t>brobie@ymcamv.org</a:t>
            </a:r>
          </a:p>
          <a:p>
            <a:pPr>
              <a:buClr>
                <a:srgbClr val="000000"/>
              </a:buClr>
              <a:buFont typeface="Arial"/>
              <a:buNone/>
            </a:pPr>
            <a:r>
              <a:rPr lang="en-US" sz="1400" kern="0" dirty="0">
                <a:solidFill>
                  <a:srgbClr val="000000"/>
                </a:solidFill>
                <a:cs typeface="Arial"/>
                <a:sym typeface="Arial"/>
              </a:rPr>
              <a:t>Suzanne Robbins, </a:t>
            </a:r>
            <a:r>
              <a:rPr lang="en-US" sz="1400" u="sng" kern="0" dirty="0">
                <a:solidFill>
                  <a:srgbClr val="000000"/>
                </a:solidFill>
                <a:cs typeface="Arial"/>
                <a:sym typeface="Arial"/>
                <a:hlinkClick r:id="rId12"/>
              </a:rPr>
              <a:t>SROBBINS5@partners.org</a:t>
            </a:r>
            <a:endParaRPr lang="en-US" sz="1400"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Kathleen Samways, </a:t>
            </a:r>
            <a:r>
              <a:rPr lang="en-US" sz="1400" u="sng" kern="0" dirty="0" smtClean="0">
                <a:solidFill>
                  <a:srgbClr val="000000"/>
                </a:solidFill>
                <a:cs typeface="Arial"/>
                <a:sym typeface="Arial"/>
                <a:hlinkClick r:id="rId13"/>
              </a:rPr>
              <a:t>ksam</a:t>
            </a:r>
            <a:r>
              <a:rPr lang="en-US" sz="1400" u="sng" kern="0" dirty="0" smtClean="0">
                <a:solidFill>
                  <a:srgbClr val="CE93D8"/>
                </a:solidFill>
                <a:cs typeface="Arial"/>
                <a:sym typeface="Arial"/>
                <a:hlinkClick r:id="rId13"/>
              </a:rPr>
              <a:t>ways@ihimv.</a:t>
            </a:r>
            <a:r>
              <a:rPr lang="en-US" sz="1400" u="sng" kern="0" dirty="0" smtClean="0">
                <a:solidFill>
                  <a:srgbClr val="000000"/>
                </a:solidFill>
                <a:cs typeface="Arial"/>
                <a:sym typeface="Arial"/>
                <a:hlinkClick r:id="rId13"/>
              </a:rPr>
              <a:t>org</a:t>
            </a:r>
            <a:endParaRPr lang="en-US" sz="1400" u="sng" kern="0" dirty="0" smtClean="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Susan Sanford, </a:t>
            </a:r>
            <a:r>
              <a:rPr lang="en-US" sz="1400" u="sng" kern="0" dirty="0">
                <a:solidFill>
                  <a:schemeClr val="accent5"/>
                </a:solidFill>
                <a:cs typeface="Arial"/>
                <a:sym typeface="Arial"/>
              </a:rPr>
              <a:t>susan@vcmpt.com</a:t>
            </a:r>
          </a:p>
          <a:p>
            <a:pPr>
              <a:buClr>
                <a:srgbClr val="000000"/>
              </a:buClr>
              <a:buFont typeface="Arial"/>
              <a:buNone/>
            </a:pPr>
            <a:r>
              <a:rPr lang="en-US" sz="1400" kern="0" dirty="0">
                <a:solidFill>
                  <a:srgbClr val="000000"/>
                </a:solidFill>
                <a:cs typeface="Arial"/>
                <a:sym typeface="Arial"/>
              </a:rPr>
              <a:t>Joyce Stiles-Tucker, </a:t>
            </a:r>
            <a:r>
              <a:rPr lang="en-US" sz="1400" u="sng" kern="0" dirty="0">
                <a:solidFill>
                  <a:srgbClr val="000000"/>
                </a:solidFill>
                <a:cs typeface="Arial"/>
                <a:sym typeface="Arial"/>
                <a:hlinkClick r:id="rId14"/>
              </a:rPr>
              <a:t>jstucker@tisburyma.gov</a:t>
            </a:r>
            <a:endParaRPr lang="en-US" sz="1400" kern="0" dirty="0">
              <a:solidFill>
                <a:srgbClr val="000000"/>
              </a:solidFill>
              <a:cs typeface="Arial"/>
              <a:sym typeface="Arial"/>
            </a:endParaRPr>
          </a:p>
          <a:p>
            <a:pPr>
              <a:buClr>
                <a:srgbClr val="000000"/>
              </a:buClr>
              <a:buFont typeface="Arial"/>
              <a:buNone/>
            </a:pPr>
            <a:r>
              <a:rPr lang="en-US" sz="1400" kern="0" dirty="0">
                <a:solidFill>
                  <a:srgbClr val="000000"/>
                </a:solidFill>
                <a:cs typeface="Arial"/>
                <a:sym typeface="Arial"/>
              </a:rPr>
              <a:t>Thaddeus Thompson, </a:t>
            </a:r>
            <a:r>
              <a:rPr lang="en-US" sz="1400" u="sng" kern="0" dirty="0">
                <a:solidFill>
                  <a:srgbClr val="CE93D8"/>
                </a:solidFill>
                <a:cs typeface="Arial"/>
                <a:sym typeface="Arial"/>
              </a:rPr>
              <a:t>tthompson3@partners.org</a:t>
            </a:r>
          </a:p>
          <a:p>
            <a:pPr>
              <a:buClr>
                <a:srgbClr val="000000"/>
              </a:buClr>
              <a:buFont typeface="Arial"/>
              <a:buNone/>
            </a:pPr>
            <a:r>
              <a:rPr lang="en-US" sz="1400" kern="0" dirty="0">
                <a:solidFill>
                  <a:srgbClr val="000000"/>
                </a:solidFill>
                <a:cs typeface="Arial"/>
                <a:sym typeface="Arial"/>
              </a:rPr>
              <a:t>Cindy Trish, </a:t>
            </a:r>
            <a:r>
              <a:rPr lang="en-US" sz="1400" u="sng" kern="0" dirty="0">
                <a:solidFill>
                  <a:srgbClr val="000000"/>
                </a:solidFill>
                <a:cs typeface="Arial"/>
                <a:sym typeface="Arial"/>
                <a:hlinkClick r:id="rId15"/>
              </a:rPr>
              <a:t>ctrish@hamv.org</a:t>
            </a:r>
            <a:endParaRPr lang="en-US" sz="1400" kern="0" dirty="0">
              <a:solidFill>
                <a:srgbClr val="000000"/>
              </a:solidFill>
              <a:cs typeface="Arial"/>
              <a:sym typeface="Arial"/>
            </a:endParaRPr>
          </a:p>
          <a:p>
            <a:pPr>
              <a:buClr>
                <a:srgbClr val="000000"/>
              </a:buClr>
              <a:buFont typeface="Arial"/>
              <a:buNone/>
            </a:pPr>
            <a:endParaRPr lang="en-US" sz="1400" kern="0" dirty="0">
              <a:solidFill>
                <a:srgbClr val="000000"/>
              </a:solidFill>
              <a:cs typeface="Arial"/>
              <a:sym typeface="Aria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695D46"/>
                </a:solidFill>
              </a:rPr>
              <a:pPr/>
              <a:t>18</a:t>
            </a:fld>
            <a:endParaRPr lang="en-US" dirty="0">
              <a:solidFill>
                <a:srgbClr val="695D46"/>
              </a:solidFill>
            </a:endParaRPr>
          </a:p>
        </p:txBody>
      </p:sp>
      <p:sp>
        <p:nvSpPr>
          <p:cNvPr id="4" name="TextBox 3"/>
          <p:cNvSpPr txBox="1"/>
          <p:nvPr/>
        </p:nvSpPr>
        <p:spPr>
          <a:xfrm>
            <a:off x="750641" y="1752078"/>
            <a:ext cx="8008576" cy="379656"/>
          </a:xfrm>
          <a:prstGeom prst="rect">
            <a:avLst/>
          </a:prstGeom>
          <a:noFill/>
        </p:spPr>
        <p:txBody>
          <a:bodyPr wrap="square" rtlCol="0">
            <a:spAutoFit/>
          </a:bodyPr>
          <a:lstStyle/>
          <a:p>
            <a:pPr>
              <a:buClr>
                <a:srgbClr val="000000"/>
              </a:buClr>
              <a:buFont typeface="Arial"/>
              <a:buNone/>
            </a:pPr>
            <a:r>
              <a:rPr lang="en-US" sz="1867" kern="0" dirty="0">
                <a:solidFill>
                  <a:srgbClr val="000000"/>
                </a:solidFill>
                <a:cs typeface="Arial"/>
                <a:sym typeface="Arial"/>
              </a:rPr>
              <a:t>Broad representation from island organizations but always room for more!</a:t>
            </a:r>
          </a:p>
        </p:txBody>
      </p:sp>
      <p:pic>
        <p:nvPicPr>
          <p:cNvPr id="8" name="Picture 3" descr="Picture 3"/>
          <p:cNvPicPr>
            <a:picLocks noChangeAspect="1"/>
          </p:cNvPicPr>
          <p:nvPr/>
        </p:nvPicPr>
        <p:blipFill>
          <a:blip r:embed="rId16">
            <a:extLst/>
          </a:blip>
          <a:stretch>
            <a:fillRect/>
          </a:stretch>
        </p:blipFill>
        <p:spPr>
          <a:xfrm>
            <a:off x="415600" y="5888350"/>
            <a:ext cx="658546" cy="658546"/>
          </a:xfrm>
          <a:prstGeom prst="rect">
            <a:avLst/>
          </a:prstGeom>
          <a:ln w="12700">
            <a:miter lim="400000"/>
          </a:ln>
        </p:spPr>
      </p:pic>
      <p:sp>
        <p:nvSpPr>
          <p:cNvPr id="5" name="TextBox 4"/>
          <p:cNvSpPr txBox="1"/>
          <p:nvPr/>
        </p:nvSpPr>
        <p:spPr>
          <a:xfrm>
            <a:off x="1811547" y="6217623"/>
            <a:ext cx="2027030" cy="369332"/>
          </a:xfrm>
          <a:prstGeom prst="rect">
            <a:avLst/>
          </a:prstGeom>
          <a:noFill/>
        </p:spPr>
        <p:txBody>
          <a:bodyPr wrap="none" rtlCol="0">
            <a:spAutoFit/>
          </a:bodyPr>
          <a:lstStyle/>
          <a:p>
            <a:r>
              <a:rPr lang="en-US" dirty="0" smtClean="0">
                <a:solidFill>
                  <a:schemeClr val="bg2"/>
                </a:solidFill>
              </a:rPr>
              <a:t>*Updated 11/2021</a:t>
            </a:r>
            <a:endParaRPr lang="en-US" dirty="0">
              <a:solidFill>
                <a:schemeClr val="bg2"/>
              </a:solidFill>
            </a:endParaRPr>
          </a:p>
        </p:txBody>
      </p:sp>
      <p:pic>
        <p:nvPicPr>
          <p:cNvPr id="10" name="Picture 9"/>
          <p:cNvPicPr>
            <a:picLocks noChangeAspect="1"/>
          </p:cNvPicPr>
          <p:nvPr/>
        </p:nvPicPr>
        <p:blipFill>
          <a:blip r:embed="rId17"/>
          <a:stretch>
            <a:fillRect/>
          </a:stretch>
        </p:blipFill>
        <p:spPr>
          <a:xfrm>
            <a:off x="10032179" y="48615"/>
            <a:ext cx="2159821" cy="1945127"/>
          </a:xfrm>
          <a:prstGeom prst="rect">
            <a:avLst/>
          </a:prstGeom>
        </p:spPr>
      </p:pic>
    </p:spTree>
    <p:extLst>
      <p:ext uri="{BB962C8B-B14F-4D97-AF65-F5344CB8AC3E}">
        <p14:creationId xmlns:p14="http://schemas.microsoft.com/office/powerpoint/2010/main" val="3507286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Falls Prevention Month 2021</a:t>
            </a:r>
            <a:endParaRPr lang="en-US" dirty="0"/>
          </a:p>
        </p:txBody>
      </p:sp>
      <p:sp>
        <p:nvSpPr>
          <p:cNvPr id="6" name="Text Placeholder 5"/>
          <p:cNvSpPr>
            <a:spLocks noGrp="1"/>
          </p:cNvSpPr>
          <p:nvPr>
            <p:ph type="body" idx="1"/>
          </p:nvPr>
        </p:nvSpPr>
        <p:spPr/>
        <p:txBody>
          <a:bodyPr/>
          <a:lstStyle/>
          <a:p>
            <a:pPr marL="152396" indent="0">
              <a:buNone/>
            </a:pPr>
            <a:r>
              <a:rPr lang="en-US" sz="2400" dirty="0" smtClean="0"/>
              <a:t>In previous discussions, we have identified 3 focus areas for Falls Prevention Month (and beyond)</a:t>
            </a:r>
          </a:p>
          <a:p>
            <a:pPr marL="152396" indent="0">
              <a:buNone/>
            </a:pPr>
            <a:endParaRPr lang="en-US" sz="2400" dirty="0" smtClean="0"/>
          </a:p>
          <a:p>
            <a:r>
              <a:rPr lang="en-US" sz="2400" b="1" dirty="0" smtClean="0"/>
              <a:t>Raising awareness on fall risk as you age </a:t>
            </a:r>
            <a:endParaRPr lang="en-US" sz="2400" dirty="0" smtClean="0"/>
          </a:p>
          <a:p>
            <a:r>
              <a:rPr lang="en-US" sz="2400" b="1" dirty="0" smtClean="0"/>
              <a:t>Education/Resources on reducing falls </a:t>
            </a:r>
            <a:endParaRPr lang="en-US" sz="2400" dirty="0" smtClean="0"/>
          </a:p>
          <a:p>
            <a:r>
              <a:rPr lang="en-US" sz="2400" b="1" dirty="0" smtClean="0"/>
              <a:t>Empowering Older Adults to take action</a:t>
            </a:r>
          </a:p>
          <a:p>
            <a:endParaRPr lang="en-US" sz="2400" b="1" dirty="0" smtClean="0"/>
          </a:p>
          <a:p>
            <a:pPr marL="152396" indent="0">
              <a:buNone/>
            </a:pPr>
            <a:r>
              <a:rPr lang="en-US" sz="2400" dirty="0" smtClean="0"/>
              <a:t>Our assets and activities were tied to this framework.</a:t>
            </a:r>
            <a:endParaRPr lang="en-US" sz="2400" dirty="0"/>
          </a:p>
        </p:txBody>
      </p:sp>
    </p:spTree>
    <p:extLst>
      <p:ext uri="{BB962C8B-B14F-4D97-AF65-F5344CB8AC3E}">
        <p14:creationId xmlns:p14="http://schemas.microsoft.com/office/powerpoint/2010/main" val="2837241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Coalition Assets</a:t>
            </a:r>
            <a:endParaRPr lang="en-US" dirty="0"/>
          </a:p>
        </p:txBody>
      </p:sp>
      <p:sp>
        <p:nvSpPr>
          <p:cNvPr id="3" name="Text Placeholder 2"/>
          <p:cNvSpPr>
            <a:spLocks noGrp="1"/>
          </p:cNvSpPr>
          <p:nvPr>
            <p:ph type="body" idx="1"/>
          </p:nvPr>
        </p:nvSpPr>
        <p:spPr/>
        <p:txBody>
          <a:bodyPr/>
          <a:lstStyle/>
          <a:p>
            <a:endParaRPr lang="en-US" dirty="0"/>
          </a:p>
        </p:txBody>
      </p:sp>
      <p:sp>
        <p:nvSpPr>
          <p:cNvPr id="4" name="Text Placeholder 3"/>
          <p:cNvSpPr>
            <a:spLocks noGrp="1"/>
          </p:cNvSpPr>
          <p:nvPr>
            <p:ph type="body" idx="2"/>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9767482"/>
              </p:ext>
            </p:extLst>
          </p:nvPr>
        </p:nvGraphicFramePr>
        <p:xfrm>
          <a:off x="327806" y="1272001"/>
          <a:ext cx="11448594" cy="5569190"/>
        </p:xfrm>
        <a:graphic>
          <a:graphicData uri="http://schemas.openxmlformats.org/drawingml/2006/table">
            <a:tbl>
              <a:tblPr firstRow="1" bandRow="1">
                <a:tableStyleId>{5C22544A-7EE6-4342-B048-85BDC9FD1C3A}</a:tableStyleId>
              </a:tblPr>
              <a:tblGrid>
                <a:gridCol w="3816198"/>
                <a:gridCol w="2006630"/>
                <a:gridCol w="5625766"/>
              </a:tblGrid>
              <a:tr h="495283">
                <a:tc>
                  <a:txBody>
                    <a:bodyPr/>
                    <a:lstStyle/>
                    <a:p>
                      <a:pPr marL="0" marR="0">
                        <a:lnSpc>
                          <a:spcPct val="107000"/>
                        </a:lnSpc>
                        <a:spcBef>
                          <a:spcPts val="0"/>
                        </a:spcBef>
                        <a:spcAft>
                          <a:spcPts val="0"/>
                        </a:spcAft>
                      </a:pPr>
                      <a:r>
                        <a:rPr lang="en-US" sz="1800" b="1" dirty="0" smtClean="0">
                          <a:effectLst/>
                          <a:latin typeface="Calibri" panose="020F0502020204030204" pitchFamily="34" charset="0"/>
                          <a:ea typeface="Calibri" panose="020F0502020204030204" pitchFamily="34" charset="0"/>
                          <a:cs typeface="Times New Roman" panose="02020603050405020304" pitchFamily="18" charset="0"/>
                        </a:rPr>
                        <a:t>Fall</a:t>
                      </a:r>
                      <a:r>
                        <a:rPr lang="en-US" sz="1800" b="1" baseline="0" dirty="0" smtClean="0">
                          <a:effectLst/>
                          <a:latin typeface="Calibri" panose="020F0502020204030204" pitchFamily="34" charset="0"/>
                          <a:ea typeface="Calibri" panose="020F0502020204030204" pitchFamily="34" charset="0"/>
                          <a:cs typeface="Times New Roman" panose="02020603050405020304" pitchFamily="18" charset="0"/>
                        </a:rPr>
                        <a:t> Prevention Month  Assets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Purpose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Distribution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Updated Falls Prevention Brochure (printed)</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Awareness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Empowerment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Available for all Coalition members to distribute </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NCOA Myths One pager (printed) and other social media assets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Awareness </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Reprinted copies from NCOA available for all Coalition members to distribute; </a:t>
                      </a:r>
                      <a:r>
                        <a:rPr lang="en-US" sz="1400" b="1"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content </a:t>
                      </a: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can be used for PSA’s, newsletter articles, websites etc.</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Public Service Announcements-MVTV</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Awareness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Empowerment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Links</a:t>
                      </a:r>
                      <a:r>
                        <a:rPr lang="en-US" sz="1400" b="1" baseline="0"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will be available to PSAs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Home Safety Modification Brochure (printed) </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Empowerment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Available for all Coalition members to distribute</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Assessment of Fall risk checklist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(printed)</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Empowerment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Available for all Coalition members to distribute</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Exercise cards to prevent falling</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Empowerment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Available for all Coalition members to distribute</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Pain-free </a:t>
                      </a:r>
                      <a:r>
                        <a:rPr lang="en-US" sz="1400" b="1"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Screening (VCM</a:t>
                      </a:r>
                      <a:r>
                        <a:rPr lang="en-US" sz="1400" b="1" baseline="0"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provided)</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Empowerment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Available for all Coalition members to distribute</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Zoom recording on what to do if you fall (getting up from a fall)</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Empowerment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Information on these zoom sessions will be provided on a 1 pager for you to distribute</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Zoom recording on balance </a:t>
                      </a:r>
                      <a:r>
                        <a:rPr lang="en-US" sz="1400" b="1"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assessment/prevent falls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Empowerment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07000"/>
                        </a:lnSpc>
                        <a:spcBef>
                          <a:spcPts val="0"/>
                        </a:spcBef>
                        <a:spcAft>
                          <a:spcPts val="0"/>
                        </a:spcAft>
                      </a:pPr>
                      <a:r>
                        <a:rPr lang="en-US" sz="1400" b="1"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MVY</a:t>
                      </a:r>
                      <a:r>
                        <a:rPr lang="en-US" sz="1400" b="1" baseline="0"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radio interview</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Empowerment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Links will be</a:t>
                      </a:r>
                      <a:r>
                        <a:rPr lang="en-US" sz="1400" b="1" baseline="0"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available to show</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652920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256936"/>
            <a:ext cx="11360800" cy="943200"/>
          </a:xfrm>
        </p:spPr>
        <p:txBody>
          <a:bodyPr/>
          <a:lstStyle/>
          <a:p>
            <a:r>
              <a:rPr lang="en-US" dirty="0" smtClean="0"/>
              <a:t>Our September 2021 Calendar of Activities</a:t>
            </a:r>
            <a:endParaRPr lang="en-US" dirty="0"/>
          </a:p>
        </p:txBody>
      </p:sp>
      <p:sp>
        <p:nvSpPr>
          <p:cNvPr id="3" name="Text Placeholder 2"/>
          <p:cNvSpPr>
            <a:spLocks noGrp="1"/>
          </p:cNvSpPr>
          <p:nvPr>
            <p:ph type="body" idx="1"/>
          </p:nvPr>
        </p:nvSpPr>
        <p:spPr/>
        <p:txBody>
          <a:bodyPr/>
          <a:lstStyle/>
          <a:p>
            <a:endParaRPr lang="en-US" dirty="0"/>
          </a:p>
        </p:txBody>
      </p:sp>
      <p:sp>
        <p:nvSpPr>
          <p:cNvPr id="4" name="Text Placeholder 3"/>
          <p:cNvSpPr>
            <a:spLocks noGrp="1"/>
          </p:cNvSpPr>
          <p:nvPr>
            <p:ph type="body" idx="2"/>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87953404"/>
              </p:ext>
            </p:extLst>
          </p:nvPr>
        </p:nvGraphicFramePr>
        <p:xfrm>
          <a:off x="415600" y="975660"/>
          <a:ext cx="11299072" cy="5788358"/>
        </p:xfrm>
        <a:graphic>
          <a:graphicData uri="http://schemas.openxmlformats.org/drawingml/2006/table">
            <a:tbl>
              <a:tblPr firstRow="1" bandRow="1">
                <a:tableStyleId>{5C22544A-7EE6-4342-B048-85BDC9FD1C3A}</a:tableStyleId>
              </a:tblPr>
              <a:tblGrid>
                <a:gridCol w="3766357"/>
                <a:gridCol w="2512344"/>
                <a:gridCol w="5020371"/>
              </a:tblGrid>
              <a:tr h="551050">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Action/Event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When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How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88129">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Distribute printed material:</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Falls </a:t>
                      </a:r>
                      <a:r>
                        <a:rPr lang="en-US" sz="1400" b="1"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Prevention Brochure</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Home Safety Modification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Falls Self-Assessment</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Exercise cards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Sept 7 -30</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COAs, MVH, VCM, Island Health Care, Vineyard Health Care Access, VNA, Meals on Wheels, Elder Services, Food Pantry, VNA, MVCS, C4L, YMCA, libraries, Opticians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6684">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PSAs on MVTV</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All month</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MVTV</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6684">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10 Myths of Falling PSAs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All month</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MVY Radio </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6684">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Awareness/Educational Advertising Campaign</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All month</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MV Times/Gazette</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97841">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Education/information sessions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Sept 20-24 (Falls Prevention Week)</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Zoom sessions: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What to do when you fall (Catie Blake/Tisbury COA)</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Balance exercises to prevent a fall (Natasha Snowden/YMCA Healthy Agers)</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Fall Prevention Exercises (VCM)</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78272">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VCM Pain Free screening</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Sept 22 (Falls Prevention Day)</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Free 20 minute evaluation that is open to the public. Screenings can be conducted in their clinic, in their outside clinic room and by Tele-health.</a:t>
                      </a:r>
                      <a:r>
                        <a:rPr lang="en-US" sz="1350" b="1" dirty="0">
                          <a:solidFill>
                            <a:schemeClr val="bg2"/>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Visit </a:t>
                      </a:r>
                      <a:r>
                        <a:rPr lang="en-US" sz="1400" b="1" u="none" strike="noStrike"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hlinkClick r:id="rId2"/>
                        </a:rPr>
                        <a:t>https://vcmpt.com/upcoming-events/</a:t>
                      </a: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or call 508-693-3800 to schedule your screening</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6684">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55+ MV Times article</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Sept 30</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Feature article in this section </a:t>
                      </a:r>
                      <a:endParaRPr lang="en-US" sz="11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0287">
                <a:tc>
                  <a:txBody>
                    <a:bodyPr/>
                    <a:lstStyle/>
                    <a:p>
                      <a:pPr marL="0" marR="0" algn="ctr">
                        <a:lnSpc>
                          <a:spcPct val="107000"/>
                        </a:lnSpc>
                        <a:spcBef>
                          <a:spcPts val="0"/>
                        </a:spcBef>
                        <a:spcAft>
                          <a:spcPts val="0"/>
                        </a:spcAft>
                      </a:pPr>
                      <a:r>
                        <a:rPr lang="en-US" sz="1400" b="1" i="0" u="none" strike="noStrike" cap="none"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sym typeface="Arial"/>
                        </a:rPr>
                        <a:t>Interview on MVY Radio</a:t>
                      </a:r>
                      <a:endParaRPr lang="en-US" sz="1400" b="1" i="0" u="none" strike="noStrike" cap="none"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sym typeface="Arial"/>
                      </a:endParaRPr>
                    </a:p>
                  </a:txBody>
                  <a:tcPr marL="68580" marR="68580" marT="0" marB="0"/>
                </a:tc>
                <a:tc>
                  <a:txBody>
                    <a:bodyPr/>
                    <a:lstStyle/>
                    <a:p>
                      <a:r>
                        <a:rPr lang="en-US" sz="1400" b="1" i="0" u="none" strike="noStrike" cap="none"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sym typeface="Arial"/>
                        </a:rPr>
                        <a:t>SUNDAY, OCTOBER 3rd at 7pm</a:t>
                      </a:r>
                    </a:p>
                    <a:p>
                      <a:r>
                        <a:rPr lang="en-US" sz="1400" b="1" i="0" u="none" strike="noStrike" cap="none"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sym typeface="Arial"/>
                        </a:rPr>
                        <a:t>SUNDAY October 10th at 11pm</a:t>
                      </a:r>
                    </a:p>
                    <a:p>
                      <a:pPr marL="0" marR="0" algn="ctr">
                        <a:lnSpc>
                          <a:spcPct val="107000"/>
                        </a:lnSpc>
                        <a:spcBef>
                          <a:spcPts val="0"/>
                        </a:spcBef>
                        <a:spcAft>
                          <a:spcPts val="0"/>
                        </a:spcAft>
                      </a:pPr>
                      <a:endParaRPr lang="en-US" sz="1400" b="1" i="0" u="none" strike="noStrike" cap="none"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sym typeface="Arial"/>
                      </a:endParaRPr>
                    </a:p>
                  </a:txBody>
                  <a:tcPr marL="68580" marR="68580" marT="0" marB="0"/>
                </a:tc>
                <a:tc>
                  <a:txBody>
                    <a:bodyPr/>
                    <a:lstStyle/>
                    <a:p>
                      <a:pPr algn="ctr"/>
                      <a:r>
                        <a:rPr lang="en-US" sz="1400" b="1" i="0" u="none" strike="noStrike" cap="none" dirty="0" smtClean="0">
                          <a:solidFill>
                            <a:schemeClr val="bg2"/>
                          </a:solidFill>
                          <a:effectLst/>
                          <a:latin typeface="Calibri" panose="020F0502020204030204" pitchFamily="34" charset="0"/>
                          <a:ea typeface="Calibri" panose="020F0502020204030204" pitchFamily="34" charset="0"/>
                          <a:cs typeface="Times New Roman" panose="02020603050405020304" pitchFamily="18" charset="0"/>
                          <a:sym typeface="Arial"/>
                        </a:rPr>
                        <a:t>Nightcasts</a:t>
                      </a:r>
                      <a:endParaRPr lang="en-US" sz="1400" b="1" i="0" u="none" strike="noStrike" cap="none"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sym typeface="Arial"/>
                      </a:endParaRPr>
                    </a:p>
                  </a:txBody>
                  <a:tcPr marL="68580" marR="68580" marT="0" marB="0"/>
                </a:tc>
              </a:tr>
            </a:tbl>
          </a:graphicData>
        </a:graphic>
      </p:graphicFrame>
    </p:spTree>
    <p:extLst>
      <p:ext uri="{BB962C8B-B14F-4D97-AF65-F5344CB8AC3E}">
        <p14:creationId xmlns:p14="http://schemas.microsoft.com/office/powerpoint/2010/main" val="3783872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Text Placeholder 2"/>
          <p:cNvSpPr>
            <a:spLocks noGrp="1"/>
          </p:cNvSpPr>
          <p:nvPr>
            <p:ph type="body" idx="1"/>
          </p:nvPr>
        </p:nvSpPr>
        <p:spPr>
          <a:xfrm>
            <a:off x="415600" y="1536567"/>
            <a:ext cx="10695224" cy="4403600"/>
          </a:xfrm>
        </p:spPr>
        <p:txBody>
          <a:bodyPr/>
          <a:lstStyle/>
          <a:p>
            <a:r>
              <a:rPr lang="en-US" sz="3200" dirty="0" smtClean="0"/>
              <a:t>What felt like it worked?</a:t>
            </a:r>
          </a:p>
          <a:p>
            <a:r>
              <a:rPr lang="en-US" sz="3200" dirty="0" smtClean="0"/>
              <a:t>What didn’t?</a:t>
            </a:r>
          </a:p>
          <a:p>
            <a:r>
              <a:rPr lang="en-US" sz="3200" dirty="0" smtClean="0"/>
              <a:t>What might we want to do differently next year?</a:t>
            </a:r>
          </a:p>
          <a:p>
            <a:r>
              <a:rPr lang="en-US" sz="3200" dirty="0" smtClean="0"/>
              <a:t>How do we utilize these assets going forward?</a:t>
            </a:r>
          </a:p>
          <a:p>
            <a:pPr marL="186262" indent="0">
              <a:buNone/>
            </a:pPr>
            <a:endParaRPr lang="en-US" sz="3200" dirty="0" smtClean="0"/>
          </a:p>
          <a:p>
            <a:pPr marL="186262" indent="0">
              <a:buNone/>
            </a:pPr>
            <a:r>
              <a:rPr lang="en-US" sz="3200" dirty="0"/>
              <a:t>All assets are on the HAMV website </a:t>
            </a:r>
            <a:r>
              <a:rPr lang="en-US" sz="3200" dirty="0">
                <a:hlinkClick r:id="rId2"/>
              </a:rPr>
              <a:t>https://</a:t>
            </a:r>
            <a:r>
              <a:rPr lang="en-US" sz="3200" dirty="0" smtClean="0">
                <a:hlinkClick r:id="rId2"/>
              </a:rPr>
              <a:t>www.hamv.org/falls-prevention</a:t>
            </a:r>
            <a:endParaRPr lang="en-US" sz="3200" dirty="0" smtClean="0"/>
          </a:p>
          <a:p>
            <a:pPr marL="186262" indent="0">
              <a:buNone/>
            </a:pPr>
            <a:r>
              <a:rPr lang="en-US" sz="3200" dirty="0" smtClean="0"/>
              <a:t>HAMV completed the NCOA survey on activities/impact </a:t>
            </a:r>
            <a:endParaRPr lang="en-US" sz="3200" dirty="0"/>
          </a:p>
        </p:txBody>
      </p:sp>
    </p:spTree>
    <p:extLst>
      <p:ext uri="{BB962C8B-B14F-4D97-AF65-F5344CB8AC3E}">
        <p14:creationId xmlns:p14="http://schemas.microsoft.com/office/powerpoint/2010/main" val="4267738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2022 Calendar of Events</a:t>
            </a:r>
            <a:endParaRPr lang="en-US" dirty="0"/>
          </a:p>
        </p:txBody>
      </p:sp>
      <p:sp>
        <p:nvSpPr>
          <p:cNvPr id="3" name="Text Placeholder 2"/>
          <p:cNvSpPr>
            <a:spLocks noGrp="1"/>
          </p:cNvSpPr>
          <p:nvPr>
            <p:ph type="body" idx="1"/>
          </p:nvPr>
        </p:nvSpPr>
        <p:spPr>
          <a:xfrm>
            <a:off x="415599" y="1688233"/>
            <a:ext cx="9832581" cy="4403600"/>
          </a:xfrm>
        </p:spPr>
        <p:txBody>
          <a:bodyPr/>
          <a:lstStyle/>
          <a:p>
            <a:endParaRPr lang="en-US" dirty="0" smtClean="0"/>
          </a:p>
          <a:p>
            <a:pPr marL="186262" indent="0">
              <a:buNone/>
            </a:pPr>
            <a:r>
              <a:rPr lang="en-US" sz="2800" dirty="0" smtClean="0"/>
              <a:t>Thinking about our 5 work groups/priority areas</a:t>
            </a:r>
            <a:endParaRPr lang="en-US" sz="2800" dirty="0"/>
          </a:p>
          <a:p>
            <a:r>
              <a:rPr lang="en-US" sz="2800" dirty="0" smtClean="0"/>
              <a:t>Where do we want to be?</a:t>
            </a:r>
          </a:p>
          <a:p>
            <a:r>
              <a:rPr lang="en-US" sz="2800" dirty="0" smtClean="0"/>
              <a:t>What do we want to share?</a:t>
            </a:r>
          </a:p>
          <a:p>
            <a:r>
              <a:rPr lang="en-US" sz="2800" dirty="0" smtClean="0"/>
              <a:t>What assets do we need to develop?</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74657522"/>
              </p:ext>
            </p:extLst>
          </p:nvPr>
        </p:nvGraphicFramePr>
        <p:xfrm>
          <a:off x="1684008" y="5115465"/>
          <a:ext cx="8690500" cy="1199120"/>
        </p:xfrm>
        <a:graphic>
          <a:graphicData uri="http://schemas.openxmlformats.org/drawingml/2006/table">
            <a:tbl>
              <a:tblPr firstRow="1" bandRow="1">
                <a:tableStyleId>{5C22544A-7EE6-4342-B048-85BDC9FD1C3A}</a:tableStyleId>
              </a:tblPr>
              <a:tblGrid>
                <a:gridCol w="1738100"/>
                <a:gridCol w="1644979"/>
                <a:gridCol w="1831221"/>
                <a:gridCol w="1738100"/>
                <a:gridCol w="1738100"/>
              </a:tblGrid>
              <a:tr h="1199120">
                <a:tc>
                  <a:txBody>
                    <a:bodyPr/>
                    <a:lstStyle/>
                    <a:p>
                      <a:r>
                        <a:rPr lang="en-US" sz="1600" dirty="0" smtClean="0"/>
                        <a:t>Education/</a:t>
                      </a:r>
                    </a:p>
                    <a:p>
                      <a:r>
                        <a:rPr lang="en-US" sz="1600" dirty="0" smtClean="0"/>
                        <a:t>Prevention</a:t>
                      </a:r>
                      <a:endParaRPr lang="en-US" sz="1600" dirty="0"/>
                    </a:p>
                  </a:txBody>
                  <a:tcPr marL="121920" marR="121920" marT="60960" marB="60960"/>
                </a:tc>
                <a:tc>
                  <a:txBody>
                    <a:bodyPr/>
                    <a:lstStyle/>
                    <a:p>
                      <a:r>
                        <a:rPr lang="en-US" sz="1600" dirty="0" smtClean="0"/>
                        <a:t>Strengthening</a:t>
                      </a:r>
                      <a:r>
                        <a:rPr lang="en-US" sz="1600" baseline="0" dirty="0" smtClean="0"/>
                        <a:t> Healthcare Connection</a:t>
                      </a:r>
                      <a:endParaRPr lang="en-US" sz="1600" dirty="0"/>
                    </a:p>
                  </a:txBody>
                  <a:tcPr marL="121920" marR="121920" marT="60960" marB="60960"/>
                </a:tc>
                <a:tc>
                  <a:txBody>
                    <a:bodyPr/>
                    <a:lstStyle/>
                    <a:p>
                      <a:r>
                        <a:rPr lang="en-US" sz="1600" dirty="0" smtClean="0"/>
                        <a:t>Improving Safety in our Homes</a:t>
                      </a:r>
                      <a:r>
                        <a:rPr lang="en-US" sz="1600" baseline="0" dirty="0" smtClean="0"/>
                        <a:t> and Communities</a:t>
                      </a:r>
                      <a:endParaRPr lang="en-US" sz="1600" dirty="0"/>
                    </a:p>
                  </a:txBody>
                  <a:tcPr marL="121920" marR="121920" marT="60960" marB="60960"/>
                </a:tc>
                <a:tc>
                  <a:txBody>
                    <a:bodyPr/>
                    <a:lstStyle/>
                    <a:p>
                      <a:r>
                        <a:rPr lang="en-US" sz="1600" dirty="0" smtClean="0"/>
                        <a:t>Digital Access</a:t>
                      </a:r>
                      <a:endParaRPr lang="en-US" sz="1600" dirty="0"/>
                    </a:p>
                  </a:txBody>
                  <a:tcPr marL="121920" marR="121920" marT="60960" marB="60960"/>
                </a:tc>
                <a:tc>
                  <a:txBody>
                    <a:bodyPr/>
                    <a:lstStyle/>
                    <a:p>
                      <a:r>
                        <a:rPr lang="en-US" sz="1600" dirty="0" smtClean="0"/>
                        <a:t>Metrics of Success</a:t>
                      </a:r>
                      <a:endParaRPr lang="en-US" sz="1600" dirty="0"/>
                    </a:p>
                  </a:txBody>
                  <a:tcPr marL="121920" marR="121920" marT="60960" marB="60960"/>
                </a:tc>
              </a:tr>
            </a:tbl>
          </a:graphicData>
        </a:graphic>
      </p:graphicFrame>
    </p:spTree>
    <p:extLst>
      <p:ext uri="{BB962C8B-B14F-4D97-AF65-F5344CB8AC3E}">
        <p14:creationId xmlns:p14="http://schemas.microsoft.com/office/powerpoint/2010/main" val="819450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Falls Prevention Update</a:t>
            </a:r>
            <a:endParaRPr lang="en-US" dirty="0"/>
          </a:p>
        </p:txBody>
      </p:sp>
      <p:sp>
        <p:nvSpPr>
          <p:cNvPr id="3" name="Text Placeholder 2"/>
          <p:cNvSpPr>
            <a:spLocks noGrp="1"/>
          </p:cNvSpPr>
          <p:nvPr>
            <p:ph type="body" idx="1"/>
          </p:nvPr>
        </p:nvSpPr>
        <p:spPr>
          <a:xfrm>
            <a:off x="415599" y="1688233"/>
            <a:ext cx="9832581" cy="4403600"/>
          </a:xfrm>
        </p:spPr>
        <p:txBody>
          <a:bodyPr/>
          <a:lstStyle/>
          <a:p>
            <a:endParaRPr lang="en-US" dirty="0" smtClean="0"/>
          </a:p>
          <a:p>
            <a:r>
              <a:rPr lang="en-US" dirty="0" smtClean="0"/>
              <a:t>Medications/Falls Prevention (Dr. Donna Bartlett) </a:t>
            </a:r>
          </a:p>
          <a:p>
            <a:r>
              <a:rPr lang="en-US" dirty="0" smtClean="0"/>
              <a:t>Falls Prevention Conversation guide for Caregivers’ </a:t>
            </a:r>
            <a:r>
              <a:rPr lang="en-US" dirty="0" smtClean="0">
                <a:hlinkClick r:id="rId2"/>
              </a:rPr>
              <a:t>https</a:t>
            </a:r>
            <a:r>
              <a:rPr lang="en-US" dirty="0">
                <a:hlinkClick r:id="rId2"/>
              </a:rPr>
              <a:t>://</a:t>
            </a:r>
            <a:r>
              <a:rPr lang="en-US" dirty="0" smtClean="0">
                <a:hlinkClick r:id="rId2"/>
              </a:rPr>
              <a:t>www.ncoa.org/article/falls-prevention-conversation-guide-for-caregivers?utm_source=newsletter&amp;utm_medium=email&amp;utm_campaign=CHA</a:t>
            </a:r>
            <a:endParaRPr lang="en-US" dirty="0" smtClean="0"/>
          </a:p>
          <a:p>
            <a:r>
              <a:rPr lang="en-US" dirty="0" smtClean="0"/>
              <a:t>Introduction of an Evidence based falls prevention program – reignite Matter of Balance? </a:t>
            </a:r>
          </a:p>
        </p:txBody>
      </p:sp>
    </p:spTree>
    <p:extLst>
      <p:ext uri="{BB962C8B-B14F-4D97-AF65-F5344CB8AC3E}">
        <p14:creationId xmlns:p14="http://schemas.microsoft.com/office/powerpoint/2010/main" val="1057335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Digital Equity Initiative</a:t>
            </a:r>
            <a:endParaRPr lang="en-US" dirty="0"/>
          </a:p>
        </p:txBody>
      </p:sp>
      <p:pic>
        <p:nvPicPr>
          <p:cNvPr id="5" name="Picture 4"/>
          <p:cNvPicPr>
            <a:picLocks noChangeAspect="1"/>
          </p:cNvPicPr>
          <p:nvPr/>
        </p:nvPicPr>
        <p:blipFill>
          <a:blip r:embed="rId2"/>
          <a:stretch>
            <a:fillRect/>
          </a:stretch>
        </p:blipFill>
        <p:spPr>
          <a:xfrm>
            <a:off x="6026903" y="1475117"/>
            <a:ext cx="4872618" cy="4580626"/>
          </a:xfrm>
          <a:prstGeom prst="rect">
            <a:avLst/>
          </a:prstGeom>
        </p:spPr>
      </p:pic>
      <p:sp>
        <p:nvSpPr>
          <p:cNvPr id="6" name="TextBox 5"/>
          <p:cNvSpPr txBox="1"/>
          <p:nvPr/>
        </p:nvSpPr>
        <p:spPr>
          <a:xfrm>
            <a:off x="415600" y="1802922"/>
            <a:ext cx="5443268" cy="3970318"/>
          </a:xfrm>
          <a:prstGeom prst="rect">
            <a:avLst/>
          </a:prstGeom>
          <a:noFill/>
        </p:spPr>
        <p:txBody>
          <a:bodyPr wrap="square" rtlCol="0">
            <a:spAutoFit/>
          </a:bodyPr>
          <a:lstStyle/>
          <a:p>
            <a:pPr marL="742950" lvl="1" indent="-285750">
              <a:buFont typeface="Arial" panose="020B0604020202020204" pitchFamily="34" charset="0"/>
              <a:buChar char="•"/>
            </a:pPr>
            <a:r>
              <a:rPr lang="en-US" dirty="0" smtClean="0">
                <a:solidFill>
                  <a:schemeClr val="bg2"/>
                </a:solidFill>
              </a:rPr>
              <a:t>Our primary focus will be on technology training assistance for Older Adults, part of the “technology trinity” </a:t>
            </a:r>
          </a:p>
          <a:p>
            <a:pPr marL="742950" lvl="1" indent="-285750">
              <a:buFont typeface="Arial" panose="020B0604020202020204" pitchFamily="34" charset="0"/>
              <a:buChar char="•"/>
            </a:pPr>
            <a:endParaRPr lang="en-US" dirty="0">
              <a:solidFill>
                <a:schemeClr val="bg2"/>
              </a:solidFill>
            </a:endParaRPr>
          </a:p>
          <a:p>
            <a:pPr marL="742950" lvl="1" indent="-285750">
              <a:buFont typeface="Arial" panose="020B0604020202020204" pitchFamily="34" charset="0"/>
              <a:buChar char="•"/>
            </a:pPr>
            <a:r>
              <a:rPr lang="en-US" dirty="0" smtClean="0">
                <a:solidFill>
                  <a:schemeClr val="bg2"/>
                </a:solidFill>
              </a:rPr>
              <a:t>We will support others efforts to reduce digital inequity by providing our support for specific actions taken locally and nationally</a:t>
            </a:r>
          </a:p>
          <a:p>
            <a:pPr marL="742950" lvl="1" indent="-285750">
              <a:buFont typeface="Arial" panose="020B0604020202020204" pitchFamily="34" charset="0"/>
              <a:buChar char="•"/>
            </a:pPr>
            <a:endParaRPr lang="en-US" dirty="0">
              <a:solidFill>
                <a:schemeClr val="bg2"/>
              </a:solidFill>
            </a:endParaRPr>
          </a:p>
          <a:p>
            <a:pPr marL="742950" lvl="1" indent="-285750">
              <a:buFont typeface="Arial" panose="020B0604020202020204" pitchFamily="34" charset="0"/>
              <a:buChar char="•"/>
            </a:pPr>
            <a:r>
              <a:rPr lang="en-US" dirty="0" smtClean="0">
                <a:solidFill>
                  <a:schemeClr val="bg2"/>
                </a:solidFill>
              </a:rPr>
              <a:t>To that end, we are creating a list of individuals and organizations who we can reach out to when we have a specific need</a:t>
            </a:r>
          </a:p>
          <a:p>
            <a:pPr marL="742950" lvl="1" indent="-285750">
              <a:buFont typeface="Arial" panose="020B0604020202020204" pitchFamily="34" charset="0"/>
              <a:buChar char="•"/>
            </a:pPr>
            <a:endParaRPr lang="en-US" dirty="0">
              <a:solidFill>
                <a:schemeClr val="bg2"/>
              </a:solidFill>
            </a:endParaRPr>
          </a:p>
          <a:p>
            <a:pPr marL="742950" lvl="1" indent="-285750">
              <a:buFont typeface="Arial" panose="020B0604020202020204" pitchFamily="34" charset="0"/>
              <a:buChar char="•"/>
            </a:pPr>
            <a:r>
              <a:rPr lang="en-US" dirty="0" smtClean="0">
                <a:solidFill>
                  <a:schemeClr val="bg2"/>
                </a:solidFill>
              </a:rPr>
              <a:t>We are asking you to return your call-to-action form signed</a:t>
            </a:r>
            <a:endParaRPr lang="en-US" dirty="0" smtClean="0">
              <a:solidFill>
                <a:schemeClr val="bg2"/>
              </a:solidFill>
            </a:endParaRPr>
          </a:p>
        </p:txBody>
      </p:sp>
    </p:spTree>
    <p:extLst>
      <p:ext uri="{BB962C8B-B14F-4D97-AF65-F5344CB8AC3E}">
        <p14:creationId xmlns:p14="http://schemas.microsoft.com/office/powerpoint/2010/main" val="3977184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5"/>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6"/>
          <p:cNvSpPr>
            <a:spLocks noChangeArrowheads="1"/>
          </p:cNvSpPr>
          <p:nvPr/>
        </p:nvSpPr>
        <p:spPr bwMode="auto">
          <a:xfrm>
            <a:off x="1099038" y="1991690"/>
            <a:ext cx="9993923" cy="34163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4472C4"/>
                </a:solidFill>
                <a:effectLst/>
                <a:ea typeface="Times New Roman" panose="02020603050405020304" pitchFamily="18" charset="0"/>
                <a:cs typeface="Arial" panose="020B0604020202020204" pitchFamily="34" charset="0"/>
              </a:rPr>
              <a:t>How You Can Help</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Join our email list so you can stay aware of our progress and specific call-to-action (you can do so by responding to this email)</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Consider adding your organization or individual name to our list of supporters and providing your logo for appeals to local, state and federal officials (we will ask each time for your permission)</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Join our task force as a volunteer to move this cause forward (you can do so by responding to this email)</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Yes, count me in to support this initiative.</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Name________________________________________</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Organization__________________________________</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______Yes, you may use our logo as a supporter with prior approval</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______Yes, please keep me apprised of what you are doing and how I can help</a:t>
            </a:r>
            <a:endParaRPr kumimoji="0" lang="en-US" altLang="en-US" b="0" i="0" u="none" strike="noStrike" cap="none" normalizeH="0" baseline="0" dirty="0" smtClean="0">
              <a:ln>
                <a:noFill/>
              </a:ln>
              <a:solidFill>
                <a:schemeClr val="tx1"/>
              </a:solidFill>
              <a:effectLst/>
            </a:endParaRPr>
          </a:p>
        </p:txBody>
      </p:sp>
      <p:sp>
        <p:nvSpPr>
          <p:cNvPr id="10" name="TextBox 9"/>
          <p:cNvSpPr txBox="1"/>
          <p:nvPr/>
        </p:nvSpPr>
        <p:spPr>
          <a:xfrm>
            <a:off x="569344" y="762000"/>
            <a:ext cx="6728604" cy="646331"/>
          </a:xfrm>
          <a:prstGeom prst="rect">
            <a:avLst/>
          </a:prstGeom>
          <a:noFill/>
        </p:spPr>
        <p:txBody>
          <a:bodyPr wrap="square" rtlCol="0">
            <a:spAutoFit/>
          </a:bodyPr>
          <a:lstStyle/>
          <a:p>
            <a:r>
              <a:rPr lang="en-US" sz="3600" b="1" dirty="0">
                <a:solidFill>
                  <a:schemeClr val="accent1"/>
                </a:solidFill>
                <a:latin typeface="PT Sans Narrow"/>
                <a:ea typeface="PT Sans Narrow"/>
                <a:cs typeface="PT Sans Narrow"/>
                <a:sym typeface="PT Sans Narrow"/>
              </a:rPr>
              <a:t>Which looks like this</a:t>
            </a:r>
            <a:endParaRPr lang="en-US" sz="3600" b="1" dirty="0">
              <a:solidFill>
                <a:schemeClr val="accent1"/>
              </a:solidFill>
              <a:latin typeface="PT Sans Narrow"/>
              <a:ea typeface="PT Sans Narrow"/>
              <a:cs typeface="PT Sans Narrow"/>
              <a:sym typeface="PT Sans Narrow"/>
            </a:endParaRPr>
          </a:p>
        </p:txBody>
      </p:sp>
    </p:spTree>
    <p:extLst>
      <p:ext uri="{BB962C8B-B14F-4D97-AF65-F5344CB8AC3E}">
        <p14:creationId xmlns:p14="http://schemas.microsoft.com/office/powerpoint/2010/main" val="2023655560"/>
      </p:ext>
    </p:extLst>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21386</TotalTime>
  <Words>1493</Words>
  <Application>Microsoft Office PowerPoint</Application>
  <PresentationFormat>Widescreen</PresentationFormat>
  <Paragraphs>277</Paragraphs>
  <Slides>18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Open Sans</vt:lpstr>
      <vt:lpstr>PT Sans Narrow</vt:lpstr>
      <vt:lpstr>Times New Roman</vt:lpstr>
      <vt:lpstr>Tropic</vt:lpstr>
      <vt:lpstr>1_Tropic</vt:lpstr>
      <vt:lpstr>MV Falls Prevention Coalition 2021</vt:lpstr>
      <vt:lpstr>Falls Prevention Month 2021</vt:lpstr>
      <vt:lpstr>Our Coalition Assets</vt:lpstr>
      <vt:lpstr>Our September 2021 Calendar of Activities</vt:lpstr>
      <vt:lpstr>Discussion</vt:lpstr>
      <vt:lpstr>2022 Calendar of Events</vt:lpstr>
      <vt:lpstr>National Falls Prevention Update</vt:lpstr>
      <vt:lpstr>Update on Digital Equity Initiative</vt:lpstr>
      <vt:lpstr>PowerPoint Presentation</vt:lpstr>
      <vt:lpstr>Falls Prevention Coalition 2021 Objectives and Work Groups</vt:lpstr>
      <vt:lpstr>We’ve identified our focus areas for 2021</vt:lpstr>
      <vt:lpstr>Updated Focus Area Work Groups</vt:lpstr>
      <vt:lpstr>Education/Prevention Focus Area</vt:lpstr>
      <vt:lpstr>Strengthening Healthcare Connections Focus Area</vt:lpstr>
      <vt:lpstr>Improving Safety in our homes and communities focus area</vt:lpstr>
      <vt:lpstr>Digital Access Focus Area</vt:lpstr>
      <vt:lpstr>Metrics of Success Focus Area</vt:lpstr>
      <vt:lpstr>Current Falls Prevention Coalition Members* </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Cindy Trish</dc:creator>
  <cp:lastModifiedBy>Cindy Trish</cp:lastModifiedBy>
  <cp:revision>307</cp:revision>
  <cp:lastPrinted>2021-11-15T18:37:42Z</cp:lastPrinted>
  <dcterms:created xsi:type="dcterms:W3CDTF">2021-02-22T20:38:15Z</dcterms:created>
  <dcterms:modified xsi:type="dcterms:W3CDTF">2021-11-15T18:40:13Z</dcterms:modified>
</cp:coreProperties>
</file>