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2"/>
  </p:notesMasterIdLst>
  <p:sldIdLst>
    <p:sldId id="287" r:id="rId2"/>
    <p:sldId id="275" r:id="rId3"/>
    <p:sldId id="281" r:id="rId4"/>
    <p:sldId id="282" r:id="rId5"/>
    <p:sldId id="283" r:id="rId6"/>
    <p:sldId id="284" r:id="rId7"/>
    <p:sldId id="285" r:id="rId8"/>
    <p:sldId id="289" r:id="rId9"/>
    <p:sldId id="274" r:id="rId10"/>
    <p:sldId id="290" r:id="rId11"/>
  </p:sldIdLst>
  <p:sldSz cx="9144000" cy="5143500" type="screen16x9"/>
  <p:notesSz cx="7102475" cy="9388475"/>
  <p:embeddedFontLst>
    <p:embeddedFont>
      <p:font typeface="Open Sans" panose="020B0604020202020204" charset="0"/>
      <p:regular r:id="rId13"/>
      <p:bold r:id="rId14"/>
      <p:italic r:id="rId15"/>
      <p:boldItalic r:id="rId16"/>
    </p:embeddedFont>
    <p:embeddedFont>
      <p:font typeface="PT Sans Narrow" panose="020B0604020202020204" charset="0"/>
      <p:regular r:id="rId17"/>
      <p:bold r:id="rId18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73" autoAdjust="0"/>
    <p:restoredTop sz="94660"/>
  </p:normalViewPr>
  <p:slideViewPr>
    <p:cSldViewPr snapToGrid="0">
      <p:cViewPr varScale="1">
        <p:scale>
          <a:sx n="91" d="100"/>
          <a:sy n="91" d="100"/>
        </p:scale>
        <p:origin x="154" y="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1.fntdata"/><Relationship Id="rId18" Type="http://schemas.openxmlformats.org/officeDocument/2006/relationships/font" Target="fonts/font6.fntdata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font" Target="fonts/font5.fntdata"/><Relationship Id="rId2" Type="http://schemas.openxmlformats.org/officeDocument/2006/relationships/slide" Target="slides/slide1.xml"/><Relationship Id="rId16" Type="http://schemas.openxmlformats.org/officeDocument/2006/relationships/font" Target="fonts/font4.fntdata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font" Target="fonts/font3.fntdata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2.fntdata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703263"/>
            <a:ext cx="6259513" cy="35210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4203" tIns="94203" rIns="94203" bIns="94203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818841517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4023093" y="8917423"/>
            <a:ext cx="3077740" cy="471053"/>
          </a:xfrm>
          <a:prstGeom prst="rect">
            <a:avLst/>
          </a:prstGeom>
        </p:spPr>
        <p:txBody>
          <a:bodyPr/>
          <a:lstStyle/>
          <a:p>
            <a:fld id="{C6539446-6953-447E-A4E3-E7CFBF870046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8433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4"/>
          <p:cNvSpPr/>
          <p:nvPr/>
        </p:nvSpPr>
        <p:spPr>
          <a:xfrm>
            <a:off x="-75" y="5045700"/>
            <a:ext cx="9144000" cy="978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7" name="Google Shape;2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4"/>
          <p:cNvSpPr txBox="1">
            <a:spLocks noGrp="1"/>
          </p:cNvSpPr>
          <p:nvPr>
            <p:ph type="body" idx="1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0"/>
          <p:cNvSpPr txBox="1">
            <a:spLocks noGrp="1"/>
          </p:cNvSpPr>
          <p:nvPr>
            <p:ph type="body" idx="1"/>
          </p:nvPr>
        </p:nvSpPr>
        <p:spPr>
          <a:xfrm>
            <a:off x="311700" y="4230725"/>
            <a:ext cx="5998800" cy="59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PT Sans Narrow"/>
              <a:buNone/>
              <a:defRPr sz="2400">
                <a:latin typeface="PT Sans Narrow"/>
                <a:ea typeface="PT Sans Narrow"/>
                <a:cs typeface="PT Sans Narrow"/>
                <a:sym typeface="PT Sans Narrow"/>
              </a:defRPr>
            </a:lvl1pPr>
          </a:lstStyle>
          <a:p>
            <a:endParaRPr/>
          </a:p>
        </p:txBody>
      </p:sp>
      <p:sp>
        <p:nvSpPr>
          <p:cNvPr id="54" name="Google Shape;54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1"/>
          <p:cNvSpPr/>
          <p:nvPr/>
        </p:nvSpPr>
        <p:spPr>
          <a:xfrm>
            <a:off x="-75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7" name="Google Shape;57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304850"/>
            <a:ext cx="8520600" cy="153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8" name="Google Shape;58;p11"/>
          <p:cNvSpPr txBox="1">
            <a:spLocks noGrp="1"/>
          </p:cNvSpPr>
          <p:nvPr>
            <p:ph type="body" idx="1"/>
          </p:nvPr>
        </p:nvSpPr>
        <p:spPr>
          <a:xfrm>
            <a:off x="311700" y="2995650"/>
            <a:ext cx="8520600" cy="107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59" name="Google Shape;59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005840" y="4951476"/>
            <a:ext cx="5369814" cy="178308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Add a footer</a:t>
            </a:r>
            <a:endParaRPr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656832" y="4951476"/>
            <a:ext cx="720090" cy="178308"/>
          </a:xfrm>
          <a:prstGeom prst="rect">
            <a:avLst/>
          </a:prstGeom>
        </p:spPr>
        <p:txBody>
          <a:bodyPr/>
          <a:lstStyle/>
          <a:p>
            <a:fld id="{081AC896-7C9B-4129-8961-5046195AA4B9}" type="datetime1">
              <a:rPr lang="en-US" smtClean="0"/>
              <a:t>3/18/2021</a:t>
            </a:fld>
            <a:endParaRPr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1422631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9"/>
          <p:cNvSpPr/>
          <p:nvPr/>
        </p:nvSpPr>
        <p:spPr>
          <a:xfrm>
            <a:off x="4572000" y="0"/>
            <a:ext cx="4572000" cy="51435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cxnSp>
        <p:nvCxnSpPr>
          <p:cNvPr id="47" name="Google Shape;47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8" name="Google Shape;48;p9"/>
          <p:cNvSpPr txBox="1">
            <a:spLocks noGrp="1"/>
          </p:cNvSpPr>
          <p:nvPr>
            <p:ph type="title"/>
          </p:nvPr>
        </p:nvSpPr>
        <p:spPr>
          <a:xfrm>
            <a:off x="265500" y="1039675"/>
            <a:ext cx="4045200" cy="1675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49" name="Google Shape;49;p9"/>
          <p:cNvSpPr txBox="1">
            <a:spLocks noGrp="1"/>
          </p:cNvSpPr>
          <p:nvPr>
            <p:ph type="subTitle" idx="1"/>
          </p:nvPr>
        </p:nvSpPr>
        <p:spPr>
          <a:xfrm>
            <a:off x="265500" y="27268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50" name="Google Shape;50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51" name="Google Shape;51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486442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tropic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Open Sans"/>
              <a:buChar char="●"/>
              <a:defRPr sz="18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○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■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●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○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■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●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○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Open Sans"/>
              <a:buChar char="■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 dirty="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0" r:id="rId1"/>
    <p:sldLayoutId id="2147483656" r:id="rId2"/>
    <p:sldLayoutId id="2147483657" r:id="rId3"/>
    <p:sldLayoutId id="2147483658" r:id="rId4"/>
    <p:sldLayoutId id="2147483672" r:id="rId5"/>
    <p:sldLayoutId id="2147483673" r:id="rId6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mailto:ctrish@hamv.org" TargetMode="Externa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mailto:coa-staff@westtisbury-ma.gov" TargetMode="External"/><Relationship Id="rId13" Type="http://schemas.openxmlformats.org/officeDocument/2006/relationships/hyperlink" Target="mailto:SROBBINS5@partners.org" TargetMode="External"/><Relationship Id="rId18" Type="http://schemas.openxmlformats.org/officeDocument/2006/relationships/image" Target="../media/image2.jpeg"/><Relationship Id="rId3" Type="http://schemas.openxmlformats.org/officeDocument/2006/relationships/hyperlink" Target="mailto:cfuller@tisburyma.gov" TargetMode="External"/><Relationship Id="rId7" Type="http://schemas.openxmlformats.org/officeDocument/2006/relationships/hyperlink" Target="mailto:vhaeselbarth@edgartown-ma.us" TargetMode="External"/><Relationship Id="rId12" Type="http://schemas.openxmlformats.org/officeDocument/2006/relationships/hyperlink" Target="mailto:banson50@aol.com" TargetMode="External"/><Relationship Id="rId17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6" Type="http://schemas.openxmlformats.org/officeDocument/2006/relationships/hyperlink" Target="mailto:ctrish@hamv.org" TargetMode="External"/><Relationship Id="rId1" Type="http://schemas.openxmlformats.org/officeDocument/2006/relationships/slideLayout" Target="../slideLayouts/slideLayout5.xml"/><Relationship Id="rId6" Type="http://schemas.openxmlformats.org/officeDocument/2006/relationships/hyperlink" Target="mailto:lfischer@ihimv.org" TargetMode="External"/><Relationship Id="rId11" Type="http://schemas.openxmlformats.org/officeDocument/2006/relationships/hyperlink" Target="mailto:lperry@ihimv.org" TargetMode="External"/><Relationship Id="rId5" Type="http://schemas.openxmlformats.org/officeDocument/2006/relationships/hyperlink" Target="mailto:rcogliano@oakbluffsma.gov" TargetMode="External"/><Relationship Id="rId15" Type="http://schemas.openxmlformats.org/officeDocument/2006/relationships/hyperlink" Target="mailto:jstucker@tisburyma.gov" TargetMode="External"/><Relationship Id="rId10" Type="http://schemas.openxmlformats.org/officeDocument/2006/relationships/hyperlink" Target="mailto:megan.panek@escci.org" TargetMode="External"/><Relationship Id="rId4" Type="http://schemas.openxmlformats.org/officeDocument/2006/relationships/hyperlink" Target="mailto:vcarvalho@parnters.org" TargetMode="External"/><Relationship Id="rId9" Type="http://schemas.openxmlformats.org/officeDocument/2006/relationships/hyperlink" Target="mailto:laskowskiadvisors@gmail.com" TargetMode="External"/><Relationship Id="rId14" Type="http://schemas.openxmlformats.org/officeDocument/2006/relationships/hyperlink" Target="mailto:ksamways@ihimv.or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65500" y="1548148"/>
            <a:ext cx="4045200" cy="1675800"/>
          </a:xfrm>
        </p:spPr>
        <p:txBody>
          <a:bodyPr/>
          <a:lstStyle/>
          <a:p>
            <a:r>
              <a:rPr lang="en-US" sz="3600" dirty="0" smtClean="0">
                <a:solidFill>
                  <a:srgbClr val="005493"/>
                </a:solidFill>
              </a:rPr>
              <a:t>MV Falls Prevention Coalition 2021</a:t>
            </a:r>
            <a:endParaRPr lang="en-US" sz="3600" dirty="0">
              <a:solidFill>
                <a:srgbClr val="005493"/>
              </a:solidFill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265500" y="3187057"/>
            <a:ext cx="4045200" cy="1235100"/>
          </a:xfrm>
        </p:spPr>
        <p:txBody>
          <a:bodyPr/>
          <a:lstStyle/>
          <a:p>
            <a:r>
              <a:rPr lang="en-US" sz="2075" dirty="0" smtClean="0">
                <a:solidFill>
                  <a:srgbClr val="005493"/>
                </a:solidFill>
                <a:latin typeface="+mj-lt"/>
                <a:ea typeface="+mj-ea"/>
                <a:cs typeface="+mj-cs"/>
              </a:rPr>
              <a:t>Focus Areas</a:t>
            </a:r>
          </a:p>
          <a:p>
            <a:r>
              <a:rPr lang="en-US" sz="2075" dirty="0" smtClean="0">
                <a:solidFill>
                  <a:srgbClr val="005493"/>
                </a:solidFill>
                <a:latin typeface="+mj-lt"/>
                <a:ea typeface="+mj-ea"/>
                <a:cs typeface="+mj-cs"/>
              </a:rPr>
              <a:t>February, 2021</a:t>
            </a:r>
          </a:p>
          <a:p>
            <a:r>
              <a:rPr lang="en-US" sz="1100" dirty="0" smtClean="0">
                <a:solidFill>
                  <a:srgbClr val="005493"/>
                </a:solidFill>
                <a:latin typeface="+mj-lt"/>
                <a:ea typeface="+mj-ea"/>
                <a:cs typeface="+mj-cs"/>
                <a:hlinkClick r:id="rId2"/>
              </a:rPr>
              <a:t>ctrish@hamv.org</a:t>
            </a:r>
            <a:endParaRPr lang="en-US" sz="1100" dirty="0" smtClean="0">
              <a:solidFill>
                <a:srgbClr val="005493"/>
              </a:solidFill>
              <a:latin typeface="+mj-lt"/>
              <a:ea typeface="+mj-ea"/>
              <a:cs typeface="+mj-cs"/>
            </a:endParaRPr>
          </a:p>
          <a:p>
            <a:r>
              <a:rPr lang="en-US" sz="1100" dirty="0" smtClean="0">
                <a:solidFill>
                  <a:srgbClr val="005493"/>
                </a:solidFill>
                <a:latin typeface="+mj-lt"/>
                <a:ea typeface="+mj-ea"/>
                <a:cs typeface="+mj-cs"/>
              </a:rPr>
              <a:t>508 693-7900 ext.455 </a:t>
            </a:r>
            <a:endParaRPr lang="en-US" sz="1100" dirty="0">
              <a:solidFill>
                <a:srgbClr val="005493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2"/>
          </p:nvPr>
        </p:nvSpPr>
        <p:spPr>
          <a:xfrm>
            <a:off x="4735503" y="1448400"/>
            <a:ext cx="4167690" cy="3695100"/>
          </a:xfrm>
        </p:spPr>
        <p:txBody>
          <a:bodyPr/>
          <a:lstStyle/>
          <a:p>
            <a:pPr marL="114300" indent="0">
              <a:buNone/>
            </a:pPr>
            <a:r>
              <a:rPr lang="en-US" sz="2400" dirty="0" smtClean="0"/>
              <a:t>What’s included:</a:t>
            </a:r>
          </a:p>
          <a:p>
            <a:pPr marL="114300" indent="0">
              <a:buNone/>
            </a:pPr>
            <a:endParaRPr lang="en-US" sz="2400" dirty="0" smtClean="0"/>
          </a:p>
          <a:p>
            <a:r>
              <a:rPr lang="en-US" dirty="0" smtClean="0"/>
              <a:t>A description of each 5 focus areas for 2021</a:t>
            </a:r>
          </a:p>
          <a:p>
            <a:r>
              <a:rPr lang="en-US" dirty="0" smtClean="0"/>
              <a:t>Work group assignments/contact information </a:t>
            </a:r>
          </a:p>
          <a:p>
            <a:r>
              <a:rPr lang="en-US" dirty="0" smtClean="0"/>
              <a:t>Plan for moving forward</a:t>
            </a:r>
          </a:p>
          <a:p>
            <a:r>
              <a:rPr lang="en-US" dirty="0" smtClean="0"/>
              <a:t>Update on meeting schedule</a:t>
            </a:r>
          </a:p>
          <a:p>
            <a:endParaRPr lang="en-US" dirty="0" smtClean="0"/>
          </a:p>
          <a:p>
            <a:pPr marL="114300" indent="0">
              <a:buNone/>
            </a:pP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6" name="Google Shape;76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65500" y="4428525"/>
            <a:ext cx="464850" cy="4648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50" name="Picture 2" descr="http://t2.gstatic.com/images?q=tbn:ANd9GcT-6JOvfnHy44O4tTFmPP_9wUCUe8Strubwrr1sA4kJmkQb-6h2-2pIoi2ZwqSlz6cFTWmPpwysyrm4H6agbcQ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0235" y="307564"/>
            <a:ext cx="1862389" cy="1396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565348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7975" y="156368"/>
            <a:ext cx="8520600" cy="707400"/>
          </a:xfrm>
        </p:spPr>
        <p:txBody>
          <a:bodyPr/>
          <a:lstStyle/>
          <a:p>
            <a:r>
              <a:rPr lang="en-US" dirty="0" smtClean="0">
                <a:solidFill>
                  <a:srgbClr val="005493"/>
                </a:solidFill>
              </a:rPr>
              <a:t>Keeping the momentum going!</a:t>
            </a:r>
            <a:endParaRPr lang="en-US" dirty="0">
              <a:solidFill>
                <a:srgbClr val="005493"/>
              </a:solidFill>
            </a:endParaRPr>
          </a:p>
        </p:txBody>
      </p:sp>
      <p:pic>
        <p:nvPicPr>
          <p:cNvPr id="4" name="Picture 3" descr="Picture 3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84645" y="3797099"/>
            <a:ext cx="885826" cy="885826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AutoShape 2" descr="data:image/jpeg;base64,/9j/4AAQSkZJRgABAQAAAQABAAD/2wCEAAkGBwgHBgkIBwgKCgkLDRYPDQwMDRsUFRAWIB0iIiAdHx8kKDQsJCYxJx8fLT0tMTU3Ojo6Iys/RD84QzQ5OjcBCgoKDQwNGg8PGjclHyU3Nzc3Nzc3Nzc3Nzc3Nzc3Nzc3Nzc3Nzc3Nzc3Nzc3Nzc3Nzc3Nzc3Nzc3Nzc3Nzc3N//AABEIAFoAeAMBIgACEQEDEQH/xAAcAAABBQEBAQAAAAAAAAAAAAAAAgMFBgcEAQj/xAA4EAABAwMCBQEGAwYHAAAAAAABAAIDBAUREiEGMUFRYRMHFCIycYEzkaEVIyRSscEWQnKCkqLR/8QAGgEAAQUBAAAAAAAAAAAAAAAAAAECAwQFBv/EAC4RAAEEAQIEBAQHAAAAAAAAAAEAAgMRBCExBRITQRQikfAVUWGBI0JxobHB8f/aAAwDAQACEQMRAD8A25oS0BCEIQhCEIQhCEIQuK9XBtqtNXXvaXinic/SOuByWG1/GvEdVUum/ak8O+RHCdLW+MdfuopJmx7q/h8PkywS00At/Qqp7OeI5+IrGZK3Bq6eQxSvAwH7Ah2Pod/Ktaka4OAIVSaJ0MhjduEIQhKo0JLglIQhMOCEtwQnJE4hCE1KhCFT7x7QLfb6t9NTwSVbozpe9rg1oPUA9UIVsnmjp4XzTvayKNpc5zjgABZVxl7Sqwfw9iAgEj/TjmeMuce/gAAnvsnONeNIbta6Klo9cIqJXCZjueWjIG22Duf9qpcsMUzdM8UcjQcgPaDg9x2SH6JzasE7JiS41z3SvqK6rqpZonRyPqJ3OyHc8NzpHjb7qJLK07B9L/qc9w/TSf7pVbLT08rmUcr3vb80OC8fZ3MH65SHTyYBdTTNJ6Fhys2XnB82q6zCmxns/C8nv73/ACpK33m5Wan9C13CeHLi+R8fw63HHTsMKatPtVvltqA2vnir4f8AMyYBrseHAf1yqh6rh+LE+Md3NICsvs/iPr3aTH7t3osHkjWT+jh+arSZL4WGQ9v8ViePHdGKaHWe/wBzvuts4Y4lt3E1AKq3SbtwJYXfPGfI/oeRUysZoS2y8YWuqthFO+oc9tZFG34HwgZc4joQcDPUkLQWcYUpm0vppWxZ+fIJ/JWouKY5ja55q1zU+A8PPSFj36qyoSIpWTRNlicHMeMtcOoS1og3qFnbLxyF6UJyRCEISJU3P+C8ZIJBAI6L56mHur5I5yGmJxY4k7ZC+hJwSPCxX2mWSKKOsqnUzHElji5zQcMDwXn7NBUE0pjr9a9U8AUSVURUC5V8ToCPdKR5fJMeRfjAaPO/5fVd1ZVMjppHNcHO0nAHdclfMyL4nHEbQA0NG3gABSVitE81ZTuuMWjW8aKfOSO2s9/A7c0r5WsoE7pNLT/CHC1Z+y4z6GZZPjkceZJVldwfX6QRG0rS7PQx01GwaBnHZSGkdgo/DNdqVP4gt0Cxmp4TrPTcHxNORy7pHDVvbaaOemcTrdUOkdq+jQP0AWxz00cjT8AzhUfim2+7VMc8TcMcCHLN4pi1jktKv4OTzSBrlU7m51Hcqe5huumbE6CoI3MYJBDvpkYP1C7BW0ro9bZ4y0jIIdlL3ByDhRj7LTy3SlnihYxupwlZG0APzuCQOe4/VYMLGzlsZ0O39rXkPSaXLUeCpvVsEJ32c7APbJIU8oLhWKSGmIeCAd8KdXawN5I2tHYLlJjzSF3zQhCFKo0IQhCEKocdUzX24TaQdEg1ZHQ7f3VvUPf6YVNvmhIyCFXyY+pEWpQL0WMU9lpKStbPGZXCL8CJ5BbET1G2dhyyTjP0xM2+pbS1LJHx62tcDjkduy4a73umeWQ0b6iQOxkOaxoHdxJ2XE64zUhBulG6mjJAE7JGyRgnYBxG7fqRjyuaPiS8PJsj6i/RQva4OorbbHe6O7Q/w78SMHxRu2cFKLGbbWy2+siqoHYcw5x3HUFTdJ7Qq5pqIpIIJnRSuZkktI6jOOexB+66HhU7s0Fn5h+6jdkCMW9aFX11Lb6cz1szIox1d18AdVmfF3E9Vc6n0rXLBHRtAwZadznOd1J+IbeFGXm71d4qfXrHg4GGMaMNYPAUDPcHmpfS0FM6qnjAMmHBjI88tTjsD45rdPDoDHU+t9lUHEZ+pcGle++iXXOr/d5JnXGV00bC9gjjEceRuMt3J7fMrpwm9tXX0riNpIxJg9Mgf+rPaqasma2mr6Q0lPKdMs8cglGn+UaeRdyycAZ+y03hCkcyqbI5oa9wGWjkwdGj6LFz8TGZlRCBnLy3elb7La4fk5D8eR0775qrW9t1oMUbY2gNCWgckKyoUIQhCEIQEIQhNTxCRhCdSJThhwkKAsp4qaYbxNABhjSCB3yBuoKsMQo5/eMeiY3CTPLTjdWzj+lk99ZURYyWBpBHZUiooZqxmmqdqgJwYwNneD3C5mbEf4gm9LTvDvcbC5bLdYYbPRNuD3wzCFuTM0jVtsQeR28p0SOq7lHU0ccjYdGieaRpa2QD5Q0HcuBPPljIPRds1E+B5bC98QzsAdvyTDoapx3qf+i2cOLEgyOvzOB+SgnxJ3AtaAb+qfe9sbS57g1o5klRnDpzbnuP4j6iV8nklxwf+On7Lrbbdf7yYvlx/PyH2XZV22WBjJoDp1tGoEbFbPxdhlB5fKFW+ESCIi/MU0H6Tn8/K1ThC3uhoopZfmLf0WZ2e2y1NR6tU8GKM50AbErZLOc0MfgYTMnKjyHDk7KXExZcdp5+67kIQq6soQvChCElpS001OBCF6vHNDhgr1CEKHvFlZcI9LioZvCcWtoOS1vIK4rzG6jdE0m1IJHAUqzVcLwTM3ao/wDwXBryS7HbKu6EhhYdwlErgqvFwxTxtDdGcd05VcOR1EHpkYA5KyITum2qSdR26qlLw1HT6WtJ0hWWliEMQYOidK9Q1gbskc8u3QhCS5PTElxQkPXqEq//2Q=="/>
          <p:cNvSpPr>
            <a:spLocks noChangeAspect="1" noChangeArrowheads="1"/>
          </p:cNvSpPr>
          <p:nvPr/>
        </p:nvSpPr>
        <p:spPr bwMode="auto">
          <a:xfrm flipV="1">
            <a:off x="155575" y="160338"/>
            <a:ext cx="304800" cy="1833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7" name="AutoShape 4" descr="data:image/jpeg;base64,/9j/4AAQSkZJRgABAQAAAQABAAD/2wCEAAkGBwgHBgkIBwgKCgkLDRYPDQwMDRsUFRAWIB0iIiAdHx8kKDQsJCYxJx8fLT0tMTU3Ojo6Iys/RD84QzQ5OjcBCgoKDQwNGg8PGjclHyU3Nzc3Nzc3Nzc3Nzc3Nzc3Nzc3Nzc3Nzc3Nzc3Nzc3Nzc3Nzc3Nzc3Nzc3Nzc3Nzc3N//AABEIAFoAeAMBIgACEQEDEQH/xAAcAAABBQEBAQAAAAAAAAAAAAAAAgMFBgcEAQj/xAA4EAABAwMCBQEGAwYHAAAAAAABAAIDBAUREiEGMUFRYRMHFCIycYEzkaEVIyRSscEWQnKCkqLR/8QAGgEAAQUBAAAAAAAAAAAAAAAAAAECAwQFBv/EAC4RAAEEAQIEBAQHAAAAAAAAAAEAAgMRBCExBRITQRQikfAVUWGBI0JxobHB8f/aAAwDAQACEQMRAD8A25oS0BCEIQhCEIQhCEIQuK9XBtqtNXXvaXinic/SOuByWG1/GvEdVUum/ak8O+RHCdLW+MdfuopJmx7q/h8PkywS00At/Qqp7OeI5+IrGZK3Bq6eQxSvAwH7Ah2Pod/Ktaka4OAIVSaJ0MhjduEIQhKo0JLglIQhMOCEtwQnJE4hCE1KhCFT7x7QLfb6t9NTwSVbozpe9rg1oPUA9UIVsnmjp4XzTvayKNpc5zjgABZVxl7Sqwfw9iAgEj/TjmeMuce/gAAnvsnONeNIbta6Klo9cIqJXCZjueWjIG22Duf9qpcsMUzdM8UcjQcgPaDg9x2SH6JzasE7JiS41z3SvqK6rqpZonRyPqJ3OyHc8NzpHjb7qJLK07B9L/qc9w/TSf7pVbLT08rmUcr3vb80OC8fZ3MH65SHTyYBdTTNJ6Fhys2XnB82q6zCmxns/C8nv73/ACpK33m5Wan9C13CeHLi+R8fw63HHTsMKatPtVvltqA2vnir4f8AMyYBrseHAf1yqh6rh+LE+Md3NICsvs/iPr3aTH7t3osHkjWT+jh+arSZL4WGQ9v8ViePHdGKaHWe/wBzvuts4Y4lt3E1AKq3SbtwJYXfPGfI/oeRUysZoS2y8YWuqthFO+oc9tZFG34HwgZc4joQcDPUkLQWcYUpm0vppWxZ+fIJ/JWouKY5ja55q1zU+A8PPSFj36qyoSIpWTRNlicHMeMtcOoS1og3qFnbLxyF6UJyRCEISJU3P+C8ZIJBAI6L56mHur5I5yGmJxY4k7ZC+hJwSPCxX2mWSKKOsqnUzHElji5zQcMDwXn7NBUE0pjr9a9U8AUSVURUC5V8ToCPdKR5fJMeRfjAaPO/5fVd1ZVMjppHNcHO0nAHdclfMyL4nHEbQA0NG3gABSVitE81ZTuuMWjW8aKfOSO2s9/A7c0r5WsoE7pNLT/CHC1Z+y4z6GZZPjkceZJVldwfX6QRG0rS7PQx01GwaBnHZSGkdgo/DNdqVP4gt0Cxmp4TrPTcHxNORy7pHDVvbaaOemcTrdUOkdq+jQP0AWxz00cjT8AzhUfim2+7VMc8TcMcCHLN4pi1jktKv4OTzSBrlU7m51Hcqe5huumbE6CoI3MYJBDvpkYP1C7BW0ro9bZ4y0jIIdlL3ByDhRj7LTy3SlnihYxupwlZG0APzuCQOe4/VYMLGzlsZ0O39rXkPSaXLUeCpvVsEJ32c7APbJIU8oLhWKSGmIeCAd8KdXawN5I2tHYLlJjzSF3zQhCFKo0IQhCEKocdUzX24TaQdEg1ZHQ7f3VvUPf6YVNvmhIyCFXyY+pEWpQL0WMU9lpKStbPGZXCL8CJ5BbET1G2dhyyTjP0xM2+pbS1LJHx62tcDjkduy4a73umeWQ0b6iQOxkOaxoHdxJ2XE64zUhBulG6mjJAE7JGyRgnYBxG7fqRjyuaPiS8PJsj6i/RQva4OorbbHe6O7Q/w78SMHxRu2cFKLGbbWy2+siqoHYcw5x3HUFTdJ7Qq5pqIpIIJnRSuZkktI6jOOexB+66HhU7s0Fn5h+6jdkCMW9aFX11Lb6cz1szIox1d18AdVmfF3E9Vc6n0rXLBHRtAwZadznOd1J+IbeFGXm71d4qfXrHg4GGMaMNYPAUDPcHmpfS0FM6qnjAMmHBjI88tTjsD45rdPDoDHU+t9lUHEZ+pcGle++iXXOr/d5JnXGV00bC9gjjEceRuMt3J7fMrpwm9tXX0riNpIxJg9Mgf+rPaqasma2mr6Q0lPKdMs8cglGn+UaeRdyycAZ+y03hCkcyqbI5oa9wGWjkwdGj6LFz8TGZlRCBnLy3elb7La4fk5D8eR0775qrW9t1oMUbY2gNCWgckKyoUIQhCEIQEIQhNTxCRhCdSJThhwkKAsp4qaYbxNABhjSCB3yBuoKsMQo5/eMeiY3CTPLTjdWzj+lk99ZURYyWBpBHZUiooZqxmmqdqgJwYwNneD3C5mbEf4gm9LTvDvcbC5bLdYYbPRNuD3wzCFuTM0jVtsQeR28p0SOq7lHU0ccjYdGieaRpa2QD5Q0HcuBPPljIPRds1E+B5bC98QzsAdvyTDoapx3qf+i2cOLEgyOvzOB+SgnxJ3AtaAb+qfe9sbS57g1o5klRnDpzbnuP4j6iV8nklxwf+On7Lrbbdf7yYvlx/PyH2XZV22WBjJoDp1tGoEbFbPxdhlB5fKFW+ESCIi/MU0H6Tn8/K1ThC3uhoopZfmLf0WZ2e2y1NR6tU8GKM50AbErZLOc0MfgYTMnKjyHDk7KXExZcdp5+67kIQq6soQvChCElpS001OBCF6vHNDhgr1CEKHvFlZcI9LioZvCcWtoOS1vIK4rzG6jdE0m1IJHAUqzVcLwTM3ao/wDwXBryS7HbKu6EhhYdwlErgqvFwxTxtDdGcd05VcOR1EHpkYA5KyITum2qSdR26qlLw1HT6WtJ0hWWliEMQYOidK9Q1gbskc8u3QhCS5PTElxQkPXqEq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8" name="AutoShape 6" descr="data:image/jpeg;base64,/9j/4AAQSkZJRgABAQAAAQABAAD/2wCEAAkGBwgHBgkIBwgKCgkLDRYPDQwMDRsUFRAWIB0iIiAdHx8kKDQsJCYxJx8fLT0tMTU3Ojo6Iys/RD84QzQ5OjcBCgoKDQwNGg8PGjclHyU3Nzc3Nzc3Nzc3Nzc3Nzc3Nzc3Nzc3Nzc3Nzc3Nzc3Nzc3Nzc3Nzc3Nzc3Nzc3Nzc3N//AABEIAFoAeAMBIgACEQEDEQH/xAAcAAABBQEBAQAAAAAAAAAAAAAAAgMFBgcEAQj/xAA4EAABAwMCBQEGAwYHAAAAAAABAAIDBAUREiEGMUFRYRMHFCIycYEzkaEVIyRSscEWQnKCkqLR/8QAGgEAAQUBAAAAAAAAAAAAAAAAAAECAwQFBv/EAC4RAAEEAQIEBAQHAAAAAAAAAAEAAgMRBCExBRITQRQikfAVUWGBI0JxobHB8f/aAAwDAQACEQMRAD8A25oS0BCEIQhCEIQhCEIQuK9XBtqtNXXvaXinic/SOuByWG1/GvEdVUum/ak8O+RHCdLW+MdfuopJmx7q/h8PkywS00At/Qqp7OeI5+IrGZK3Bq6eQxSvAwH7Ah2Pod/Ktaka4OAIVSaJ0MhjduEIQhKo0JLglIQhMOCEtwQnJE4hCE1KhCFT7x7QLfb6t9NTwSVbozpe9rg1oPUA9UIVsnmjp4XzTvayKNpc5zjgABZVxl7Sqwfw9iAgEj/TjmeMuce/gAAnvsnONeNIbta6Klo9cIqJXCZjueWjIG22Duf9qpcsMUzdM8UcjQcgPaDg9x2SH6JzasE7JiS41z3SvqK6rqpZonRyPqJ3OyHc8NzpHjb7qJLK07B9L/qc9w/TSf7pVbLT08rmUcr3vb80OC8fZ3MH65SHTyYBdTTNJ6Fhys2XnB82q6zCmxns/C8nv73/ACpK33m5Wan9C13CeHLi+R8fw63HHTsMKatPtVvltqA2vnir4f8AMyYBrseHAf1yqh6rh+LE+Md3NICsvs/iPr3aTH7t3osHkjWT+jh+arSZL4WGQ9v8ViePHdGKaHWe/wBzvuts4Y4lt3E1AKq3SbtwJYXfPGfI/oeRUysZoS2y8YWuqthFO+oc9tZFG34HwgZc4joQcDPUkLQWcYUpm0vppWxZ+fIJ/JWouKY5ja55q1zU+A8PPSFj36qyoSIpWTRNlicHMeMtcOoS1og3qFnbLxyF6UJyRCEISJU3P+C8ZIJBAI6L56mHur5I5yGmJxY4k7ZC+hJwSPCxX2mWSKKOsqnUzHElji5zQcMDwXn7NBUE0pjr9a9U8AUSVURUC5V8ToCPdKR5fJMeRfjAaPO/5fVd1ZVMjppHNcHO0nAHdclfMyL4nHEbQA0NG3gABSVitE81ZTuuMWjW8aKfOSO2s9/A7c0r5WsoE7pNLT/CHC1Z+y4z6GZZPjkceZJVldwfX6QRG0rS7PQx01GwaBnHZSGkdgo/DNdqVP4gt0Cxmp4TrPTcHxNORy7pHDVvbaaOemcTrdUOkdq+jQP0AWxz00cjT8AzhUfim2+7VMc8TcMcCHLN4pi1jktKv4OTzSBrlU7m51Hcqe5huumbE6CoI3MYJBDvpkYP1C7BW0ro9bZ4y0jIIdlL3ByDhRj7LTy3SlnihYxupwlZG0APzuCQOe4/VYMLGzlsZ0O39rXkPSaXLUeCpvVsEJ32c7APbJIU8oLhWKSGmIeCAd8KdXawN5I2tHYLlJjzSF3zQhCFKo0IQhCEKocdUzX24TaQdEg1ZHQ7f3VvUPf6YVNvmhIyCFXyY+pEWpQL0WMU9lpKStbPGZXCL8CJ5BbET1G2dhyyTjP0xM2+pbS1LJHx62tcDjkduy4a73umeWQ0b6iQOxkOaxoHdxJ2XE64zUhBulG6mjJAE7JGyRgnYBxG7fqRjyuaPiS8PJsj6i/RQva4OorbbHe6O7Q/w78SMHxRu2cFKLGbbWy2+siqoHYcw5x3HUFTdJ7Qq5pqIpIIJnRSuZkktI6jOOexB+66HhU7s0Fn5h+6jdkCMW9aFX11Lb6cz1szIox1d18AdVmfF3E9Vc6n0rXLBHRtAwZadznOd1J+IbeFGXm71d4qfXrHg4GGMaMNYPAUDPcHmpfS0FM6qnjAMmHBjI88tTjsD45rdPDoDHU+t9lUHEZ+pcGle++iXXOr/d5JnXGV00bC9gjjEceRuMt3J7fMrpwm9tXX0riNpIxJg9Mgf+rPaqasma2mr6Q0lPKdMs8cglGn+UaeRdyycAZ+y03hCkcyqbI5oa9wGWjkwdGj6LFz8TGZlRCBnLy3elb7La4fk5D8eR0775qrW9t1oMUbY2gNCWgckKyoUIQhCEIQEIQhNTxCRhCdSJThhwkKAsp4qaYbxNABhjSCB3yBuoKsMQo5/eMeiY3CTPLTjdWzj+lk99ZURYyWBpBHZUiooZqxmmqdqgJwYwNneD3C5mbEf4gm9LTvDvcbC5bLdYYbPRNuD3wzCFuTM0jVtsQeR28p0SOq7lHU0ccjYdGieaRpa2QD5Q0HcuBPPljIPRds1E+B5bC98QzsAdvyTDoapx3qf+i2cOLEgyOvzOB+SgnxJ3AtaAb+qfe9sbS57g1o5klRnDpzbnuP4j6iV8nklxwf+On7Lrbbdf7yYvlx/PyH2XZV22WBjJoDp1tGoEbFbPxdhlB5fKFW+ESCIi/MU0H6Tn8/K1ThC3uhoopZfmLf0WZ2e2y1NR6tU8GKM50AbErZLOc0MfgYTMnKjyHDk7KXExZcdp5+67kIQq6soQvChCElpS001OBCF6vHNDhgr1CEKHvFlZcI9LioZvCcWtoOS1vIK4rzG6jdE0m1IJHAUqzVcLwTM3ao/wDwXBryS7HbKu6EhhYdwlErgqvFwxTxtDdGcd05VcOR1EHpkYA5KyITum2qSdR26qlLw1HT6WtJ0hWWliEMQYOidK9Q1gbskc8u3QhCS5PTElxQkPXqEq//2Q=="/>
          <p:cNvSpPr>
            <a:spLocks noChangeAspect="1" noChangeArrowheads="1"/>
          </p:cNvSpPr>
          <p:nvPr/>
        </p:nvSpPr>
        <p:spPr bwMode="auto">
          <a:xfrm>
            <a:off x="300037" y="-1"/>
            <a:ext cx="312738" cy="3127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pic>
        <p:nvPicPr>
          <p:cNvPr id="11" name="Picture 2" descr="http://t2.gstatic.com/images?q=tbn:ANd9GcT-6JOvfnHy44O4tTFmPP_9wUCUe8Strubwrr1sA4kJmkQb-6h2-2pIoi2ZwqSlz6cFTWmPpwysyrm4H6agbcQ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7330" y="-12970"/>
            <a:ext cx="1606670" cy="12050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300037" y="1020137"/>
            <a:ext cx="8801744" cy="47243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6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rgbClr val="005493"/>
                </a:solidFill>
                <a:latin typeface="+mj-lt"/>
                <a:ea typeface="+mj-ea"/>
                <a:cs typeface="+mj-cs"/>
                <a:sym typeface="Open Sans"/>
              </a:rPr>
              <a:t>Work group leads will reach out to schedule next meeting to discuss next steps/actions taken based on objective/goal of the group – to occur before next full group meeting</a:t>
            </a:r>
          </a:p>
          <a:p>
            <a:pPr marL="285750" lvl="6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rgbClr val="005493"/>
                </a:solidFill>
                <a:latin typeface="+mj-lt"/>
                <a:ea typeface="+mj-ea"/>
                <a:cs typeface="+mj-cs"/>
                <a:sym typeface="Open Sans"/>
              </a:rPr>
              <a:t>Reconvene as a full group every other month to discuss our progress/overlap as part of our agenda</a:t>
            </a:r>
          </a:p>
          <a:p>
            <a:pPr marL="285750" lvl="6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rgbClr val="005493"/>
                </a:solidFill>
                <a:latin typeface="+mj-lt"/>
                <a:ea typeface="+mj-ea"/>
                <a:cs typeface="+mj-cs"/>
                <a:sym typeface="Open Sans"/>
              </a:rPr>
              <a:t>Full coalition meetings are scheduled for 3</a:t>
            </a:r>
            <a:r>
              <a:rPr lang="en-US" sz="1600" baseline="30000" dirty="0" smtClean="0">
                <a:solidFill>
                  <a:srgbClr val="005493"/>
                </a:solidFill>
                <a:latin typeface="+mj-lt"/>
                <a:ea typeface="+mj-ea"/>
                <a:cs typeface="+mj-cs"/>
                <a:sym typeface="Open Sans"/>
              </a:rPr>
              <a:t>rd</a:t>
            </a:r>
            <a:r>
              <a:rPr lang="en-US" sz="1600" dirty="0" smtClean="0">
                <a:solidFill>
                  <a:srgbClr val="005493"/>
                </a:solidFill>
                <a:latin typeface="+mj-lt"/>
                <a:ea typeface="+mj-ea"/>
                <a:cs typeface="+mj-cs"/>
                <a:sym typeface="Open Sans"/>
              </a:rPr>
              <a:t> Tuesday of every other month at 2 pm</a:t>
            </a:r>
          </a:p>
          <a:p>
            <a:pPr lvl="6"/>
            <a:r>
              <a:rPr lang="en-US" sz="1600" dirty="0" smtClean="0">
                <a:solidFill>
                  <a:srgbClr val="005493"/>
                </a:solidFill>
                <a:latin typeface="+mj-lt"/>
                <a:ea typeface="+mj-ea"/>
                <a:cs typeface="+mj-cs"/>
                <a:sym typeface="Open Sans"/>
              </a:rPr>
              <a:t>            -April 20</a:t>
            </a:r>
          </a:p>
          <a:p>
            <a:pPr lvl="6"/>
            <a:r>
              <a:rPr lang="en-US" sz="1600" dirty="0">
                <a:solidFill>
                  <a:srgbClr val="005493"/>
                </a:solidFill>
                <a:latin typeface="+mj-lt"/>
                <a:ea typeface="+mj-ea"/>
                <a:cs typeface="+mj-cs"/>
                <a:sym typeface="Open Sans"/>
              </a:rPr>
              <a:t> </a:t>
            </a:r>
            <a:r>
              <a:rPr lang="en-US" sz="1600" dirty="0" smtClean="0">
                <a:solidFill>
                  <a:srgbClr val="005493"/>
                </a:solidFill>
                <a:latin typeface="+mj-lt"/>
                <a:ea typeface="+mj-ea"/>
                <a:cs typeface="+mj-cs"/>
                <a:sym typeface="Open Sans"/>
              </a:rPr>
              <a:t>           -June 15</a:t>
            </a:r>
          </a:p>
          <a:p>
            <a:pPr lvl="6"/>
            <a:r>
              <a:rPr lang="en-US" sz="1600" dirty="0">
                <a:solidFill>
                  <a:srgbClr val="005493"/>
                </a:solidFill>
                <a:latin typeface="+mj-lt"/>
                <a:ea typeface="+mj-ea"/>
                <a:cs typeface="+mj-cs"/>
                <a:sym typeface="Open Sans"/>
              </a:rPr>
              <a:t> </a:t>
            </a:r>
            <a:r>
              <a:rPr lang="en-US" sz="1600" dirty="0" smtClean="0">
                <a:solidFill>
                  <a:srgbClr val="005493"/>
                </a:solidFill>
                <a:latin typeface="+mj-lt"/>
                <a:ea typeface="+mj-ea"/>
                <a:cs typeface="+mj-cs"/>
                <a:sym typeface="Open Sans"/>
              </a:rPr>
              <a:t>           -August 17</a:t>
            </a:r>
          </a:p>
          <a:p>
            <a:pPr lvl="6"/>
            <a:r>
              <a:rPr lang="en-US" sz="1600" dirty="0">
                <a:solidFill>
                  <a:srgbClr val="005493"/>
                </a:solidFill>
                <a:latin typeface="+mj-lt"/>
                <a:ea typeface="+mj-ea"/>
                <a:cs typeface="+mj-cs"/>
                <a:sym typeface="Open Sans"/>
              </a:rPr>
              <a:t> </a:t>
            </a:r>
            <a:r>
              <a:rPr lang="en-US" sz="1600" dirty="0" smtClean="0">
                <a:solidFill>
                  <a:srgbClr val="005493"/>
                </a:solidFill>
                <a:latin typeface="+mj-lt"/>
                <a:ea typeface="+mj-ea"/>
                <a:cs typeface="+mj-cs"/>
                <a:sym typeface="Open Sans"/>
              </a:rPr>
              <a:t>           -Oct 19</a:t>
            </a:r>
          </a:p>
          <a:p>
            <a:pPr marL="285750" lvl="6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rgbClr val="005493"/>
                </a:solidFill>
                <a:latin typeface="+mj-lt"/>
                <a:ea typeface="+mj-ea"/>
                <a:cs typeface="+mj-cs"/>
                <a:sym typeface="Open Sans"/>
              </a:rPr>
              <a:t>You have received a zoom calendar invite for these days already, will send updates with zoom information before meetings</a:t>
            </a:r>
          </a:p>
          <a:p>
            <a:pPr marL="285750" lvl="8" indent="-285750">
              <a:buFont typeface="Arial" panose="020B0604020202020204" pitchFamily="34" charset="0"/>
              <a:buChar char="•"/>
            </a:pPr>
            <a:endParaRPr lang="en-US" dirty="0" smtClean="0">
              <a:solidFill>
                <a:srgbClr val="005493"/>
              </a:solidFill>
              <a:latin typeface="+mj-lt"/>
              <a:ea typeface="+mj-ea"/>
              <a:cs typeface="+mj-cs"/>
              <a:sym typeface="Open Sans"/>
            </a:endParaRPr>
          </a:p>
          <a:p>
            <a:pPr lvl="8"/>
            <a:endParaRPr lang="en-US" dirty="0" smtClean="0">
              <a:solidFill>
                <a:srgbClr val="005493"/>
              </a:solidFill>
              <a:latin typeface="+mj-lt"/>
              <a:ea typeface="+mj-ea"/>
              <a:cs typeface="+mj-cs"/>
              <a:sym typeface="Open Sans"/>
            </a:endParaRPr>
          </a:p>
          <a:p>
            <a:pPr marL="342900" lvl="6" indent="-342900">
              <a:buFont typeface="Arial" panose="020B0604020202020204" pitchFamily="34" charset="0"/>
              <a:buChar char="•"/>
            </a:pPr>
            <a:endParaRPr lang="en-US" dirty="0">
              <a:solidFill>
                <a:srgbClr val="005493"/>
              </a:solidFill>
              <a:latin typeface="+mj-lt"/>
              <a:ea typeface="+mj-ea"/>
              <a:cs typeface="+mj-cs"/>
              <a:sym typeface="Open Sans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75" dirty="0" smtClean="0">
              <a:solidFill>
                <a:srgbClr val="005493"/>
              </a:solidFill>
              <a:latin typeface="+mj-lt"/>
              <a:ea typeface="+mj-ea"/>
              <a:cs typeface="+mj-cs"/>
              <a:sym typeface="Open Sans"/>
            </a:endParaRPr>
          </a:p>
          <a:p>
            <a:endParaRPr lang="en-US" sz="2075" dirty="0" smtClean="0">
              <a:solidFill>
                <a:srgbClr val="005493"/>
              </a:solidFill>
              <a:latin typeface="+mj-lt"/>
              <a:ea typeface="+mj-ea"/>
              <a:cs typeface="+mj-cs"/>
              <a:sym typeface="Open Sans"/>
            </a:endParaRPr>
          </a:p>
          <a:p>
            <a:pPr lvl="1"/>
            <a:endParaRPr lang="en-US" sz="2075" dirty="0" smtClean="0">
              <a:solidFill>
                <a:srgbClr val="005493"/>
              </a:solidFill>
              <a:latin typeface="+mj-lt"/>
              <a:ea typeface="+mj-ea"/>
              <a:cs typeface="+mj-cs"/>
              <a:sym typeface="Open Sans"/>
            </a:endParaRPr>
          </a:p>
          <a:p>
            <a:pPr marL="342900" lvl="2" indent="-342900">
              <a:buFont typeface="Arial" panose="020B0604020202020204" pitchFamily="34" charset="0"/>
              <a:buChar char="•"/>
            </a:pPr>
            <a:endParaRPr lang="en-US" sz="2075" dirty="0">
              <a:solidFill>
                <a:srgbClr val="005493"/>
              </a:solidFill>
              <a:latin typeface="+mj-lt"/>
              <a:ea typeface="+mj-ea"/>
              <a:cs typeface="+mj-cs"/>
              <a:sym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22648934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5493"/>
                </a:solidFill>
              </a:rPr>
              <a:t>We’ve identified our focus areas for 2021</a:t>
            </a:r>
            <a:endParaRPr lang="en-US" dirty="0">
              <a:solidFill>
                <a:srgbClr val="005493"/>
              </a:solidFill>
            </a:endParaRPr>
          </a:p>
        </p:txBody>
      </p:sp>
      <p:pic>
        <p:nvPicPr>
          <p:cNvPr id="4" name="Picture 3" descr="Picture 3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84645" y="3797099"/>
            <a:ext cx="885826" cy="885826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AutoShape 2" descr="data:image/jpeg;base64,/9j/4AAQSkZJRgABAQAAAQABAAD/2wCEAAkGBwgHBgkIBwgKCgkLDRYPDQwMDRsUFRAWIB0iIiAdHx8kKDQsJCYxJx8fLT0tMTU3Ojo6Iys/RD84QzQ5OjcBCgoKDQwNGg8PGjclHyU3Nzc3Nzc3Nzc3Nzc3Nzc3Nzc3Nzc3Nzc3Nzc3Nzc3Nzc3Nzc3Nzc3Nzc3Nzc3Nzc3N//AABEIAFoAeAMBIgACEQEDEQH/xAAcAAABBQEBAQAAAAAAAAAAAAAAAgMFBgcEAQj/xAA4EAABAwMCBQEGAwYHAAAAAAABAAIDBAUREiEGMUFRYRMHFCIycYEzkaEVIyRSscEWQnKCkqLR/8QAGgEAAQUBAAAAAAAAAAAAAAAAAAECAwQFBv/EAC4RAAEEAQIEBAQHAAAAAAAAAAEAAgMRBCExBRITQRQikfAVUWGBI0JxobHB8f/aAAwDAQACEQMRAD8A25oS0BCEIQhCEIQhCEIQuK9XBtqtNXXvaXinic/SOuByWG1/GvEdVUum/ak8O+RHCdLW+MdfuopJmx7q/h8PkywS00At/Qqp7OeI5+IrGZK3Bq6eQxSvAwH7Ah2Pod/Ktaka4OAIVSaJ0MhjduEIQhKo0JLglIQhMOCEtwQnJE4hCE1KhCFT7x7QLfb6t9NTwSVbozpe9rg1oPUA9UIVsnmjp4XzTvayKNpc5zjgABZVxl7Sqwfw9iAgEj/TjmeMuce/gAAnvsnONeNIbta6Klo9cIqJXCZjueWjIG22Duf9qpcsMUzdM8UcjQcgPaDg9x2SH6JzasE7JiS41z3SvqK6rqpZonRyPqJ3OyHc8NzpHjb7qJLK07B9L/qc9w/TSf7pVbLT08rmUcr3vb80OC8fZ3MH65SHTyYBdTTNJ6Fhys2XnB82q6zCmxns/C8nv73/ACpK33m5Wan9C13CeHLi+R8fw63HHTsMKatPtVvltqA2vnir4f8AMyYBrseHAf1yqh6rh+LE+Md3NICsvs/iPr3aTH7t3osHkjWT+jh+arSZL4WGQ9v8ViePHdGKaHWe/wBzvuts4Y4lt3E1AKq3SbtwJYXfPGfI/oeRUysZoS2y8YWuqthFO+oc9tZFG34HwgZc4joQcDPUkLQWcYUpm0vppWxZ+fIJ/JWouKY5ja55q1zU+A8PPSFj36qyoSIpWTRNlicHMeMtcOoS1og3qFnbLxyF6UJyRCEISJU3P+C8ZIJBAI6L56mHur5I5yGmJxY4k7ZC+hJwSPCxX2mWSKKOsqnUzHElji5zQcMDwXn7NBUE0pjr9a9U8AUSVURUC5V8ToCPdKR5fJMeRfjAaPO/5fVd1ZVMjppHNcHO0nAHdclfMyL4nHEbQA0NG3gABSVitE81ZTuuMWjW8aKfOSO2s9/A7c0r5WsoE7pNLT/CHC1Z+y4z6GZZPjkceZJVldwfX6QRG0rS7PQx01GwaBnHZSGkdgo/DNdqVP4gt0Cxmp4TrPTcHxNORy7pHDVvbaaOemcTrdUOkdq+jQP0AWxz00cjT8AzhUfim2+7VMc8TcMcCHLN4pi1jktKv4OTzSBrlU7m51Hcqe5huumbE6CoI3MYJBDvpkYP1C7BW0ro9bZ4y0jIIdlL3ByDhRj7LTy3SlnihYxupwlZG0APzuCQOe4/VYMLGzlsZ0O39rXkPSaXLUeCpvVsEJ32c7APbJIU8oLhWKSGmIeCAd8KdXawN5I2tHYLlJjzSF3zQhCFKo0IQhCEKocdUzX24TaQdEg1ZHQ7f3VvUPf6YVNvmhIyCFXyY+pEWpQL0WMU9lpKStbPGZXCL8CJ5BbET1G2dhyyTjP0xM2+pbS1LJHx62tcDjkduy4a73umeWQ0b6iQOxkOaxoHdxJ2XE64zUhBulG6mjJAE7JGyRgnYBxG7fqRjyuaPiS8PJsj6i/RQva4OorbbHe6O7Q/w78SMHxRu2cFKLGbbWy2+siqoHYcw5x3HUFTdJ7Qq5pqIpIIJnRSuZkktI6jOOexB+66HhU7s0Fn5h+6jdkCMW9aFX11Lb6cz1szIox1d18AdVmfF3E9Vc6n0rXLBHRtAwZadznOd1J+IbeFGXm71d4qfXrHg4GGMaMNYPAUDPcHmpfS0FM6qnjAMmHBjI88tTjsD45rdPDoDHU+t9lUHEZ+pcGle++iXXOr/d5JnXGV00bC9gjjEceRuMt3J7fMrpwm9tXX0riNpIxJg9Mgf+rPaqasma2mr6Q0lPKdMs8cglGn+UaeRdyycAZ+y03hCkcyqbI5oa9wGWjkwdGj6LFz8TGZlRCBnLy3elb7La4fk5D8eR0775qrW9t1oMUbY2gNCWgckKyoUIQhCEIQEIQhNTxCRhCdSJThhwkKAsp4qaYbxNABhjSCB3yBuoKsMQo5/eMeiY3CTPLTjdWzj+lk99ZURYyWBpBHZUiooZqxmmqdqgJwYwNneD3C5mbEf4gm9LTvDvcbC5bLdYYbPRNuD3wzCFuTM0jVtsQeR28p0SOq7lHU0ccjYdGieaRpa2QD5Q0HcuBPPljIPRds1E+B5bC98QzsAdvyTDoapx3qf+i2cOLEgyOvzOB+SgnxJ3AtaAb+qfe9sbS57g1o5klRnDpzbnuP4j6iV8nklxwf+On7Lrbbdf7yYvlx/PyH2XZV22WBjJoDp1tGoEbFbPxdhlB5fKFW+ESCIi/MU0H6Tn8/K1ThC3uhoopZfmLf0WZ2e2y1NR6tU8GKM50AbErZLOc0MfgYTMnKjyHDk7KXExZcdp5+67kIQq6soQvChCElpS001OBCF6vHNDhgr1CEKHvFlZcI9LioZvCcWtoOS1vIK4rzG6jdE0m1IJHAUqzVcLwTM3ao/wDwXBryS7HbKu6EhhYdwlErgqvFwxTxtDdGcd05VcOR1EHpkYA5KyITum2qSdR26qlLw1HT6WtJ0hWWliEMQYOidK9Q1gbskc8u3QhCS5PTElxQkPXqEq//2Q=="/>
          <p:cNvSpPr>
            <a:spLocks noChangeAspect="1" noChangeArrowheads="1"/>
          </p:cNvSpPr>
          <p:nvPr/>
        </p:nvSpPr>
        <p:spPr bwMode="auto">
          <a:xfrm flipV="1">
            <a:off x="155575" y="160338"/>
            <a:ext cx="304800" cy="1833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7" name="AutoShape 4" descr="data:image/jpeg;base64,/9j/4AAQSkZJRgABAQAAAQABAAD/2wCEAAkGBwgHBgkIBwgKCgkLDRYPDQwMDRsUFRAWIB0iIiAdHx8kKDQsJCYxJx8fLT0tMTU3Ojo6Iys/RD84QzQ5OjcBCgoKDQwNGg8PGjclHyU3Nzc3Nzc3Nzc3Nzc3Nzc3Nzc3Nzc3Nzc3Nzc3Nzc3Nzc3Nzc3Nzc3Nzc3Nzc3Nzc3N//AABEIAFoAeAMBIgACEQEDEQH/xAAcAAABBQEBAQAAAAAAAAAAAAAAAgMFBgcEAQj/xAA4EAABAwMCBQEGAwYHAAAAAAABAAIDBAUREiEGMUFRYRMHFCIycYEzkaEVIyRSscEWQnKCkqLR/8QAGgEAAQUBAAAAAAAAAAAAAAAAAAECAwQFBv/EAC4RAAEEAQIEBAQHAAAAAAAAAAEAAgMRBCExBRITQRQikfAVUWGBI0JxobHB8f/aAAwDAQACEQMRAD8A25oS0BCEIQhCEIQhCEIQuK9XBtqtNXXvaXinic/SOuByWG1/GvEdVUum/ak8O+RHCdLW+MdfuopJmx7q/h8PkywS00At/Qqp7OeI5+IrGZK3Bq6eQxSvAwH7Ah2Pod/Ktaka4OAIVSaJ0MhjduEIQhKo0JLglIQhMOCEtwQnJE4hCE1KhCFT7x7QLfb6t9NTwSVbozpe9rg1oPUA9UIVsnmjp4XzTvayKNpc5zjgABZVxl7Sqwfw9iAgEj/TjmeMuce/gAAnvsnONeNIbta6Klo9cIqJXCZjueWjIG22Duf9qpcsMUzdM8UcjQcgPaDg9x2SH6JzasE7JiS41z3SvqK6rqpZonRyPqJ3OyHc8NzpHjb7qJLK07B9L/qc9w/TSf7pVbLT08rmUcr3vb80OC8fZ3MH65SHTyYBdTTNJ6Fhys2XnB82q6zCmxns/C8nv73/ACpK33m5Wan9C13CeHLi+R8fw63HHTsMKatPtVvltqA2vnir4f8AMyYBrseHAf1yqh6rh+LE+Md3NICsvs/iPr3aTH7t3osHkjWT+jh+arSZL4WGQ9v8ViePHdGKaHWe/wBzvuts4Y4lt3E1AKq3SbtwJYXfPGfI/oeRUysZoS2y8YWuqthFO+oc9tZFG34HwgZc4joQcDPUkLQWcYUpm0vppWxZ+fIJ/JWouKY5ja55q1zU+A8PPSFj36qyoSIpWTRNlicHMeMtcOoS1og3qFnbLxyF6UJyRCEISJU3P+C8ZIJBAI6L56mHur5I5yGmJxY4k7ZC+hJwSPCxX2mWSKKOsqnUzHElji5zQcMDwXn7NBUE0pjr9a9U8AUSVURUC5V8ToCPdKR5fJMeRfjAaPO/5fVd1ZVMjppHNcHO0nAHdclfMyL4nHEbQA0NG3gABSVitE81ZTuuMWjW8aKfOSO2s9/A7c0r5WsoE7pNLT/CHC1Z+y4z6GZZPjkceZJVldwfX6QRG0rS7PQx01GwaBnHZSGkdgo/DNdqVP4gt0Cxmp4TrPTcHxNORy7pHDVvbaaOemcTrdUOkdq+jQP0AWxz00cjT8AzhUfim2+7VMc8TcMcCHLN4pi1jktKv4OTzSBrlU7m51Hcqe5huumbE6CoI3MYJBDvpkYP1C7BW0ro9bZ4y0jIIdlL3ByDhRj7LTy3SlnihYxupwlZG0APzuCQOe4/VYMLGzlsZ0O39rXkPSaXLUeCpvVsEJ32c7APbJIU8oLhWKSGmIeCAd8KdXawN5I2tHYLlJjzSF3zQhCFKo0IQhCEKocdUzX24TaQdEg1ZHQ7f3VvUPf6YVNvmhIyCFXyY+pEWpQL0WMU9lpKStbPGZXCL8CJ5BbET1G2dhyyTjP0xM2+pbS1LJHx62tcDjkduy4a73umeWQ0b6iQOxkOaxoHdxJ2XE64zUhBulG6mjJAE7JGyRgnYBxG7fqRjyuaPiS8PJsj6i/RQva4OorbbHe6O7Q/w78SMHxRu2cFKLGbbWy2+siqoHYcw5x3HUFTdJ7Qq5pqIpIIJnRSuZkktI6jOOexB+66HhU7s0Fn5h+6jdkCMW9aFX11Lb6cz1szIox1d18AdVmfF3E9Vc6n0rXLBHRtAwZadznOd1J+IbeFGXm71d4qfXrHg4GGMaMNYPAUDPcHmpfS0FM6qnjAMmHBjI88tTjsD45rdPDoDHU+t9lUHEZ+pcGle++iXXOr/d5JnXGV00bC9gjjEceRuMt3J7fMrpwm9tXX0riNpIxJg9Mgf+rPaqasma2mr6Q0lPKdMs8cglGn+UaeRdyycAZ+y03hCkcyqbI5oa9wGWjkwdGj6LFz8TGZlRCBnLy3elb7La4fk5D8eR0775qrW9t1oMUbY2gNCWgckKyoUIQhCEIQEIQhNTxCRhCdSJThhwkKAsp4qaYbxNABhjSCB3yBuoKsMQo5/eMeiY3CTPLTjdWzj+lk99ZURYyWBpBHZUiooZqxmmqdqgJwYwNneD3C5mbEf4gm9LTvDvcbC5bLdYYbPRNuD3wzCFuTM0jVtsQeR28p0SOq7lHU0ccjYdGieaRpa2QD5Q0HcuBPPljIPRds1E+B5bC98QzsAdvyTDoapx3qf+i2cOLEgyOvzOB+SgnxJ3AtaAb+qfe9sbS57g1o5klRnDpzbnuP4j6iV8nklxwf+On7Lrbbdf7yYvlx/PyH2XZV22WBjJoDp1tGoEbFbPxdhlB5fKFW+ESCIi/MU0H6Tn8/K1ThC3uhoopZfmLf0WZ2e2y1NR6tU8GKM50AbErZLOc0MfgYTMnKjyHDk7KXExZcdp5+67kIQq6soQvChCElpS001OBCF6vHNDhgr1CEKHvFlZcI9LioZvCcWtoOS1vIK4rzG6jdE0m1IJHAUqzVcLwTM3ao/wDwXBryS7HbKu6EhhYdwlErgqvFwxTxtDdGcd05VcOR1EHpkYA5KyITum2qSdR26qlLw1HT6WtJ0hWWliEMQYOidK9Q1gbskc8u3QhCS5PTElxQkPXqEq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8" name="AutoShape 6" descr="data:image/jpeg;base64,/9j/4AAQSkZJRgABAQAAAQABAAD/2wCEAAkGBwgHBgkIBwgKCgkLDRYPDQwMDRsUFRAWIB0iIiAdHx8kKDQsJCYxJx8fLT0tMTU3Ojo6Iys/RD84QzQ5OjcBCgoKDQwNGg8PGjclHyU3Nzc3Nzc3Nzc3Nzc3Nzc3Nzc3Nzc3Nzc3Nzc3Nzc3Nzc3Nzc3Nzc3Nzc3Nzc3Nzc3N//AABEIAFoAeAMBIgACEQEDEQH/xAAcAAABBQEBAQAAAAAAAAAAAAAAAgMFBgcEAQj/xAA4EAABAwMCBQEGAwYHAAAAAAABAAIDBAUREiEGMUFRYRMHFCIycYEzkaEVIyRSscEWQnKCkqLR/8QAGgEAAQUBAAAAAAAAAAAAAAAAAAECAwQFBv/EAC4RAAEEAQIEBAQHAAAAAAAAAAEAAgMRBCExBRITQRQikfAVUWGBI0JxobHB8f/aAAwDAQACEQMRAD8A25oS0BCEIQhCEIQhCEIQuK9XBtqtNXXvaXinic/SOuByWG1/GvEdVUum/ak8O+RHCdLW+MdfuopJmx7q/h8PkywS00At/Qqp7OeI5+IrGZK3Bq6eQxSvAwH7Ah2Pod/Ktaka4OAIVSaJ0MhjduEIQhKo0JLglIQhMOCEtwQnJE4hCE1KhCFT7x7QLfb6t9NTwSVbozpe9rg1oPUA9UIVsnmjp4XzTvayKNpc5zjgABZVxl7Sqwfw9iAgEj/TjmeMuce/gAAnvsnONeNIbta6Klo9cIqJXCZjueWjIG22Duf9qpcsMUzdM8UcjQcgPaDg9x2SH6JzasE7JiS41z3SvqK6rqpZonRyPqJ3OyHc8NzpHjb7qJLK07B9L/qc9w/TSf7pVbLT08rmUcr3vb80OC8fZ3MH65SHTyYBdTTNJ6Fhys2XnB82q6zCmxns/C8nv73/ACpK33m5Wan9C13CeHLi+R8fw63HHTsMKatPtVvltqA2vnir4f8AMyYBrseHAf1yqh6rh+LE+Md3NICsvs/iPr3aTH7t3osHkjWT+jh+arSZL4WGQ9v8ViePHdGKaHWe/wBzvuts4Y4lt3E1AKq3SbtwJYXfPGfI/oeRUysZoS2y8YWuqthFO+oc9tZFG34HwgZc4joQcDPUkLQWcYUpm0vppWxZ+fIJ/JWouKY5ja55q1zU+A8PPSFj36qyoSIpWTRNlicHMeMtcOoS1og3qFnbLxyF6UJyRCEISJU3P+C8ZIJBAI6L56mHur5I5yGmJxY4k7ZC+hJwSPCxX2mWSKKOsqnUzHElji5zQcMDwXn7NBUE0pjr9a9U8AUSVURUC5V8ToCPdKR5fJMeRfjAaPO/5fVd1ZVMjppHNcHO0nAHdclfMyL4nHEbQA0NG3gABSVitE81ZTuuMWjW8aKfOSO2s9/A7c0r5WsoE7pNLT/CHC1Z+y4z6GZZPjkceZJVldwfX6QRG0rS7PQx01GwaBnHZSGkdgo/DNdqVP4gt0Cxmp4TrPTcHxNORy7pHDVvbaaOemcTrdUOkdq+jQP0AWxz00cjT8AzhUfim2+7VMc8TcMcCHLN4pi1jktKv4OTzSBrlU7m51Hcqe5huumbE6CoI3MYJBDvpkYP1C7BW0ro9bZ4y0jIIdlL3ByDhRj7LTy3SlnihYxupwlZG0APzuCQOe4/VYMLGzlsZ0O39rXkPSaXLUeCpvVsEJ32c7APbJIU8oLhWKSGmIeCAd8KdXawN5I2tHYLlJjzSF3zQhCFKo0IQhCEKocdUzX24TaQdEg1ZHQ7f3VvUPf6YVNvmhIyCFXyY+pEWpQL0WMU9lpKStbPGZXCL8CJ5BbET1G2dhyyTjP0xM2+pbS1LJHx62tcDjkduy4a73umeWQ0b6iQOxkOaxoHdxJ2XE64zUhBulG6mjJAE7JGyRgnYBxG7fqRjyuaPiS8PJsj6i/RQva4OorbbHe6O7Q/w78SMHxRu2cFKLGbbWy2+siqoHYcw5x3HUFTdJ7Qq5pqIpIIJnRSuZkktI6jOOexB+66HhU7s0Fn5h+6jdkCMW9aFX11Lb6cz1szIox1d18AdVmfF3E9Vc6n0rXLBHRtAwZadznOd1J+IbeFGXm71d4qfXrHg4GGMaMNYPAUDPcHmpfS0FM6qnjAMmHBjI88tTjsD45rdPDoDHU+t9lUHEZ+pcGle++iXXOr/d5JnXGV00bC9gjjEceRuMt3J7fMrpwm9tXX0riNpIxJg9Mgf+rPaqasma2mr6Q0lPKdMs8cglGn+UaeRdyycAZ+y03hCkcyqbI5oa9wGWjkwdGj6LFz8TGZlRCBnLy3elb7La4fk5D8eR0775qrW9t1oMUbY2gNCWgckKyoUIQhCEIQEIQhNTxCRhCdSJThhwkKAsp4qaYbxNABhjSCB3yBuoKsMQo5/eMeiY3CTPLTjdWzj+lk99ZURYyWBpBHZUiooZqxmmqdqgJwYwNneD3C5mbEf4gm9LTvDvcbC5bLdYYbPRNuD3wzCFuTM0jVtsQeR28p0SOq7lHU0ccjYdGieaRpa2QD5Q0HcuBPPljIPRds1E+B5bC98QzsAdvyTDoapx3qf+i2cOLEgyOvzOB+SgnxJ3AtaAb+qfe9sbS57g1o5klRnDpzbnuP4j6iV8nklxwf+On7Lrbbdf7yYvlx/PyH2XZV22WBjJoDp1tGoEbFbPxdhlB5fKFW+ESCIi/MU0H6Tn8/K1ThC3uhoopZfmLf0WZ2e2y1NR6tU8GKM50AbErZLOc0MfgYTMnKjyHDk7KXExZcdp5+67kIQq6soQvChCElpS001OBCF6vHNDhgr1CEKHvFlZcI9LioZvCcWtoOS1vIK4rzG6jdE0m1IJHAUqzVcLwTM3ao/wDwXBryS7HbKu6EhhYdwlErgqvFwxTxtDdGcd05VcOR1EHpkYA5KyITum2qSdR26qlLw1HT6WtJ0hWWliEMQYOidK9Q1gbskc8u3QhCS5PTElxQkPXqEq//2Q=="/>
          <p:cNvSpPr>
            <a:spLocks noChangeAspect="1" noChangeArrowheads="1"/>
          </p:cNvSpPr>
          <p:nvPr/>
        </p:nvSpPr>
        <p:spPr bwMode="auto">
          <a:xfrm>
            <a:off x="300037" y="-1"/>
            <a:ext cx="312738" cy="3127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pic>
        <p:nvPicPr>
          <p:cNvPr id="11" name="Picture 2" descr="http://t2.gstatic.com/images?q=tbn:ANd9GcT-6JOvfnHy44O4tTFmPP_9wUCUe8Strubwrr1sA4kJmkQb-6h2-2pIoi2ZwqSlz6cFTWmPpwysyrm4H6agbcQ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7330" y="-12970"/>
            <a:ext cx="1606670" cy="12050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655165" y="1310982"/>
            <a:ext cx="8034663" cy="29661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075" dirty="0" smtClean="0">
              <a:solidFill>
                <a:srgbClr val="005493"/>
              </a:solidFill>
              <a:latin typeface="+mj-lt"/>
              <a:ea typeface="+mj-ea"/>
              <a:cs typeface="+mj-cs"/>
              <a:sym typeface="Open Sans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75" dirty="0" smtClean="0">
                <a:solidFill>
                  <a:srgbClr val="005493"/>
                </a:solidFill>
                <a:latin typeface="+mj-lt"/>
                <a:ea typeface="+mj-ea"/>
                <a:cs typeface="+mj-cs"/>
                <a:sym typeface="Open Sans"/>
              </a:rPr>
              <a:t>Education/Prevention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75" dirty="0" smtClean="0">
                <a:solidFill>
                  <a:srgbClr val="005493"/>
                </a:solidFill>
                <a:latin typeface="+mj-lt"/>
                <a:ea typeface="+mj-ea"/>
                <a:cs typeface="+mj-cs"/>
                <a:sym typeface="Open Sans"/>
              </a:rPr>
              <a:t>Strengthening healthcare connection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75" dirty="0" smtClean="0">
                <a:solidFill>
                  <a:srgbClr val="005493"/>
                </a:solidFill>
                <a:latin typeface="+mj-lt"/>
                <a:ea typeface="+mj-ea"/>
                <a:cs typeface="+mj-cs"/>
                <a:sym typeface="Open Sans"/>
              </a:rPr>
              <a:t>Improving safety in homes and our communities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75" dirty="0" smtClean="0">
                <a:solidFill>
                  <a:srgbClr val="005493"/>
                </a:solidFill>
                <a:latin typeface="+mj-lt"/>
                <a:ea typeface="+mj-ea"/>
                <a:cs typeface="+mj-cs"/>
                <a:sym typeface="Open Sans"/>
              </a:rPr>
              <a:t>Digital access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75" dirty="0" smtClean="0">
                <a:solidFill>
                  <a:srgbClr val="005493"/>
                </a:solidFill>
                <a:latin typeface="+mj-lt"/>
                <a:ea typeface="+mj-ea"/>
                <a:cs typeface="+mj-cs"/>
                <a:sym typeface="Open Sans"/>
              </a:rPr>
              <a:t>Metrics of Success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75" dirty="0">
              <a:solidFill>
                <a:srgbClr val="005493"/>
              </a:solidFill>
              <a:latin typeface="+mj-lt"/>
              <a:ea typeface="+mj-ea"/>
              <a:cs typeface="+mj-cs"/>
              <a:sym typeface="Open Sans"/>
            </a:endParaRPr>
          </a:p>
          <a:p>
            <a:r>
              <a:rPr lang="en-US" sz="2075" dirty="0" smtClean="0">
                <a:solidFill>
                  <a:srgbClr val="005493"/>
                </a:solidFill>
                <a:latin typeface="+mj-lt"/>
                <a:ea typeface="+mj-ea"/>
                <a:cs typeface="+mj-cs"/>
                <a:sym typeface="Open Sans"/>
              </a:rPr>
              <a:t>                                                         ….and the work groups as well!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75" dirty="0">
              <a:solidFill>
                <a:srgbClr val="005493"/>
              </a:solidFill>
              <a:latin typeface="+mj-lt"/>
              <a:ea typeface="+mj-ea"/>
              <a:cs typeface="+mj-cs"/>
              <a:sym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21257625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7975" y="362554"/>
            <a:ext cx="8520600" cy="707400"/>
          </a:xfrm>
        </p:spPr>
        <p:txBody>
          <a:bodyPr/>
          <a:lstStyle/>
          <a:p>
            <a:r>
              <a:rPr lang="en-US" dirty="0" smtClean="0">
                <a:solidFill>
                  <a:srgbClr val="005493"/>
                </a:solidFill>
              </a:rPr>
              <a:t>Education/Prevention Focus Area</a:t>
            </a:r>
            <a:endParaRPr lang="en-US" dirty="0">
              <a:solidFill>
                <a:srgbClr val="005493"/>
              </a:solidFill>
            </a:endParaRPr>
          </a:p>
        </p:txBody>
      </p:sp>
      <p:pic>
        <p:nvPicPr>
          <p:cNvPr id="4" name="Picture 3" descr="Picture 3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84645" y="3797099"/>
            <a:ext cx="885826" cy="885826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AutoShape 2" descr="data:image/jpeg;base64,/9j/4AAQSkZJRgABAQAAAQABAAD/2wCEAAkGBwgHBgkIBwgKCgkLDRYPDQwMDRsUFRAWIB0iIiAdHx8kKDQsJCYxJx8fLT0tMTU3Ojo6Iys/RD84QzQ5OjcBCgoKDQwNGg8PGjclHyU3Nzc3Nzc3Nzc3Nzc3Nzc3Nzc3Nzc3Nzc3Nzc3Nzc3Nzc3Nzc3Nzc3Nzc3Nzc3Nzc3N//AABEIAFoAeAMBIgACEQEDEQH/xAAcAAABBQEBAQAAAAAAAAAAAAAAAgMFBgcEAQj/xAA4EAABAwMCBQEGAwYHAAAAAAABAAIDBAUREiEGMUFRYRMHFCIycYEzkaEVIyRSscEWQnKCkqLR/8QAGgEAAQUBAAAAAAAAAAAAAAAAAAECAwQFBv/EAC4RAAEEAQIEBAQHAAAAAAAAAAEAAgMRBCExBRITQRQikfAVUWGBI0JxobHB8f/aAAwDAQACEQMRAD8A25oS0BCEIQhCEIQhCEIQuK9XBtqtNXXvaXinic/SOuByWG1/GvEdVUum/ak8O+RHCdLW+MdfuopJmx7q/h8PkywS00At/Qqp7OeI5+IrGZK3Bq6eQxSvAwH7Ah2Pod/Ktaka4OAIVSaJ0MhjduEIQhKo0JLglIQhMOCEtwQnJE4hCE1KhCFT7x7QLfb6t9NTwSVbozpe9rg1oPUA9UIVsnmjp4XzTvayKNpc5zjgABZVxl7Sqwfw9iAgEj/TjmeMuce/gAAnvsnONeNIbta6Klo9cIqJXCZjueWjIG22Duf9qpcsMUzdM8UcjQcgPaDg9x2SH6JzasE7JiS41z3SvqK6rqpZonRyPqJ3OyHc8NzpHjb7qJLK07B9L/qc9w/TSf7pVbLT08rmUcr3vb80OC8fZ3MH65SHTyYBdTTNJ6Fhys2XnB82q6zCmxns/C8nv73/ACpK33m5Wan9C13CeHLi+R8fw63HHTsMKatPtVvltqA2vnir4f8AMyYBrseHAf1yqh6rh+LE+Md3NICsvs/iPr3aTH7t3osHkjWT+jh+arSZL4WGQ9v8ViePHdGKaHWe/wBzvuts4Y4lt3E1AKq3SbtwJYXfPGfI/oeRUysZoS2y8YWuqthFO+oc9tZFG34HwgZc4joQcDPUkLQWcYUpm0vppWxZ+fIJ/JWouKY5ja55q1zU+A8PPSFj36qyoSIpWTRNlicHMeMtcOoS1og3qFnbLxyF6UJyRCEISJU3P+C8ZIJBAI6L56mHur5I5yGmJxY4k7ZC+hJwSPCxX2mWSKKOsqnUzHElji5zQcMDwXn7NBUE0pjr9a9U8AUSVURUC5V8ToCPdKR5fJMeRfjAaPO/5fVd1ZVMjppHNcHO0nAHdclfMyL4nHEbQA0NG3gABSVitE81ZTuuMWjW8aKfOSO2s9/A7c0r5WsoE7pNLT/CHC1Z+y4z6GZZPjkceZJVldwfX6QRG0rS7PQx01GwaBnHZSGkdgo/DNdqVP4gt0Cxmp4TrPTcHxNORy7pHDVvbaaOemcTrdUOkdq+jQP0AWxz00cjT8AzhUfim2+7VMc8TcMcCHLN4pi1jktKv4OTzSBrlU7m51Hcqe5huumbE6CoI3MYJBDvpkYP1C7BW0ro9bZ4y0jIIdlL3ByDhRj7LTy3SlnihYxupwlZG0APzuCQOe4/VYMLGzlsZ0O39rXkPSaXLUeCpvVsEJ32c7APbJIU8oLhWKSGmIeCAd8KdXawN5I2tHYLlJjzSF3zQhCFKo0IQhCEKocdUzX24TaQdEg1ZHQ7f3VvUPf6YVNvmhIyCFXyY+pEWpQL0WMU9lpKStbPGZXCL8CJ5BbET1G2dhyyTjP0xM2+pbS1LJHx62tcDjkduy4a73umeWQ0b6iQOxkOaxoHdxJ2XE64zUhBulG6mjJAE7JGyRgnYBxG7fqRjyuaPiS8PJsj6i/RQva4OorbbHe6O7Q/w78SMHxRu2cFKLGbbWy2+siqoHYcw5x3HUFTdJ7Qq5pqIpIIJnRSuZkktI6jOOexB+66HhU7s0Fn5h+6jdkCMW9aFX11Lb6cz1szIox1d18AdVmfF3E9Vc6n0rXLBHRtAwZadznOd1J+IbeFGXm71d4qfXrHg4GGMaMNYPAUDPcHmpfS0FM6qnjAMmHBjI88tTjsD45rdPDoDHU+t9lUHEZ+pcGle++iXXOr/d5JnXGV00bC9gjjEceRuMt3J7fMrpwm9tXX0riNpIxJg9Mgf+rPaqasma2mr6Q0lPKdMs8cglGn+UaeRdyycAZ+y03hCkcyqbI5oa9wGWjkwdGj6LFz8TGZlRCBnLy3elb7La4fk5D8eR0775qrW9t1oMUbY2gNCWgckKyoUIQhCEIQEIQhNTxCRhCdSJThhwkKAsp4qaYbxNABhjSCB3yBuoKsMQo5/eMeiY3CTPLTjdWzj+lk99ZURYyWBpBHZUiooZqxmmqdqgJwYwNneD3C5mbEf4gm9LTvDvcbC5bLdYYbPRNuD3wzCFuTM0jVtsQeR28p0SOq7lHU0ccjYdGieaRpa2QD5Q0HcuBPPljIPRds1E+B5bC98QzsAdvyTDoapx3qf+i2cOLEgyOvzOB+SgnxJ3AtaAb+qfe9sbS57g1o5klRnDpzbnuP4j6iV8nklxwf+On7Lrbbdf7yYvlx/PyH2XZV22WBjJoDp1tGoEbFbPxdhlB5fKFW+ESCIi/MU0H6Tn8/K1ThC3uhoopZfmLf0WZ2e2y1NR6tU8GKM50AbErZLOc0MfgYTMnKjyHDk7KXExZcdp5+67kIQq6soQvChCElpS001OBCF6vHNDhgr1CEKHvFlZcI9LioZvCcWtoOS1vIK4rzG6jdE0m1IJHAUqzVcLwTM3ao/wDwXBryS7HbKu6EhhYdwlErgqvFwxTxtDdGcd05VcOR1EHpkYA5KyITum2qSdR26qlLw1HT6WtJ0hWWliEMQYOidK9Q1gbskc8u3QhCS5PTElxQkPXqEq//2Q=="/>
          <p:cNvSpPr>
            <a:spLocks noChangeAspect="1" noChangeArrowheads="1"/>
          </p:cNvSpPr>
          <p:nvPr/>
        </p:nvSpPr>
        <p:spPr bwMode="auto">
          <a:xfrm flipV="1">
            <a:off x="155575" y="160338"/>
            <a:ext cx="304800" cy="1833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7" name="AutoShape 4" descr="data:image/jpeg;base64,/9j/4AAQSkZJRgABAQAAAQABAAD/2wCEAAkGBwgHBgkIBwgKCgkLDRYPDQwMDRsUFRAWIB0iIiAdHx8kKDQsJCYxJx8fLT0tMTU3Ojo6Iys/RD84QzQ5OjcBCgoKDQwNGg8PGjclHyU3Nzc3Nzc3Nzc3Nzc3Nzc3Nzc3Nzc3Nzc3Nzc3Nzc3Nzc3Nzc3Nzc3Nzc3Nzc3Nzc3N//AABEIAFoAeAMBIgACEQEDEQH/xAAcAAABBQEBAQAAAAAAAAAAAAAAAgMFBgcEAQj/xAA4EAABAwMCBQEGAwYHAAAAAAABAAIDBAUREiEGMUFRYRMHFCIycYEzkaEVIyRSscEWQnKCkqLR/8QAGgEAAQUBAAAAAAAAAAAAAAAAAAECAwQFBv/EAC4RAAEEAQIEBAQHAAAAAAAAAAEAAgMRBCExBRITQRQikfAVUWGBI0JxobHB8f/aAAwDAQACEQMRAD8A25oS0BCEIQhCEIQhCEIQuK9XBtqtNXXvaXinic/SOuByWG1/GvEdVUum/ak8O+RHCdLW+MdfuopJmx7q/h8PkywS00At/Qqp7OeI5+IrGZK3Bq6eQxSvAwH7Ah2Pod/Ktaka4OAIVSaJ0MhjduEIQhKo0JLglIQhMOCEtwQnJE4hCE1KhCFT7x7QLfb6t9NTwSVbozpe9rg1oPUA9UIVsnmjp4XzTvayKNpc5zjgABZVxl7Sqwfw9iAgEj/TjmeMuce/gAAnvsnONeNIbta6Klo9cIqJXCZjueWjIG22Duf9qpcsMUzdM8UcjQcgPaDg9x2SH6JzasE7JiS41z3SvqK6rqpZonRyPqJ3OyHc8NzpHjb7qJLK07B9L/qc9w/TSf7pVbLT08rmUcr3vb80OC8fZ3MH65SHTyYBdTTNJ6Fhys2XnB82q6zCmxns/C8nv73/ACpK33m5Wan9C13CeHLi+R8fw63HHTsMKatPtVvltqA2vnir4f8AMyYBrseHAf1yqh6rh+LE+Md3NICsvs/iPr3aTH7t3osHkjWT+jh+arSZL4WGQ9v8ViePHdGKaHWe/wBzvuts4Y4lt3E1AKq3SbtwJYXfPGfI/oeRUysZoS2y8YWuqthFO+oc9tZFG34HwgZc4joQcDPUkLQWcYUpm0vppWxZ+fIJ/JWouKY5ja55q1zU+A8PPSFj36qyoSIpWTRNlicHMeMtcOoS1og3qFnbLxyF6UJyRCEISJU3P+C8ZIJBAI6L56mHur5I5yGmJxY4k7ZC+hJwSPCxX2mWSKKOsqnUzHElji5zQcMDwXn7NBUE0pjr9a9U8AUSVURUC5V8ToCPdKR5fJMeRfjAaPO/5fVd1ZVMjppHNcHO0nAHdclfMyL4nHEbQA0NG3gABSVitE81ZTuuMWjW8aKfOSO2s9/A7c0r5WsoE7pNLT/CHC1Z+y4z6GZZPjkceZJVldwfX6QRG0rS7PQx01GwaBnHZSGkdgo/DNdqVP4gt0Cxmp4TrPTcHxNORy7pHDVvbaaOemcTrdUOkdq+jQP0AWxz00cjT8AzhUfim2+7VMc8TcMcCHLN4pi1jktKv4OTzSBrlU7m51Hcqe5huumbE6CoI3MYJBDvpkYP1C7BW0ro9bZ4y0jIIdlL3ByDhRj7LTy3SlnihYxupwlZG0APzuCQOe4/VYMLGzlsZ0O39rXkPSaXLUeCpvVsEJ32c7APbJIU8oLhWKSGmIeCAd8KdXawN5I2tHYLlJjzSF3zQhCFKo0IQhCEKocdUzX24TaQdEg1ZHQ7f3VvUPf6YVNvmhIyCFXyY+pEWpQL0WMU9lpKStbPGZXCL8CJ5BbET1G2dhyyTjP0xM2+pbS1LJHx62tcDjkduy4a73umeWQ0b6iQOxkOaxoHdxJ2XE64zUhBulG6mjJAE7JGyRgnYBxG7fqRjyuaPiS8PJsj6i/RQva4OorbbHe6O7Q/w78SMHxRu2cFKLGbbWy2+siqoHYcw5x3HUFTdJ7Qq5pqIpIIJnRSuZkktI6jOOexB+66HhU7s0Fn5h+6jdkCMW9aFX11Lb6cz1szIox1d18AdVmfF3E9Vc6n0rXLBHRtAwZadznOd1J+IbeFGXm71d4qfXrHg4GGMaMNYPAUDPcHmpfS0FM6qnjAMmHBjI88tTjsD45rdPDoDHU+t9lUHEZ+pcGle++iXXOr/d5JnXGV00bC9gjjEceRuMt3J7fMrpwm9tXX0riNpIxJg9Mgf+rPaqasma2mr6Q0lPKdMs8cglGn+UaeRdyycAZ+y03hCkcyqbI5oa9wGWjkwdGj6LFz8TGZlRCBnLy3elb7La4fk5D8eR0775qrW9t1oMUbY2gNCWgckKyoUIQhCEIQEIQhNTxCRhCdSJThhwkKAsp4qaYbxNABhjSCB3yBuoKsMQo5/eMeiY3CTPLTjdWzj+lk99ZURYyWBpBHZUiooZqxmmqdqgJwYwNneD3C5mbEf4gm9LTvDvcbC5bLdYYbPRNuD3wzCFuTM0jVtsQeR28p0SOq7lHU0ccjYdGieaRpa2QD5Q0HcuBPPljIPRds1E+B5bC98QzsAdvyTDoapx3qf+i2cOLEgyOvzOB+SgnxJ3AtaAb+qfe9sbS57g1o5klRnDpzbnuP4j6iV8nklxwf+On7Lrbbdf7yYvlx/PyH2XZV22WBjJoDp1tGoEbFbPxdhlB5fKFW+ESCIi/MU0H6Tn8/K1ThC3uhoopZfmLf0WZ2e2y1NR6tU8GKM50AbErZLOc0MfgYTMnKjyHDk7KXExZcdp5+67kIQq6soQvChCElpS001OBCF6vHNDhgr1CEKHvFlZcI9LioZvCcWtoOS1vIK4rzG6jdE0m1IJHAUqzVcLwTM3ao/wDwXBryS7HbKu6EhhYdwlErgqvFwxTxtDdGcd05VcOR1EHpkYA5KyITum2qSdR26qlLw1HT6WtJ0hWWliEMQYOidK9Q1gbskc8u3QhCS5PTElxQkPXqEq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8" name="AutoShape 6" descr="data:image/jpeg;base64,/9j/4AAQSkZJRgABAQAAAQABAAD/2wCEAAkGBwgHBgkIBwgKCgkLDRYPDQwMDRsUFRAWIB0iIiAdHx8kKDQsJCYxJx8fLT0tMTU3Ojo6Iys/RD84QzQ5OjcBCgoKDQwNGg8PGjclHyU3Nzc3Nzc3Nzc3Nzc3Nzc3Nzc3Nzc3Nzc3Nzc3Nzc3Nzc3Nzc3Nzc3Nzc3Nzc3Nzc3N//AABEIAFoAeAMBIgACEQEDEQH/xAAcAAABBQEBAQAAAAAAAAAAAAAAAgMFBgcEAQj/xAA4EAABAwMCBQEGAwYHAAAAAAABAAIDBAUREiEGMUFRYRMHFCIycYEzkaEVIyRSscEWQnKCkqLR/8QAGgEAAQUBAAAAAAAAAAAAAAAAAAECAwQFBv/EAC4RAAEEAQIEBAQHAAAAAAAAAAEAAgMRBCExBRITQRQikfAVUWGBI0JxobHB8f/aAAwDAQACEQMRAD8A25oS0BCEIQhCEIQhCEIQuK9XBtqtNXXvaXinic/SOuByWG1/GvEdVUum/ak8O+RHCdLW+MdfuopJmx7q/h8PkywS00At/Qqp7OeI5+IrGZK3Bq6eQxSvAwH7Ah2Pod/Ktaka4OAIVSaJ0MhjduEIQhKo0JLglIQhMOCEtwQnJE4hCE1KhCFT7x7QLfb6t9NTwSVbozpe9rg1oPUA9UIVsnmjp4XzTvayKNpc5zjgABZVxl7Sqwfw9iAgEj/TjmeMuce/gAAnvsnONeNIbta6Klo9cIqJXCZjueWjIG22Duf9qpcsMUzdM8UcjQcgPaDg9x2SH6JzasE7JiS41z3SvqK6rqpZonRyPqJ3OyHc8NzpHjb7qJLK07B9L/qc9w/TSf7pVbLT08rmUcr3vb80OC8fZ3MH65SHTyYBdTTNJ6Fhys2XnB82q6zCmxns/C8nv73/ACpK33m5Wan9C13CeHLi+R8fw63HHTsMKatPtVvltqA2vnir4f8AMyYBrseHAf1yqh6rh+LE+Md3NICsvs/iPr3aTH7t3osHkjWT+jh+arSZL4WGQ9v8ViePHdGKaHWe/wBzvuts4Y4lt3E1AKq3SbtwJYXfPGfI/oeRUysZoS2y8YWuqthFO+oc9tZFG34HwgZc4joQcDPUkLQWcYUpm0vppWxZ+fIJ/JWouKY5ja55q1zU+A8PPSFj36qyoSIpWTRNlicHMeMtcOoS1og3qFnbLxyF6UJyRCEISJU3P+C8ZIJBAI6L56mHur5I5yGmJxY4k7ZC+hJwSPCxX2mWSKKOsqnUzHElji5zQcMDwXn7NBUE0pjr9a9U8AUSVURUC5V8ToCPdKR5fJMeRfjAaPO/5fVd1ZVMjppHNcHO0nAHdclfMyL4nHEbQA0NG3gABSVitE81ZTuuMWjW8aKfOSO2s9/A7c0r5WsoE7pNLT/CHC1Z+y4z6GZZPjkceZJVldwfX6QRG0rS7PQx01GwaBnHZSGkdgo/DNdqVP4gt0Cxmp4TrPTcHxNORy7pHDVvbaaOemcTrdUOkdq+jQP0AWxz00cjT8AzhUfim2+7VMc8TcMcCHLN4pi1jktKv4OTzSBrlU7m51Hcqe5huumbE6CoI3MYJBDvpkYP1C7BW0ro9bZ4y0jIIdlL3ByDhRj7LTy3SlnihYxupwlZG0APzuCQOe4/VYMLGzlsZ0O39rXkPSaXLUeCpvVsEJ32c7APbJIU8oLhWKSGmIeCAd8KdXawN5I2tHYLlJjzSF3zQhCFKo0IQhCEKocdUzX24TaQdEg1ZHQ7f3VvUPf6YVNvmhIyCFXyY+pEWpQL0WMU9lpKStbPGZXCL8CJ5BbET1G2dhyyTjP0xM2+pbS1LJHx62tcDjkduy4a73umeWQ0b6iQOxkOaxoHdxJ2XE64zUhBulG6mjJAE7JGyRgnYBxG7fqRjyuaPiS8PJsj6i/RQva4OorbbHe6O7Q/w78SMHxRu2cFKLGbbWy2+siqoHYcw5x3HUFTdJ7Qq5pqIpIIJnRSuZkktI6jOOexB+66HhU7s0Fn5h+6jdkCMW9aFX11Lb6cz1szIox1d18AdVmfF3E9Vc6n0rXLBHRtAwZadznOd1J+IbeFGXm71d4qfXrHg4GGMaMNYPAUDPcHmpfS0FM6qnjAMmHBjI88tTjsD45rdPDoDHU+t9lUHEZ+pcGle++iXXOr/d5JnXGV00bC9gjjEceRuMt3J7fMrpwm9tXX0riNpIxJg9Mgf+rPaqasma2mr6Q0lPKdMs8cglGn+UaeRdyycAZ+y03hCkcyqbI5oa9wGWjkwdGj6LFz8TGZlRCBnLy3elb7La4fk5D8eR0775qrW9t1oMUbY2gNCWgckKyoUIQhCEIQEIQhNTxCRhCdSJThhwkKAsp4qaYbxNABhjSCB3yBuoKsMQo5/eMeiY3CTPLTjdWzj+lk99ZURYyWBpBHZUiooZqxmmqdqgJwYwNneD3C5mbEf4gm9LTvDvcbC5bLdYYbPRNuD3wzCFuTM0jVtsQeR28p0SOq7lHU0ccjYdGieaRpa2QD5Q0HcuBPPljIPRds1E+B5bC98QzsAdvyTDoapx3qf+i2cOLEgyOvzOB+SgnxJ3AtaAb+qfe9sbS57g1o5klRnDpzbnuP4j6iV8nklxwf+On7Lrbbdf7yYvlx/PyH2XZV22WBjJoDp1tGoEbFbPxdhlB5fKFW+ESCIi/MU0H6Tn8/K1ThC3uhoopZfmLf0WZ2e2y1NR6tU8GKM50AbErZLOc0MfgYTMnKjyHDk7KXExZcdp5+67kIQq6soQvChCElpS001OBCF6vHNDhgr1CEKHvFlZcI9LioZvCcWtoOS1vIK4rzG6jdE0m1IJHAUqzVcLwTM3ao/wDwXBryS7HbKu6EhhYdwlErgqvFwxTxtDdGcd05VcOR1EHpkYA5KyITum2qSdR26qlLw1HT6WtJ0hWWliEMQYOidK9Q1gbskc8u3QhCS5PTElxQkPXqEq//2Q=="/>
          <p:cNvSpPr>
            <a:spLocks noChangeAspect="1" noChangeArrowheads="1"/>
          </p:cNvSpPr>
          <p:nvPr/>
        </p:nvSpPr>
        <p:spPr bwMode="auto">
          <a:xfrm>
            <a:off x="300037" y="-1"/>
            <a:ext cx="312738" cy="3127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pic>
        <p:nvPicPr>
          <p:cNvPr id="11" name="Picture 2" descr="http://t2.gstatic.com/images?q=tbn:ANd9GcT-6JOvfnHy44O4tTFmPP_9wUCUe8Strubwrr1sA4kJmkQb-6h2-2pIoi2ZwqSlz6cFTWmPpwysyrm4H6agbcQ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7330" y="-12970"/>
            <a:ext cx="1606670" cy="12050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384645" y="1119770"/>
            <a:ext cx="8801744" cy="39472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75" dirty="0" smtClean="0">
                <a:solidFill>
                  <a:srgbClr val="005493"/>
                </a:solidFill>
                <a:latin typeface="+mj-lt"/>
                <a:ea typeface="+mj-ea"/>
                <a:cs typeface="+mj-cs"/>
                <a:sym typeface="Open Sans"/>
              </a:rPr>
              <a:t>Community education</a:t>
            </a:r>
          </a:p>
          <a:p>
            <a:pPr marL="342900" lvl="6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5493"/>
                </a:solidFill>
                <a:sym typeface="Open Sans"/>
              </a:rPr>
              <a:t>Identifying the right content </a:t>
            </a:r>
            <a:r>
              <a:rPr lang="en-US" dirty="0" smtClean="0">
                <a:solidFill>
                  <a:srgbClr val="005493"/>
                </a:solidFill>
                <a:sym typeface="Open Sans"/>
              </a:rPr>
              <a:t>(and </a:t>
            </a:r>
            <a:r>
              <a:rPr lang="en-US" dirty="0">
                <a:solidFill>
                  <a:srgbClr val="005493"/>
                </a:solidFill>
                <a:sym typeface="Open Sans"/>
              </a:rPr>
              <a:t>do we want to update our current brochure?)</a:t>
            </a:r>
          </a:p>
          <a:p>
            <a:pPr marL="342900" lvl="6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5493"/>
                </a:solidFill>
                <a:sym typeface="Open Sans"/>
              </a:rPr>
              <a:t>Defining the audience</a:t>
            </a:r>
          </a:p>
          <a:p>
            <a:pPr marL="342900" lvl="6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5493"/>
                </a:solidFill>
                <a:sym typeface="Open Sans"/>
              </a:rPr>
              <a:t>Communications campaign - frequency of messaging</a:t>
            </a:r>
          </a:p>
          <a:p>
            <a:pPr marL="342900" lvl="6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5493"/>
                </a:solidFill>
                <a:sym typeface="Open Sans"/>
              </a:rPr>
              <a:t>Delivery Methods (print, digital TV, radio)</a:t>
            </a:r>
          </a:p>
          <a:p>
            <a:pPr marL="342900" lvl="6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5493"/>
                </a:solidFill>
                <a:sym typeface="Open Sans"/>
              </a:rPr>
              <a:t>Falls Prevention Month (Sept) - how do we want to </a:t>
            </a:r>
            <a:r>
              <a:rPr lang="en-US" dirty="0" smtClean="0">
                <a:solidFill>
                  <a:srgbClr val="005493"/>
                </a:solidFill>
                <a:sym typeface="Open Sans"/>
              </a:rPr>
              <a:t>participate?</a:t>
            </a:r>
            <a:endParaRPr lang="en-US" dirty="0">
              <a:solidFill>
                <a:srgbClr val="005493"/>
              </a:solidFill>
              <a:sym typeface="Open Sans"/>
            </a:endParaRP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en-US" dirty="0">
              <a:solidFill>
                <a:srgbClr val="005493"/>
              </a:solidFill>
              <a:latin typeface="+mj-lt"/>
              <a:ea typeface="+mj-ea"/>
              <a:cs typeface="+mj-cs"/>
              <a:sym typeface="Open Sans"/>
            </a:endParaRPr>
          </a:p>
          <a:p>
            <a:r>
              <a:rPr lang="en-US" sz="2075" dirty="0" smtClean="0">
                <a:solidFill>
                  <a:srgbClr val="005493"/>
                </a:solidFill>
                <a:latin typeface="+mj-lt"/>
                <a:ea typeface="+mj-ea"/>
                <a:cs typeface="+mj-cs"/>
                <a:sym typeface="Open Sans"/>
              </a:rPr>
              <a:t>Prevention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5493"/>
                </a:solidFill>
                <a:latin typeface="+mj-lt"/>
                <a:ea typeface="+mj-ea"/>
                <a:cs typeface="+mj-cs"/>
                <a:sym typeface="Open Sans"/>
              </a:rPr>
              <a:t>An audit -</a:t>
            </a:r>
            <a:r>
              <a:rPr lang="en-US" dirty="0">
                <a:solidFill>
                  <a:srgbClr val="005493"/>
                </a:solidFill>
                <a:latin typeface="+mj-lt"/>
                <a:ea typeface="+mj-ea"/>
                <a:cs typeface="+mj-cs"/>
                <a:sym typeface="Open Sans"/>
              </a:rPr>
              <a:t>w</a:t>
            </a:r>
            <a:r>
              <a:rPr lang="en-US" dirty="0" smtClean="0">
                <a:solidFill>
                  <a:srgbClr val="005493"/>
                </a:solidFill>
                <a:latin typeface="+mj-lt"/>
                <a:ea typeface="+mj-ea"/>
                <a:cs typeface="+mj-cs"/>
                <a:sym typeface="Open Sans"/>
              </a:rPr>
              <a:t>hat prevention programs currently exist on the island?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5493"/>
                </a:solidFill>
                <a:latin typeface="+mj-lt"/>
                <a:ea typeface="+mj-ea"/>
                <a:cs typeface="+mj-cs"/>
                <a:sym typeface="Open Sans"/>
              </a:rPr>
              <a:t>Investigation </a:t>
            </a:r>
            <a:r>
              <a:rPr lang="en-US" dirty="0">
                <a:solidFill>
                  <a:srgbClr val="005493"/>
                </a:solidFill>
                <a:latin typeface="+mj-lt"/>
                <a:ea typeface="+mj-ea"/>
                <a:cs typeface="+mj-cs"/>
                <a:sym typeface="Open Sans"/>
              </a:rPr>
              <a:t>of evidence-based programs (including </a:t>
            </a:r>
            <a:r>
              <a:rPr lang="en-US" dirty="0" smtClean="0">
                <a:solidFill>
                  <a:srgbClr val="005493"/>
                </a:solidFill>
                <a:latin typeface="+mj-lt"/>
                <a:ea typeface="+mj-ea"/>
                <a:cs typeface="+mj-cs"/>
                <a:sym typeface="Open Sans"/>
              </a:rPr>
              <a:t>Matter </a:t>
            </a:r>
            <a:r>
              <a:rPr lang="en-US" dirty="0">
                <a:solidFill>
                  <a:srgbClr val="005493"/>
                </a:solidFill>
                <a:latin typeface="+mj-lt"/>
                <a:ea typeface="+mj-ea"/>
                <a:cs typeface="+mj-cs"/>
                <a:sym typeface="Open Sans"/>
              </a:rPr>
              <a:t>of </a:t>
            </a:r>
            <a:r>
              <a:rPr lang="en-US" dirty="0" smtClean="0">
                <a:solidFill>
                  <a:srgbClr val="005493"/>
                </a:solidFill>
                <a:latin typeface="+mj-lt"/>
                <a:ea typeface="+mj-ea"/>
                <a:cs typeface="+mj-cs"/>
                <a:sym typeface="Open Sans"/>
              </a:rPr>
              <a:t>Balance which has gone quiet)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5493"/>
                </a:solidFill>
                <a:latin typeface="+mj-lt"/>
                <a:ea typeface="+mj-ea"/>
                <a:cs typeface="+mj-cs"/>
                <a:sym typeface="Open Sans"/>
              </a:rPr>
              <a:t>Selection and implementation of a prevention programs (if identified as a need)</a:t>
            </a:r>
            <a:endParaRPr lang="en-US" dirty="0">
              <a:solidFill>
                <a:srgbClr val="005493"/>
              </a:solidFill>
              <a:latin typeface="+mj-lt"/>
              <a:ea typeface="+mj-ea"/>
              <a:cs typeface="+mj-cs"/>
              <a:sym typeface="Open Sans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75" dirty="0" smtClean="0">
              <a:solidFill>
                <a:srgbClr val="005493"/>
              </a:solidFill>
              <a:latin typeface="+mj-lt"/>
              <a:ea typeface="+mj-ea"/>
              <a:cs typeface="+mj-cs"/>
              <a:sym typeface="Open Sans"/>
            </a:endParaRPr>
          </a:p>
          <a:p>
            <a:endParaRPr lang="en-US" sz="2075" dirty="0" smtClean="0">
              <a:solidFill>
                <a:srgbClr val="005493"/>
              </a:solidFill>
              <a:latin typeface="+mj-lt"/>
              <a:ea typeface="+mj-ea"/>
              <a:cs typeface="+mj-cs"/>
              <a:sym typeface="Open Sans"/>
            </a:endParaRPr>
          </a:p>
          <a:p>
            <a:pPr lvl="1"/>
            <a:endParaRPr lang="en-US" sz="2075" dirty="0" smtClean="0">
              <a:solidFill>
                <a:srgbClr val="005493"/>
              </a:solidFill>
              <a:latin typeface="+mj-lt"/>
              <a:ea typeface="+mj-ea"/>
              <a:cs typeface="+mj-cs"/>
              <a:sym typeface="Open Sans"/>
            </a:endParaRPr>
          </a:p>
          <a:p>
            <a:pPr marL="342900" lvl="2" indent="-342900">
              <a:buFont typeface="Arial" panose="020B0604020202020204" pitchFamily="34" charset="0"/>
              <a:buChar char="•"/>
            </a:pPr>
            <a:endParaRPr lang="en-US" sz="2075" dirty="0">
              <a:solidFill>
                <a:srgbClr val="005493"/>
              </a:solidFill>
              <a:latin typeface="+mj-lt"/>
              <a:ea typeface="+mj-ea"/>
              <a:cs typeface="+mj-cs"/>
              <a:sym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36644722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7975" y="259970"/>
            <a:ext cx="8520600" cy="707400"/>
          </a:xfrm>
        </p:spPr>
        <p:txBody>
          <a:bodyPr/>
          <a:lstStyle/>
          <a:p>
            <a:r>
              <a:rPr lang="en-US" sz="2800" dirty="0" smtClean="0">
                <a:solidFill>
                  <a:srgbClr val="005493"/>
                </a:solidFill>
              </a:rPr>
              <a:t>Strengthening Healthcare Connections Focus Areas</a:t>
            </a:r>
            <a:endParaRPr lang="en-US" dirty="0">
              <a:solidFill>
                <a:srgbClr val="005493"/>
              </a:solidFill>
            </a:endParaRPr>
          </a:p>
        </p:txBody>
      </p:sp>
      <p:pic>
        <p:nvPicPr>
          <p:cNvPr id="4" name="Picture 3" descr="Picture 3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84645" y="3797099"/>
            <a:ext cx="885826" cy="885826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AutoShape 2" descr="data:image/jpeg;base64,/9j/4AAQSkZJRgABAQAAAQABAAD/2wCEAAkGBwgHBgkIBwgKCgkLDRYPDQwMDRsUFRAWIB0iIiAdHx8kKDQsJCYxJx8fLT0tMTU3Ojo6Iys/RD84QzQ5OjcBCgoKDQwNGg8PGjclHyU3Nzc3Nzc3Nzc3Nzc3Nzc3Nzc3Nzc3Nzc3Nzc3Nzc3Nzc3Nzc3Nzc3Nzc3Nzc3Nzc3N//AABEIAFoAeAMBIgACEQEDEQH/xAAcAAABBQEBAQAAAAAAAAAAAAAAAgMFBgcEAQj/xAA4EAABAwMCBQEGAwYHAAAAAAABAAIDBAUREiEGMUFRYRMHFCIycYEzkaEVIyRSscEWQnKCkqLR/8QAGgEAAQUBAAAAAAAAAAAAAAAAAAECAwQFBv/EAC4RAAEEAQIEBAQHAAAAAAAAAAEAAgMRBCExBRITQRQikfAVUWGBI0JxobHB8f/aAAwDAQACEQMRAD8A25oS0BCEIQhCEIQhCEIQuK9XBtqtNXXvaXinic/SOuByWG1/GvEdVUum/ak8O+RHCdLW+MdfuopJmx7q/h8PkywS00At/Qqp7OeI5+IrGZK3Bq6eQxSvAwH7Ah2Pod/Ktaka4OAIVSaJ0MhjduEIQhKo0JLglIQhMOCEtwQnJE4hCE1KhCFT7x7QLfb6t9NTwSVbozpe9rg1oPUA9UIVsnmjp4XzTvayKNpc5zjgABZVxl7Sqwfw9iAgEj/TjmeMuce/gAAnvsnONeNIbta6Klo9cIqJXCZjueWjIG22Duf9qpcsMUzdM8UcjQcgPaDg9x2SH6JzasE7JiS41z3SvqK6rqpZonRyPqJ3OyHc8NzpHjb7qJLK07B9L/qc9w/TSf7pVbLT08rmUcr3vb80OC8fZ3MH65SHTyYBdTTNJ6Fhys2XnB82q6zCmxns/C8nv73/ACpK33m5Wan9C13CeHLi+R8fw63HHTsMKatPtVvltqA2vnir4f8AMyYBrseHAf1yqh6rh+LE+Md3NICsvs/iPr3aTH7t3osHkjWT+jh+arSZL4WGQ9v8ViePHdGKaHWe/wBzvuts4Y4lt3E1AKq3SbtwJYXfPGfI/oeRUysZoS2y8YWuqthFO+oc9tZFG34HwgZc4joQcDPUkLQWcYUpm0vppWxZ+fIJ/JWouKY5ja55q1zU+A8PPSFj36qyoSIpWTRNlicHMeMtcOoS1og3qFnbLxyF6UJyRCEISJU3P+C8ZIJBAI6L56mHur5I5yGmJxY4k7ZC+hJwSPCxX2mWSKKOsqnUzHElji5zQcMDwXn7NBUE0pjr9a9U8AUSVURUC5V8ToCPdKR5fJMeRfjAaPO/5fVd1ZVMjppHNcHO0nAHdclfMyL4nHEbQA0NG3gABSVitE81ZTuuMWjW8aKfOSO2s9/A7c0r5WsoE7pNLT/CHC1Z+y4z6GZZPjkceZJVldwfX6QRG0rS7PQx01GwaBnHZSGkdgo/DNdqVP4gt0Cxmp4TrPTcHxNORy7pHDVvbaaOemcTrdUOkdq+jQP0AWxz00cjT8AzhUfim2+7VMc8TcMcCHLN4pi1jktKv4OTzSBrlU7m51Hcqe5huumbE6CoI3MYJBDvpkYP1C7BW0ro9bZ4y0jIIdlL3ByDhRj7LTy3SlnihYxupwlZG0APzuCQOe4/VYMLGzlsZ0O39rXkPSaXLUeCpvVsEJ32c7APbJIU8oLhWKSGmIeCAd8KdXawN5I2tHYLlJjzSF3zQhCFKo0IQhCEKocdUzX24TaQdEg1ZHQ7f3VvUPf6YVNvmhIyCFXyY+pEWpQL0WMU9lpKStbPGZXCL8CJ5BbET1G2dhyyTjP0xM2+pbS1LJHx62tcDjkduy4a73umeWQ0b6iQOxkOaxoHdxJ2XE64zUhBulG6mjJAE7JGyRgnYBxG7fqRjyuaPiS8PJsj6i/RQva4OorbbHe6O7Q/w78SMHxRu2cFKLGbbWy2+siqoHYcw5x3HUFTdJ7Qq5pqIpIIJnRSuZkktI6jOOexB+66HhU7s0Fn5h+6jdkCMW9aFX11Lb6cz1szIox1d18AdVmfF3E9Vc6n0rXLBHRtAwZadznOd1J+IbeFGXm71d4qfXrHg4GGMaMNYPAUDPcHmpfS0FM6qnjAMmHBjI88tTjsD45rdPDoDHU+t9lUHEZ+pcGle++iXXOr/d5JnXGV00bC9gjjEceRuMt3J7fMrpwm9tXX0riNpIxJg9Mgf+rPaqasma2mr6Q0lPKdMs8cglGn+UaeRdyycAZ+y03hCkcyqbI5oa9wGWjkwdGj6LFz8TGZlRCBnLy3elb7La4fk5D8eR0775qrW9t1oMUbY2gNCWgckKyoUIQhCEIQEIQhNTxCRhCdSJThhwkKAsp4qaYbxNABhjSCB3yBuoKsMQo5/eMeiY3CTPLTjdWzj+lk99ZURYyWBpBHZUiooZqxmmqdqgJwYwNneD3C5mbEf4gm9LTvDvcbC5bLdYYbPRNuD3wzCFuTM0jVtsQeR28p0SOq7lHU0ccjYdGieaRpa2QD5Q0HcuBPPljIPRds1E+B5bC98QzsAdvyTDoapx3qf+i2cOLEgyOvzOB+SgnxJ3AtaAb+qfe9sbS57g1o5klRnDpzbnuP4j6iV8nklxwf+On7Lrbbdf7yYvlx/PyH2XZV22WBjJoDp1tGoEbFbPxdhlB5fKFW+ESCIi/MU0H6Tn8/K1ThC3uhoopZfmLf0WZ2e2y1NR6tU8GKM50AbErZLOc0MfgYTMnKjyHDk7KXExZcdp5+67kIQq6soQvChCElpS001OBCF6vHNDhgr1CEKHvFlZcI9LioZvCcWtoOS1vIK4rzG6jdE0m1IJHAUqzVcLwTM3ao/wDwXBryS7HbKu6EhhYdwlErgqvFwxTxtDdGcd05VcOR1EHpkYA5KyITum2qSdR26qlLw1HT6WtJ0hWWliEMQYOidK9Q1gbskc8u3QhCS5PTElxQkPXqEq//2Q=="/>
          <p:cNvSpPr>
            <a:spLocks noChangeAspect="1" noChangeArrowheads="1"/>
          </p:cNvSpPr>
          <p:nvPr/>
        </p:nvSpPr>
        <p:spPr bwMode="auto">
          <a:xfrm flipV="1">
            <a:off x="155575" y="160338"/>
            <a:ext cx="304800" cy="1833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7" name="AutoShape 4" descr="data:image/jpeg;base64,/9j/4AAQSkZJRgABAQAAAQABAAD/2wCEAAkGBwgHBgkIBwgKCgkLDRYPDQwMDRsUFRAWIB0iIiAdHx8kKDQsJCYxJx8fLT0tMTU3Ojo6Iys/RD84QzQ5OjcBCgoKDQwNGg8PGjclHyU3Nzc3Nzc3Nzc3Nzc3Nzc3Nzc3Nzc3Nzc3Nzc3Nzc3Nzc3Nzc3Nzc3Nzc3Nzc3Nzc3N//AABEIAFoAeAMBIgACEQEDEQH/xAAcAAABBQEBAQAAAAAAAAAAAAAAAgMFBgcEAQj/xAA4EAABAwMCBQEGAwYHAAAAAAABAAIDBAUREiEGMUFRYRMHFCIycYEzkaEVIyRSscEWQnKCkqLR/8QAGgEAAQUBAAAAAAAAAAAAAAAAAAECAwQFBv/EAC4RAAEEAQIEBAQHAAAAAAAAAAEAAgMRBCExBRITQRQikfAVUWGBI0JxobHB8f/aAAwDAQACEQMRAD8A25oS0BCEIQhCEIQhCEIQuK9XBtqtNXXvaXinic/SOuByWG1/GvEdVUum/ak8O+RHCdLW+MdfuopJmx7q/h8PkywS00At/Qqp7OeI5+IrGZK3Bq6eQxSvAwH7Ah2Pod/Ktaka4OAIVSaJ0MhjduEIQhKo0JLglIQhMOCEtwQnJE4hCE1KhCFT7x7QLfb6t9NTwSVbozpe9rg1oPUA9UIVsnmjp4XzTvayKNpc5zjgABZVxl7Sqwfw9iAgEj/TjmeMuce/gAAnvsnONeNIbta6Klo9cIqJXCZjueWjIG22Duf9qpcsMUzdM8UcjQcgPaDg9x2SH6JzasE7JiS41z3SvqK6rqpZonRyPqJ3OyHc8NzpHjb7qJLK07B9L/qc9w/TSf7pVbLT08rmUcr3vb80OC8fZ3MH65SHTyYBdTTNJ6Fhys2XnB82q6zCmxns/C8nv73/ACpK33m5Wan9C13CeHLi+R8fw63HHTsMKatPtVvltqA2vnir4f8AMyYBrseHAf1yqh6rh+LE+Md3NICsvs/iPr3aTH7t3osHkjWT+jh+arSZL4WGQ9v8ViePHdGKaHWe/wBzvuts4Y4lt3E1AKq3SbtwJYXfPGfI/oeRUysZoS2y8YWuqthFO+oc9tZFG34HwgZc4joQcDPUkLQWcYUpm0vppWxZ+fIJ/JWouKY5ja55q1zU+A8PPSFj36qyoSIpWTRNlicHMeMtcOoS1og3qFnbLxyF6UJyRCEISJU3P+C8ZIJBAI6L56mHur5I5yGmJxY4k7ZC+hJwSPCxX2mWSKKOsqnUzHElji5zQcMDwXn7NBUE0pjr9a9U8AUSVURUC5V8ToCPdKR5fJMeRfjAaPO/5fVd1ZVMjppHNcHO0nAHdclfMyL4nHEbQA0NG3gABSVitE81ZTuuMWjW8aKfOSO2s9/A7c0r5WsoE7pNLT/CHC1Z+y4z6GZZPjkceZJVldwfX6QRG0rS7PQx01GwaBnHZSGkdgo/DNdqVP4gt0Cxmp4TrPTcHxNORy7pHDVvbaaOemcTrdUOkdq+jQP0AWxz00cjT8AzhUfim2+7VMc8TcMcCHLN4pi1jktKv4OTzSBrlU7m51Hcqe5huumbE6CoI3MYJBDvpkYP1C7BW0ro9bZ4y0jIIdlL3ByDhRj7LTy3SlnihYxupwlZG0APzuCQOe4/VYMLGzlsZ0O39rXkPSaXLUeCpvVsEJ32c7APbJIU8oLhWKSGmIeCAd8KdXawN5I2tHYLlJjzSF3zQhCFKo0IQhCEKocdUzX24TaQdEg1ZHQ7f3VvUPf6YVNvmhIyCFXyY+pEWpQL0WMU9lpKStbPGZXCL8CJ5BbET1G2dhyyTjP0xM2+pbS1LJHx62tcDjkduy4a73umeWQ0b6iQOxkOaxoHdxJ2XE64zUhBulG6mjJAE7JGyRgnYBxG7fqRjyuaPiS8PJsj6i/RQva4OorbbHe6O7Q/w78SMHxRu2cFKLGbbWy2+siqoHYcw5x3HUFTdJ7Qq5pqIpIIJnRSuZkktI6jOOexB+66HhU7s0Fn5h+6jdkCMW9aFX11Lb6cz1szIox1d18AdVmfF3E9Vc6n0rXLBHRtAwZadznOd1J+IbeFGXm71d4qfXrHg4GGMaMNYPAUDPcHmpfS0FM6qnjAMmHBjI88tTjsD45rdPDoDHU+t9lUHEZ+pcGle++iXXOr/d5JnXGV00bC9gjjEceRuMt3J7fMrpwm9tXX0riNpIxJg9Mgf+rPaqasma2mr6Q0lPKdMs8cglGn+UaeRdyycAZ+y03hCkcyqbI5oa9wGWjkwdGj6LFz8TGZlRCBnLy3elb7La4fk5D8eR0775qrW9t1oMUbY2gNCWgckKyoUIQhCEIQEIQhNTxCRhCdSJThhwkKAsp4qaYbxNABhjSCB3yBuoKsMQo5/eMeiY3CTPLTjdWzj+lk99ZURYyWBpBHZUiooZqxmmqdqgJwYwNneD3C5mbEf4gm9LTvDvcbC5bLdYYbPRNuD3wzCFuTM0jVtsQeR28p0SOq7lHU0ccjYdGieaRpa2QD5Q0HcuBPPljIPRds1E+B5bC98QzsAdvyTDoapx3qf+i2cOLEgyOvzOB+SgnxJ3AtaAb+qfe9sbS57g1o5klRnDpzbnuP4j6iV8nklxwf+On7Lrbbdf7yYvlx/PyH2XZV22WBjJoDp1tGoEbFbPxdhlB5fKFW+ESCIi/MU0H6Tn8/K1ThC3uhoopZfmLf0WZ2e2y1NR6tU8GKM50AbErZLOc0MfgYTMnKjyHDk7KXExZcdp5+67kIQq6soQvChCElpS001OBCF6vHNDhgr1CEKHvFlZcI9LioZvCcWtoOS1vIK4rzG6jdE0m1IJHAUqzVcLwTM3ao/wDwXBryS7HbKu6EhhYdwlErgqvFwxTxtDdGcd05VcOR1EHpkYA5KyITum2qSdR26qlLw1HT6WtJ0hWWliEMQYOidK9Q1gbskc8u3QhCS5PTElxQkPXqEq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8" name="AutoShape 6" descr="data:image/jpeg;base64,/9j/4AAQSkZJRgABAQAAAQABAAD/2wCEAAkGBwgHBgkIBwgKCgkLDRYPDQwMDRsUFRAWIB0iIiAdHx8kKDQsJCYxJx8fLT0tMTU3Ojo6Iys/RD84QzQ5OjcBCgoKDQwNGg8PGjclHyU3Nzc3Nzc3Nzc3Nzc3Nzc3Nzc3Nzc3Nzc3Nzc3Nzc3Nzc3Nzc3Nzc3Nzc3Nzc3Nzc3N//AABEIAFoAeAMBIgACEQEDEQH/xAAcAAABBQEBAQAAAAAAAAAAAAAAAgMFBgcEAQj/xAA4EAABAwMCBQEGAwYHAAAAAAABAAIDBAUREiEGMUFRYRMHFCIycYEzkaEVIyRSscEWQnKCkqLR/8QAGgEAAQUBAAAAAAAAAAAAAAAAAAECAwQFBv/EAC4RAAEEAQIEBAQHAAAAAAAAAAEAAgMRBCExBRITQRQikfAVUWGBI0JxobHB8f/aAAwDAQACEQMRAD8A25oS0BCEIQhCEIQhCEIQuK9XBtqtNXXvaXinic/SOuByWG1/GvEdVUum/ak8O+RHCdLW+MdfuopJmx7q/h8PkywS00At/Qqp7OeI5+IrGZK3Bq6eQxSvAwH7Ah2Pod/Ktaka4OAIVSaJ0MhjduEIQhKo0JLglIQhMOCEtwQnJE4hCE1KhCFT7x7QLfb6t9NTwSVbozpe9rg1oPUA9UIVsnmjp4XzTvayKNpc5zjgABZVxl7Sqwfw9iAgEj/TjmeMuce/gAAnvsnONeNIbta6Klo9cIqJXCZjueWjIG22Duf9qpcsMUzdM8UcjQcgPaDg9x2SH6JzasE7JiS41z3SvqK6rqpZonRyPqJ3OyHc8NzpHjb7qJLK07B9L/qc9w/TSf7pVbLT08rmUcr3vb80OC8fZ3MH65SHTyYBdTTNJ6Fhys2XnB82q6zCmxns/C8nv73/ACpK33m5Wan9C13CeHLi+R8fw63HHTsMKatPtVvltqA2vnir4f8AMyYBrseHAf1yqh6rh+LE+Md3NICsvs/iPr3aTH7t3osHkjWT+jh+arSZL4WGQ9v8ViePHdGKaHWe/wBzvuts4Y4lt3E1AKq3SbtwJYXfPGfI/oeRUysZoS2y8YWuqthFO+oc9tZFG34HwgZc4joQcDPUkLQWcYUpm0vppWxZ+fIJ/JWouKY5ja55q1zU+A8PPSFj36qyoSIpWTRNlicHMeMtcOoS1og3qFnbLxyF6UJyRCEISJU3P+C8ZIJBAI6L56mHur5I5yGmJxY4k7ZC+hJwSPCxX2mWSKKOsqnUzHElji5zQcMDwXn7NBUE0pjr9a9U8AUSVURUC5V8ToCPdKR5fJMeRfjAaPO/5fVd1ZVMjppHNcHO0nAHdclfMyL4nHEbQA0NG3gABSVitE81ZTuuMWjW8aKfOSO2s9/A7c0r5WsoE7pNLT/CHC1Z+y4z6GZZPjkceZJVldwfX6QRG0rS7PQx01GwaBnHZSGkdgo/DNdqVP4gt0Cxmp4TrPTcHxNORy7pHDVvbaaOemcTrdUOkdq+jQP0AWxz00cjT8AzhUfim2+7VMc8TcMcCHLN4pi1jktKv4OTzSBrlU7m51Hcqe5huumbE6CoI3MYJBDvpkYP1C7BW0ro9bZ4y0jIIdlL3ByDhRj7LTy3SlnihYxupwlZG0APzuCQOe4/VYMLGzlsZ0O39rXkPSaXLUeCpvVsEJ32c7APbJIU8oLhWKSGmIeCAd8KdXawN5I2tHYLlJjzSF3zQhCFKo0IQhCEKocdUzX24TaQdEg1ZHQ7f3VvUPf6YVNvmhIyCFXyY+pEWpQL0WMU9lpKStbPGZXCL8CJ5BbET1G2dhyyTjP0xM2+pbS1LJHx62tcDjkduy4a73umeWQ0b6iQOxkOaxoHdxJ2XE64zUhBulG6mjJAE7JGyRgnYBxG7fqRjyuaPiS8PJsj6i/RQva4OorbbHe6O7Q/w78SMHxRu2cFKLGbbWy2+siqoHYcw5x3HUFTdJ7Qq5pqIpIIJnRSuZkktI6jOOexB+66HhU7s0Fn5h+6jdkCMW9aFX11Lb6cz1szIox1d18AdVmfF3E9Vc6n0rXLBHRtAwZadznOd1J+IbeFGXm71d4qfXrHg4GGMaMNYPAUDPcHmpfS0FM6qnjAMmHBjI88tTjsD45rdPDoDHU+t9lUHEZ+pcGle++iXXOr/d5JnXGV00bC9gjjEceRuMt3J7fMrpwm9tXX0riNpIxJg9Mgf+rPaqasma2mr6Q0lPKdMs8cglGn+UaeRdyycAZ+y03hCkcyqbI5oa9wGWjkwdGj6LFz8TGZlRCBnLy3elb7La4fk5D8eR0775qrW9t1oMUbY2gNCWgckKyoUIQhCEIQEIQhNTxCRhCdSJThhwkKAsp4qaYbxNABhjSCB3yBuoKsMQo5/eMeiY3CTPLTjdWzj+lk99ZURYyWBpBHZUiooZqxmmqdqgJwYwNneD3C5mbEf4gm9LTvDvcbC5bLdYYbPRNuD3wzCFuTM0jVtsQeR28p0SOq7lHU0ccjYdGieaRpa2QD5Q0HcuBPPljIPRds1E+B5bC98QzsAdvyTDoapx3qf+i2cOLEgyOvzOB+SgnxJ3AtaAb+qfe9sbS57g1o5klRnDpzbnuP4j6iV8nklxwf+On7Lrbbdf7yYvlx/PyH2XZV22WBjJoDp1tGoEbFbPxdhlB5fKFW+ESCIi/MU0H6Tn8/K1ThC3uhoopZfmLf0WZ2e2y1NR6tU8GKM50AbErZLOc0MfgYTMnKjyHDk7KXExZcdp5+67kIQq6soQvChCElpS001OBCF6vHNDhgr1CEKHvFlZcI9LioZvCcWtoOS1vIK4rzG6jdE0m1IJHAUqzVcLwTM3ao/wDwXBryS7HbKu6EhhYdwlErgqvFwxTxtDdGcd05VcOR1EHpkYA5KyITum2qSdR26qlLw1HT6WtJ0hWWliEMQYOidK9Q1gbskc8u3QhCS5PTElxQkPXqEq//2Q=="/>
          <p:cNvSpPr>
            <a:spLocks noChangeAspect="1" noChangeArrowheads="1"/>
          </p:cNvSpPr>
          <p:nvPr/>
        </p:nvSpPr>
        <p:spPr bwMode="auto">
          <a:xfrm>
            <a:off x="300037" y="-1"/>
            <a:ext cx="312738" cy="3127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pic>
        <p:nvPicPr>
          <p:cNvPr id="11" name="Picture 2" descr="http://t2.gstatic.com/images?q=tbn:ANd9GcT-6JOvfnHy44O4tTFmPP_9wUCUe8Strubwrr1sA4kJmkQb-6h2-2pIoi2ZwqSlz6cFTWmPpwysyrm4H6agbcQ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7330" y="-12970"/>
            <a:ext cx="1606670" cy="12050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307975" y="1227341"/>
            <a:ext cx="8266796" cy="35163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75" dirty="0" smtClean="0">
                <a:solidFill>
                  <a:srgbClr val="005493"/>
                </a:solidFill>
                <a:latin typeface="+mj-lt"/>
                <a:ea typeface="+mj-ea"/>
                <a:cs typeface="+mj-cs"/>
                <a:sym typeface="Open Sans"/>
              </a:rPr>
              <a:t>Purpose: Leveraging the strengths and talents of all island organizations and increase the visibility of coalition</a:t>
            </a:r>
          </a:p>
          <a:p>
            <a:endParaRPr lang="en-US" sz="2075" dirty="0" smtClean="0">
              <a:solidFill>
                <a:srgbClr val="005493"/>
              </a:solidFill>
              <a:latin typeface="+mj-lt"/>
              <a:ea typeface="+mj-ea"/>
              <a:cs typeface="+mj-cs"/>
              <a:sym typeface="Open Sans"/>
            </a:endParaRPr>
          </a:p>
          <a:p>
            <a:pPr marL="342900" lvl="6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5493"/>
                </a:solidFill>
                <a:latin typeface="+mj-lt"/>
                <a:ea typeface="+mj-ea"/>
                <a:cs typeface="+mj-cs"/>
                <a:sym typeface="Open Sans"/>
              </a:rPr>
              <a:t>Map the connection points between different organizations for falls prevention/recovery (as an example, hospital care for a fall followed up by participation in a YMCA program)</a:t>
            </a:r>
          </a:p>
          <a:p>
            <a:pPr lvl="6"/>
            <a:endParaRPr lang="en-US" dirty="0" smtClean="0">
              <a:solidFill>
                <a:srgbClr val="005493"/>
              </a:solidFill>
              <a:latin typeface="+mj-lt"/>
              <a:ea typeface="+mj-ea"/>
              <a:cs typeface="+mj-cs"/>
              <a:sym typeface="Open Sans"/>
            </a:endParaRPr>
          </a:p>
          <a:p>
            <a:pPr marL="342900" lvl="6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5493"/>
                </a:solidFill>
                <a:latin typeface="+mj-lt"/>
                <a:ea typeface="+mj-ea"/>
                <a:cs typeface="+mj-cs"/>
                <a:sym typeface="Open Sans"/>
              </a:rPr>
              <a:t>Communicate and raise awareness of these connection points and coalition’s role</a:t>
            </a:r>
          </a:p>
          <a:p>
            <a:pPr marL="342900" lvl="6" indent="-342900">
              <a:buFont typeface="Arial" panose="020B0604020202020204" pitchFamily="34" charset="0"/>
              <a:buChar char="•"/>
            </a:pPr>
            <a:endParaRPr lang="en-US" dirty="0" smtClean="0">
              <a:solidFill>
                <a:srgbClr val="005493"/>
              </a:solidFill>
              <a:latin typeface="+mj-lt"/>
              <a:ea typeface="+mj-ea"/>
              <a:cs typeface="+mj-cs"/>
              <a:sym typeface="Open Sans"/>
            </a:endParaRPr>
          </a:p>
          <a:p>
            <a:pPr marL="342900" lvl="6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5493"/>
                </a:solidFill>
                <a:latin typeface="+mj-lt"/>
                <a:ea typeface="+mj-ea"/>
                <a:cs typeface="+mj-cs"/>
                <a:sym typeface="Open Sans"/>
              </a:rPr>
              <a:t>Use this knowledge to identify gaps and where the coalition can “lean in”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en-US" dirty="0">
              <a:solidFill>
                <a:srgbClr val="005493"/>
              </a:solidFill>
              <a:latin typeface="+mj-lt"/>
              <a:ea typeface="+mj-ea"/>
              <a:cs typeface="+mj-cs"/>
              <a:sym typeface="Open Sans"/>
            </a:endParaRPr>
          </a:p>
          <a:p>
            <a:endParaRPr lang="en-US" sz="2075" dirty="0" smtClean="0">
              <a:solidFill>
                <a:srgbClr val="005493"/>
              </a:solidFill>
              <a:latin typeface="+mj-lt"/>
              <a:ea typeface="+mj-ea"/>
              <a:cs typeface="+mj-cs"/>
              <a:sym typeface="Open Sans"/>
            </a:endParaRPr>
          </a:p>
          <a:p>
            <a:pPr lvl="1"/>
            <a:endParaRPr lang="en-US" sz="2075" dirty="0" smtClean="0">
              <a:solidFill>
                <a:srgbClr val="005493"/>
              </a:solidFill>
              <a:latin typeface="+mj-lt"/>
              <a:ea typeface="+mj-ea"/>
              <a:cs typeface="+mj-cs"/>
              <a:sym typeface="Open Sans"/>
            </a:endParaRPr>
          </a:p>
          <a:p>
            <a:pPr marL="342900" lvl="2" indent="-342900">
              <a:buFont typeface="Arial" panose="020B0604020202020204" pitchFamily="34" charset="0"/>
              <a:buChar char="•"/>
            </a:pPr>
            <a:endParaRPr lang="en-US" sz="2075" dirty="0">
              <a:solidFill>
                <a:srgbClr val="005493"/>
              </a:solidFill>
              <a:latin typeface="+mj-lt"/>
              <a:ea typeface="+mj-ea"/>
              <a:cs typeface="+mj-cs"/>
              <a:sym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42632581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547"/>
            <a:ext cx="8828575" cy="707400"/>
          </a:xfrm>
        </p:spPr>
        <p:txBody>
          <a:bodyPr/>
          <a:lstStyle/>
          <a:p>
            <a:r>
              <a:rPr lang="en-US" sz="3200" dirty="0" smtClean="0">
                <a:solidFill>
                  <a:srgbClr val="005493"/>
                </a:solidFill>
              </a:rPr>
              <a:t>Improving Safety in our homes and communities </a:t>
            </a:r>
            <a:br>
              <a:rPr lang="en-US" sz="3200" dirty="0" smtClean="0">
                <a:solidFill>
                  <a:srgbClr val="005493"/>
                </a:solidFill>
              </a:rPr>
            </a:br>
            <a:r>
              <a:rPr lang="en-US" sz="3200" dirty="0" smtClean="0">
                <a:solidFill>
                  <a:srgbClr val="005493"/>
                </a:solidFill>
              </a:rPr>
              <a:t>focus areas</a:t>
            </a:r>
            <a:endParaRPr lang="en-US" sz="3200" dirty="0">
              <a:solidFill>
                <a:srgbClr val="005493"/>
              </a:solidFill>
            </a:endParaRPr>
          </a:p>
        </p:txBody>
      </p:sp>
      <p:pic>
        <p:nvPicPr>
          <p:cNvPr id="4" name="Picture 3" descr="Picture 3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84645" y="3797099"/>
            <a:ext cx="885826" cy="885826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AutoShape 2" descr="data:image/jpeg;base64,/9j/4AAQSkZJRgABAQAAAQABAAD/2wCEAAkGBwgHBgkIBwgKCgkLDRYPDQwMDRsUFRAWIB0iIiAdHx8kKDQsJCYxJx8fLT0tMTU3Ojo6Iys/RD84QzQ5OjcBCgoKDQwNGg8PGjclHyU3Nzc3Nzc3Nzc3Nzc3Nzc3Nzc3Nzc3Nzc3Nzc3Nzc3Nzc3Nzc3Nzc3Nzc3Nzc3Nzc3N//AABEIAFoAeAMBIgACEQEDEQH/xAAcAAABBQEBAQAAAAAAAAAAAAAAAgMFBgcEAQj/xAA4EAABAwMCBQEGAwYHAAAAAAABAAIDBAUREiEGMUFRYRMHFCIycYEzkaEVIyRSscEWQnKCkqLR/8QAGgEAAQUBAAAAAAAAAAAAAAAAAAECAwQFBv/EAC4RAAEEAQIEBAQHAAAAAAAAAAEAAgMRBCExBRITQRQikfAVUWGBI0JxobHB8f/aAAwDAQACEQMRAD8A25oS0BCEIQhCEIQhCEIQuK9XBtqtNXXvaXinic/SOuByWG1/GvEdVUum/ak8O+RHCdLW+MdfuopJmx7q/h8PkywS00At/Qqp7OeI5+IrGZK3Bq6eQxSvAwH7Ah2Pod/Ktaka4OAIVSaJ0MhjduEIQhKo0JLglIQhMOCEtwQnJE4hCE1KhCFT7x7QLfb6t9NTwSVbozpe9rg1oPUA9UIVsnmjp4XzTvayKNpc5zjgABZVxl7Sqwfw9iAgEj/TjmeMuce/gAAnvsnONeNIbta6Klo9cIqJXCZjueWjIG22Duf9qpcsMUzdM8UcjQcgPaDg9x2SH6JzasE7JiS41z3SvqK6rqpZonRyPqJ3OyHc8NzpHjb7qJLK07B9L/qc9w/TSf7pVbLT08rmUcr3vb80OC8fZ3MH65SHTyYBdTTNJ6Fhys2XnB82q6zCmxns/C8nv73/ACpK33m5Wan9C13CeHLi+R8fw63HHTsMKatPtVvltqA2vnir4f8AMyYBrseHAf1yqh6rh+LE+Md3NICsvs/iPr3aTH7t3osHkjWT+jh+arSZL4WGQ9v8ViePHdGKaHWe/wBzvuts4Y4lt3E1AKq3SbtwJYXfPGfI/oeRUysZoS2y8YWuqthFO+oc9tZFG34HwgZc4joQcDPUkLQWcYUpm0vppWxZ+fIJ/JWouKY5ja55q1zU+A8PPSFj36qyoSIpWTRNlicHMeMtcOoS1og3qFnbLxyF6UJyRCEISJU3P+C8ZIJBAI6L56mHur5I5yGmJxY4k7ZC+hJwSPCxX2mWSKKOsqnUzHElji5zQcMDwXn7NBUE0pjr9a9U8AUSVURUC5V8ToCPdKR5fJMeRfjAaPO/5fVd1ZVMjppHNcHO0nAHdclfMyL4nHEbQA0NG3gABSVitE81ZTuuMWjW8aKfOSO2s9/A7c0r5WsoE7pNLT/CHC1Z+y4z6GZZPjkceZJVldwfX6QRG0rS7PQx01GwaBnHZSGkdgo/DNdqVP4gt0Cxmp4TrPTcHxNORy7pHDVvbaaOemcTrdUOkdq+jQP0AWxz00cjT8AzhUfim2+7VMc8TcMcCHLN4pi1jktKv4OTzSBrlU7m51Hcqe5huumbE6CoI3MYJBDvpkYP1C7BW0ro9bZ4y0jIIdlL3ByDhRj7LTy3SlnihYxupwlZG0APzuCQOe4/VYMLGzlsZ0O39rXkPSaXLUeCpvVsEJ32c7APbJIU8oLhWKSGmIeCAd8KdXawN5I2tHYLlJjzSF3zQhCFKo0IQhCEKocdUzX24TaQdEg1ZHQ7f3VvUPf6YVNvmhIyCFXyY+pEWpQL0WMU9lpKStbPGZXCL8CJ5BbET1G2dhyyTjP0xM2+pbS1LJHx62tcDjkduy4a73umeWQ0b6iQOxkOaxoHdxJ2XE64zUhBulG6mjJAE7JGyRgnYBxG7fqRjyuaPiS8PJsj6i/RQva4OorbbHe6O7Q/w78SMHxRu2cFKLGbbWy2+siqoHYcw5x3HUFTdJ7Qq5pqIpIIJnRSuZkktI6jOOexB+66HhU7s0Fn5h+6jdkCMW9aFX11Lb6cz1szIox1d18AdVmfF3E9Vc6n0rXLBHRtAwZadznOd1J+IbeFGXm71d4qfXrHg4GGMaMNYPAUDPcHmpfS0FM6qnjAMmHBjI88tTjsD45rdPDoDHU+t9lUHEZ+pcGle++iXXOr/d5JnXGV00bC9gjjEceRuMt3J7fMrpwm9tXX0riNpIxJg9Mgf+rPaqasma2mr6Q0lPKdMs8cglGn+UaeRdyycAZ+y03hCkcyqbI5oa9wGWjkwdGj6LFz8TGZlRCBnLy3elb7La4fk5D8eR0775qrW9t1oMUbY2gNCWgckKyoUIQhCEIQEIQhNTxCRhCdSJThhwkKAsp4qaYbxNABhjSCB3yBuoKsMQo5/eMeiY3CTPLTjdWzj+lk99ZURYyWBpBHZUiooZqxmmqdqgJwYwNneD3C5mbEf4gm9LTvDvcbC5bLdYYbPRNuD3wzCFuTM0jVtsQeR28p0SOq7lHU0ccjYdGieaRpa2QD5Q0HcuBPPljIPRds1E+B5bC98QzsAdvyTDoapx3qf+i2cOLEgyOvzOB+SgnxJ3AtaAb+qfe9sbS57g1o5klRnDpzbnuP4j6iV8nklxwf+On7Lrbbdf7yYvlx/PyH2XZV22WBjJoDp1tGoEbFbPxdhlB5fKFW+ESCIi/MU0H6Tn8/K1ThC3uhoopZfmLf0WZ2e2y1NR6tU8GKM50AbErZLOc0MfgYTMnKjyHDk7KXExZcdp5+67kIQq6soQvChCElpS001OBCF6vHNDhgr1CEKHvFlZcI9LioZvCcWtoOS1vIK4rzG6jdE0m1IJHAUqzVcLwTM3ao/wDwXBryS7HbKu6EhhYdwlErgqvFwxTxtDdGcd05VcOR1EHpkYA5KyITum2qSdR26qlLw1HT6WtJ0hWWliEMQYOidK9Q1gbskc8u3QhCS5PTElxQkPXqEq//2Q=="/>
          <p:cNvSpPr>
            <a:spLocks noChangeAspect="1" noChangeArrowheads="1"/>
          </p:cNvSpPr>
          <p:nvPr/>
        </p:nvSpPr>
        <p:spPr bwMode="auto">
          <a:xfrm flipV="1">
            <a:off x="155575" y="160338"/>
            <a:ext cx="304800" cy="1833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7" name="AutoShape 4" descr="data:image/jpeg;base64,/9j/4AAQSkZJRgABAQAAAQABAAD/2wCEAAkGBwgHBgkIBwgKCgkLDRYPDQwMDRsUFRAWIB0iIiAdHx8kKDQsJCYxJx8fLT0tMTU3Ojo6Iys/RD84QzQ5OjcBCgoKDQwNGg8PGjclHyU3Nzc3Nzc3Nzc3Nzc3Nzc3Nzc3Nzc3Nzc3Nzc3Nzc3Nzc3Nzc3Nzc3Nzc3Nzc3Nzc3N//AABEIAFoAeAMBIgACEQEDEQH/xAAcAAABBQEBAQAAAAAAAAAAAAAAAgMFBgcEAQj/xAA4EAABAwMCBQEGAwYHAAAAAAABAAIDBAUREiEGMUFRYRMHFCIycYEzkaEVIyRSscEWQnKCkqLR/8QAGgEAAQUBAAAAAAAAAAAAAAAAAAECAwQFBv/EAC4RAAEEAQIEBAQHAAAAAAAAAAEAAgMRBCExBRITQRQikfAVUWGBI0JxobHB8f/aAAwDAQACEQMRAD8A25oS0BCEIQhCEIQhCEIQuK9XBtqtNXXvaXinic/SOuByWG1/GvEdVUum/ak8O+RHCdLW+MdfuopJmx7q/h8PkywS00At/Qqp7OeI5+IrGZK3Bq6eQxSvAwH7Ah2Pod/Ktaka4OAIVSaJ0MhjduEIQhKo0JLglIQhMOCEtwQnJE4hCE1KhCFT7x7QLfb6t9NTwSVbozpe9rg1oPUA9UIVsnmjp4XzTvayKNpc5zjgABZVxl7Sqwfw9iAgEj/TjmeMuce/gAAnvsnONeNIbta6Klo9cIqJXCZjueWjIG22Duf9qpcsMUzdM8UcjQcgPaDg9x2SH6JzasE7JiS41z3SvqK6rqpZonRyPqJ3OyHc8NzpHjb7qJLK07B9L/qc9w/TSf7pVbLT08rmUcr3vb80OC8fZ3MH65SHTyYBdTTNJ6Fhys2XnB82q6zCmxns/C8nv73/ACpK33m5Wan9C13CeHLi+R8fw63HHTsMKatPtVvltqA2vnir4f8AMyYBrseHAf1yqh6rh+LE+Md3NICsvs/iPr3aTH7t3osHkjWT+jh+arSZL4WGQ9v8ViePHdGKaHWe/wBzvuts4Y4lt3E1AKq3SbtwJYXfPGfI/oeRUysZoS2y8YWuqthFO+oc9tZFG34HwgZc4joQcDPUkLQWcYUpm0vppWxZ+fIJ/JWouKY5ja55q1zU+A8PPSFj36qyoSIpWTRNlicHMeMtcOoS1og3qFnbLxyF6UJyRCEISJU3P+C8ZIJBAI6L56mHur5I5yGmJxY4k7ZC+hJwSPCxX2mWSKKOsqnUzHElji5zQcMDwXn7NBUE0pjr9a9U8AUSVURUC5V8ToCPdKR5fJMeRfjAaPO/5fVd1ZVMjppHNcHO0nAHdclfMyL4nHEbQA0NG3gABSVitE81ZTuuMWjW8aKfOSO2s9/A7c0r5WsoE7pNLT/CHC1Z+y4z6GZZPjkceZJVldwfX6QRG0rS7PQx01GwaBnHZSGkdgo/DNdqVP4gt0Cxmp4TrPTcHxNORy7pHDVvbaaOemcTrdUOkdq+jQP0AWxz00cjT8AzhUfim2+7VMc8TcMcCHLN4pi1jktKv4OTzSBrlU7m51Hcqe5huumbE6CoI3MYJBDvpkYP1C7BW0ro9bZ4y0jIIdlL3ByDhRj7LTy3SlnihYxupwlZG0APzuCQOe4/VYMLGzlsZ0O39rXkPSaXLUeCpvVsEJ32c7APbJIU8oLhWKSGmIeCAd8KdXawN5I2tHYLlJjzSF3zQhCFKo0IQhCEKocdUzX24TaQdEg1ZHQ7f3VvUPf6YVNvmhIyCFXyY+pEWpQL0WMU9lpKStbPGZXCL8CJ5BbET1G2dhyyTjP0xM2+pbS1LJHx62tcDjkduy4a73umeWQ0b6iQOxkOaxoHdxJ2XE64zUhBulG6mjJAE7JGyRgnYBxG7fqRjyuaPiS8PJsj6i/RQva4OorbbHe6O7Q/w78SMHxRu2cFKLGbbWy2+siqoHYcw5x3HUFTdJ7Qq5pqIpIIJnRSuZkktI6jOOexB+66HhU7s0Fn5h+6jdkCMW9aFX11Lb6cz1szIox1d18AdVmfF3E9Vc6n0rXLBHRtAwZadznOd1J+IbeFGXm71d4qfXrHg4GGMaMNYPAUDPcHmpfS0FM6qnjAMmHBjI88tTjsD45rdPDoDHU+t9lUHEZ+pcGle++iXXOr/d5JnXGV00bC9gjjEceRuMt3J7fMrpwm9tXX0riNpIxJg9Mgf+rPaqasma2mr6Q0lPKdMs8cglGn+UaeRdyycAZ+y03hCkcyqbI5oa9wGWjkwdGj6LFz8TGZlRCBnLy3elb7La4fk5D8eR0775qrW9t1oMUbY2gNCWgckKyoUIQhCEIQEIQhNTxCRhCdSJThhwkKAsp4qaYbxNABhjSCB3yBuoKsMQo5/eMeiY3CTPLTjdWzj+lk99ZURYyWBpBHZUiooZqxmmqdqgJwYwNneD3C5mbEf4gm9LTvDvcbC5bLdYYbPRNuD3wzCFuTM0jVtsQeR28p0SOq7lHU0ccjYdGieaRpa2QD5Q0HcuBPPljIPRds1E+B5bC98QzsAdvyTDoapx3qf+i2cOLEgyOvzOB+SgnxJ3AtaAb+qfe9sbS57g1o5klRnDpzbnuP4j6iV8nklxwf+On7Lrbbdf7yYvlx/PyH2XZV22WBjJoDp1tGoEbFbPxdhlB5fKFW+ESCIi/MU0H6Tn8/K1ThC3uhoopZfmLf0WZ2e2y1NR6tU8GKM50AbErZLOc0MfgYTMnKjyHDk7KXExZcdp5+67kIQq6soQvChCElpS001OBCF6vHNDhgr1CEKHvFlZcI9LioZvCcWtoOS1vIK4rzG6jdE0m1IJHAUqzVcLwTM3ao/wDwXBryS7HbKu6EhhYdwlErgqvFwxTxtDdGcd05VcOR1EHpkYA5KyITum2qSdR26qlLw1HT6WtJ0hWWliEMQYOidK9Q1gbskc8u3QhCS5PTElxQkPXqEq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8" name="AutoShape 6" descr="data:image/jpeg;base64,/9j/4AAQSkZJRgABAQAAAQABAAD/2wCEAAkGBwgHBgkIBwgKCgkLDRYPDQwMDRsUFRAWIB0iIiAdHx8kKDQsJCYxJx8fLT0tMTU3Ojo6Iys/RD84QzQ5OjcBCgoKDQwNGg8PGjclHyU3Nzc3Nzc3Nzc3Nzc3Nzc3Nzc3Nzc3Nzc3Nzc3Nzc3Nzc3Nzc3Nzc3Nzc3Nzc3Nzc3N//AABEIAFoAeAMBIgACEQEDEQH/xAAcAAABBQEBAQAAAAAAAAAAAAAAAgMFBgcEAQj/xAA4EAABAwMCBQEGAwYHAAAAAAABAAIDBAUREiEGMUFRYRMHFCIycYEzkaEVIyRSscEWQnKCkqLR/8QAGgEAAQUBAAAAAAAAAAAAAAAAAAECAwQFBv/EAC4RAAEEAQIEBAQHAAAAAAAAAAEAAgMRBCExBRITQRQikfAVUWGBI0JxobHB8f/aAAwDAQACEQMRAD8A25oS0BCEIQhCEIQhCEIQuK9XBtqtNXXvaXinic/SOuByWG1/GvEdVUum/ak8O+RHCdLW+MdfuopJmx7q/h8PkywS00At/Qqp7OeI5+IrGZK3Bq6eQxSvAwH7Ah2Pod/Ktaka4OAIVSaJ0MhjduEIQhKo0JLglIQhMOCEtwQnJE4hCE1KhCFT7x7QLfb6t9NTwSVbozpe9rg1oPUA9UIVsnmjp4XzTvayKNpc5zjgABZVxl7Sqwfw9iAgEj/TjmeMuce/gAAnvsnONeNIbta6Klo9cIqJXCZjueWjIG22Duf9qpcsMUzdM8UcjQcgPaDg9x2SH6JzasE7JiS41z3SvqK6rqpZonRyPqJ3OyHc8NzpHjb7qJLK07B9L/qc9w/TSf7pVbLT08rmUcr3vb80OC8fZ3MH65SHTyYBdTTNJ6Fhys2XnB82q6zCmxns/C8nv73/ACpK33m5Wan9C13CeHLi+R8fw63HHTsMKatPtVvltqA2vnir4f8AMyYBrseHAf1yqh6rh+LE+Md3NICsvs/iPr3aTH7t3osHkjWT+jh+arSZL4WGQ9v8ViePHdGKaHWe/wBzvuts4Y4lt3E1AKq3SbtwJYXfPGfI/oeRUysZoS2y8YWuqthFO+oc9tZFG34HwgZc4joQcDPUkLQWcYUpm0vppWxZ+fIJ/JWouKY5ja55q1zU+A8PPSFj36qyoSIpWTRNlicHMeMtcOoS1og3qFnbLxyF6UJyRCEISJU3P+C8ZIJBAI6L56mHur5I5yGmJxY4k7ZC+hJwSPCxX2mWSKKOsqnUzHElji5zQcMDwXn7NBUE0pjr9a9U8AUSVURUC5V8ToCPdKR5fJMeRfjAaPO/5fVd1ZVMjppHNcHO0nAHdclfMyL4nHEbQA0NG3gABSVitE81ZTuuMWjW8aKfOSO2s9/A7c0r5WsoE7pNLT/CHC1Z+y4z6GZZPjkceZJVldwfX6QRG0rS7PQx01GwaBnHZSGkdgo/DNdqVP4gt0Cxmp4TrPTcHxNORy7pHDVvbaaOemcTrdUOkdq+jQP0AWxz00cjT8AzhUfim2+7VMc8TcMcCHLN4pi1jktKv4OTzSBrlU7m51Hcqe5huumbE6CoI3MYJBDvpkYP1C7BW0ro9bZ4y0jIIdlL3ByDhRj7LTy3SlnihYxupwlZG0APzuCQOe4/VYMLGzlsZ0O39rXkPSaXLUeCpvVsEJ32c7APbJIU8oLhWKSGmIeCAd8KdXawN5I2tHYLlJjzSF3zQhCFKo0IQhCEKocdUzX24TaQdEg1ZHQ7f3VvUPf6YVNvmhIyCFXyY+pEWpQL0WMU9lpKStbPGZXCL8CJ5BbET1G2dhyyTjP0xM2+pbS1LJHx62tcDjkduy4a73umeWQ0b6iQOxkOaxoHdxJ2XE64zUhBulG6mjJAE7JGyRgnYBxG7fqRjyuaPiS8PJsj6i/RQva4OorbbHe6O7Q/w78SMHxRu2cFKLGbbWy2+siqoHYcw5x3HUFTdJ7Qq5pqIpIIJnRSuZkktI6jOOexB+66HhU7s0Fn5h+6jdkCMW9aFX11Lb6cz1szIox1d18AdVmfF3E9Vc6n0rXLBHRtAwZadznOd1J+IbeFGXm71d4qfXrHg4GGMaMNYPAUDPcHmpfS0FM6qnjAMmHBjI88tTjsD45rdPDoDHU+t9lUHEZ+pcGle++iXXOr/d5JnXGV00bC9gjjEceRuMt3J7fMrpwm9tXX0riNpIxJg9Mgf+rPaqasma2mr6Q0lPKdMs8cglGn+UaeRdyycAZ+y03hCkcyqbI5oa9wGWjkwdGj6LFz8TGZlRCBnLy3elb7La4fk5D8eR0775qrW9t1oMUbY2gNCWgckKyoUIQhCEIQEIQhNTxCRhCdSJThhwkKAsp4qaYbxNABhjSCB3yBuoKsMQo5/eMeiY3CTPLTjdWzj+lk99ZURYyWBpBHZUiooZqxmmqdqgJwYwNneD3C5mbEf4gm9LTvDvcbC5bLdYYbPRNuD3wzCFuTM0jVtsQeR28p0SOq7lHU0ccjYdGieaRpa2QD5Q0HcuBPPljIPRds1E+B5bC98QzsAdvyTDoapx3qf+i2cOLEgyOvzOB+SgnxJ3AtaAb+qfe9sbS57g1o5klRnDpzbnuP4j6iV8nklxwf+On7Lrbbdf7yYvlx/PyH2XZV22WBjJoDp1tGoEbFbPxdhlB5fKFW+ESCIi/MU0H6Tn8/K1ThC3uhoopZfmLf0WZ2e2y1NR6tU8GKM50AbErZLOc0MfgYTMnKjyHDk7KXExZcdp5+67kIQq6soQvChCElpS001OBCF6vHNDhgr1CEKHvFlZcI9LioZvCcWtoOS1vIK4rzG6jdE0m1IJHAUqzVcLwTM3ao/wDwXBryS7HbKu6EhhYdwlErgqvFwxTxtDdGcd05VcOR1EHpkYA5KyITum2qSdR26qlLw1HT6WtJ0hWWliEMQYOidK9Q1gbskc8u3QhCS5PTElxQkPXqEq//2Q=="/>
          <p:cNvSpPr>
            <a:spLocks noChangeAspect="1" noChangeArrowheads="1"/>
          </p:cNvSpPr>
          <p:nvPr/>
        </p:nvSpPr>
        <p:spPr bwMode="auto">
          <a:xfrm>
            <a:off x="300037" y="-1"/>
            <a:ext cx="312738" cy="3127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pic>
        <p:nvPicPr>
          <p:cNvPr id="11" name="Picture 2" descr="http://t2.gstatic.com/images?q=tbn:ANd9GcT-6JOvfnHy44O4tTFmPP_9wUCUe8Strubwrr1sA4kJmkQb-6h2-2pIoi2ZwqSlz6cFTWmPpwysyrm4H6agbcQ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7330" y="59339"/>
            <a:ext cx="1606670" cy="12050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69220" y="1424681"/>
            <a:ext cx="8801744" cy="36356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75" dirty="0" smtClean="0">
                <a:solidFill>
                  <a:srgbClr val="005493"/>
                </a:solidFill>
                <a:latin typeface="+mj-lt"/>
                <a:ea typeface="+mj-ea"/>
                <a:cs typeface="+mj-cs"/>
                <a:sym typeface="Open Sans"/>
              </a:rPr>
              <a:t> </a:t>
            </a:r>
            <a:r>
              <a:rPr lang="en-US" sz="2400" dirty="0" smtClean="0">
                <a:solidFill>
                  <a:srgbClr val="005493"/>
                </a:solidFill>
                <a:latin typeface="+mj-lt"/>
                <a:ea typeface="+mj-ea"/>
                <a:cs typeface="+mj-cs"/>
                <a:sym typeface="Open Sans"/>
              </a:rPr>
              <a:t>Advocacy, Awareness and </a:t>
            </a:r>
            <a:r>
              <a:rPr lang="en-US" sz="2400" dirty="0">
                <a:solidFill>
                  <a:srgbClr val="005493"/>
                </a:solidFill>
                <a:latin typeface="+mj-lt"/>
                <a:ea typeface="+mj-ea"/>
                <a:cs typeface="+mj-cs"/>
                <a:sym typeface="Open Sans"/>
              </a:rPr>
              <a:t>F</a:t>
            </a:r>
            <a:r>
              <a:rPr lang="en-US" sz="2400" dirty="0" smtClean="0">
                <a:solidFill>
                  <a:srgbClr val="005493"/>
                </a:solidFill>
                <a:latin typeface="+mj-lt"/>
                <a:ea typeface="+mj-ea"/>
                <a:cs typeface="+mj-cs"/>
                <a:sym typeface="Open Sans"/>
              </a:rPr>
              <a:t>acilitation</a:t>
            </a:r>
          </a:p>
          <a:p>
            <a:pPr marL="342900" lvl="6" indent="-342900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rgbClr val="005493"/>
                </a:solidFill>
                <a:latin typeface="+mj-lt"/>
                <a:ea typeface="+mj-ea"/>
                <a:cs typeface="+mj-cs"/>
                <a:sym typeface="Open Sans"/>
              </a:rPr>
              <a:t>Advocate for those who have a need for falls prevention efforts</a:t>
            </a:r>
          </a:p>
          <a:p>
            <a:pPr marL="342900" lvl="6" indent="-342900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rgbClr val="005493"/>
                </a:solidFill>
                <a:latin typeface="+mj-lt"/>
                <a:ea typeface="+mj-ea"/>
                <a:cs typeface="+mj-cs"/>
                <a:sym typeface="Open Sans"/>
              </a:rPr>
              <a:t>Create awareness for programs/information to increase safety</a:t>
            </a:r>
          </a:p>
          <a:p>
            <a:pPr marL="342900" lvl="6" indent="-342900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rgbClr val="005493"/>
                </a:solidFill>
                <a:latin typeface="+mj-lt"/>
                <a:ea typeface="+mj-ea"/>
                <a:cs typeface="+mj-cs"/>
                <a:sym typeface="Open Sans"/>
              </a:rPr>
              <a:t>Facilitation – bringing together different organizations to provide an integrated approach to improving safety (look for overlap with Disabilities Coalition)</a:t>
            </a:r>
          </a:p>
          <a:p>
            <a:pPr marL="342900" lvl="6" indent="-342900">
              <a:buFont typeface="Arial" panose="020B0604020202020204" pitchFamily="34" charset="0"/>
              <a:buChar char="•"/>
            </a:pPr>
            <a:endParaRPr lang="en-US" sz="1800" dirty="0">
              <a:solidFill>
                <a:srgbClr val="005493"/>
              </a:solidFill>
              <a:latin typeface="+mj-lt"/>
              <a:ea typeface="+mj-ea"/>
              <a:cs typeface="+mj-cs"/>
              <a:sym typeface="Open Sans"/>
            </a:endParaRPr>
          </a:p>
          <a:p>
            <a:pPr marL="342900" lvl="6" indent="-342900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rgbClr val="005493"/>
                </a:solidFill>
                <a:latin typeface="+mj-lt"/>
                <a:ea typeface="+mj-ea"/>
                <a:cs typeface="+mj-cs"/>
                <a:sym typeface="Open Sans"/>
              </a:rPr>
              <a:t>Identify programs for the home – e.g. home audits</a:t>
            </a:r>
          </a:p>
          <a:p>
            <a:pPr marL="342900" lvl="6" indent="-342900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rgbClr val="005493"/>
                </a:solidFill>
                <a:latin typeface="+mj-lt"/>
                <a:ea typeface="+mj-ea"/>
                <a:cs typeface="+mj-cs"/>
                <a:sym typeface="Open Sans"/>
              </a:rPr>
              <a:t>Look for “low hanging” fruit in the community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800" dirty="0" smtClean="0">
              <a:solidFill>
                <a:srgbClr val="005493"/>
              </a:solidFill>
              <a:latin typeface="+mj-lt"/>
              <a:ea typeface="+mj-ea"/>
              <a:cs typeface="+mj-cs"/>
              <a:sym typeface="Open Sans"/>
            </a:endParaRPr>
          </a:p>
          <a:p>
            <a:endParaRPr lang="en-US" sz="2075" dirty="0" smtClean="0">
              <a:solidFill>
                <a:srgbClr val="005493"/>
              </a:solidFill>
              <a:latin typeface="+mj-lt"/>
              <a:ea typeface="+mj-ea"/>
              <a:cs typeface="+mj-cs"/>
              <a:sym typeface="Open Sans"/>
            </a:endParaRPr>
          </a:p>
          <a:p>
            <a:pPr lvl="1"/>
            <a:endParaRPr lang="en-US" sz="2075" dirty="0" smtClean="0">
              <a:solidFill>
                <a:srgbClr val="005493"/>
              </a:solidFill>
              <a:latin typeface="+mj-lt"/>
              <a:ea typeface="+mj-ea"/>
              <a:cs typeface="+mj-cs"/>
              <a:sym typeface="Open Sans"/>
            </a:endParaRPr>
          </a:p>
          <a:p>
            <a:pPr marL="342900" lvl="2" indent="-342900">
              <a:buFont typeface="Arial" panose="020B0604020202020204" pitchFamily="34" charset="0"/>
              <a:buChar char="•"/>
            </a:pPr>
            <a:endParaRPr lang="en-US" sz="2075" dirty="0">
              <a:solidFill>
                <a:srgbClr val="005493"/>
              </a:solidFill>
              <a:latin typeface="+mj-lt"/>
              <a:ea typeface="+mj-ea"/>
              <a:cs typeface="+mj-cs"/>
              <a:sym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30312111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7975" y="362554"/>
            <a:ext cx="8520600" cy="707400"/>
          </a:xfrm>
        </p:spPr>
        <p:txBody>
          <a:bodyPr/>
          <a:lstStyle/>
          <a:p>
            <a:r>
              <a:rPr lang="en-US" dirty="0" smtClean="0">
                <a:solidFill>
                  <a:srgbClr val="005493"/>
                </a:solidFill>
              </a:rPr>
              <a:t>Digital Access Focus Area</a:t>
            </a:r>
            <a:endParaRPr lang="en-US" dirty="0">
              <a:solidFill>
                <a:srgbClr val="005493"/>
              </a:solidFill>
            </a:endParaRPr>
          </a:p>
        </p:txBody>
      </p:sp>
      <p:pic>
        <p:nvPicPr>
          <p:cNvPr id="4" name="Picture 3" descr="Picture 3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84645" y="3797099"/>
            <a:ext cx="885826" cy="885826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AutoShape 2" descr="data:image/jpeg;base64,/9j/4AAQSkZJRgABAQAAAQABAAD/2wCEAAkGBwgHBgkIBwgKCgkLDRYPDQwMDRsUFRAWIB0iIiAdHx8kKDQsJCYxJx8fLT0tMTU3Ojo6Iys/RD84QzQ5OjcBCgoKDQwNGg8PGjclHyU3Nzc3Nzc3Nzc3Nzc3Nzc3Nzc3Nzc3Nzc3Nzc3Nzc3Nzc3Nzc3Nzc3Nzc3Nzc3Nzc3N//AABEIAFoAeAMBIgACEQEDEQH/xAAcAAABBQEBAQAAAAAAAAAAAAAAAgMFBgcEAQj/xAA4EAABAwMCBQEGAwYHAAAAAAABAAIDBAUREiEGMUFRYRMHFCIycYEzkaEVIyRSscEWQnKCkqLR/8QAGgEAAQUBAAAAAAAAAAAAAAAAAAECAwQFBv/EAC4RAAEEAQIEBAQHAAAAAAAAAAEAAgMRBCExBRITQRQikfAVUWGBI0JxobHB8f/aAAwDAQACEQMRAD8A25oS0BCEIQhCEIQhCEIQuK9XBtqtNXXvaXinic/SOuByWG1/GvEdVUum/ak8O+RHCdLW+MdfuopJmx7q/h8PkywS00At/Qqp7OeI5+IrGZK3Bq6eQxSvAwH7Ah2Pod/Ktaka4OAIVSaJ0MhjduEIQhKo0JLglIQhMOCEtwQnJE4hCE1KhCFT7x7QLfb6t9NTwSVbozpe9rg1oPUA9UIVsnmjp4XzTvayKNpc5zjgABZVxl7Sqwfw9iAgEj/TjmeMuce/gAAnvsnONeNIbta6Klo9cIqJXCZjueWjIG22Duf9qpcsMUzdM8UcjQcgPaDg9x2SH6JzasE7JiS41z3SvqK6rqpZonRyPqJ3OyHc8NzpHjb7qJLK07B9L/qc9w/TSf7pVbLT08rmUcr3vb80OC8fZ3MH65SHTyYBdTTNJ6Fhys2XnB82q6zCmxns/C8nv73/ACpK33m5Wan9C13CeHLi+R8fw63HHTsMKatPtVvltqA2vnir4f8AMyYBrseHAf1yqh6rh+LE+Md3NICsvs/iPr3aTH7t3osHkjWT+jh+arSZL4WGQ9v8ViePHdGKaHWe/wBzvuts4Y4lt3E1AKq3SbtwJYXfPGfI/oeRUysZoS2y8YWuqthFO+oc9tZFG34HwgZc4joQcDPUkLQWcYUpm0vppWxZ+fIJ/JWouKY5ja55q1zU+A8PPSFj36qyoSIpWTRNlicHMeMtcOoS1og3qFnbLxyF6UJyRCEISJU3P+C8ZIJBAI6L56mHur5I5yGmJxY4k7ZC+hJwSPCxX2mWSKKOsqnUzHElji5zQcMDwXn7NBUE0pjr9a9U8AUSVURUC5V8ToCPdKR5fJMeRfjAaPO/5fVd1ZVMjppHNcHO0nAHdclfMyL4nHEbQA0NG3gABSVitE81ZTuuMWjW8aKfOSO2s9/A7c0r5WsoE7pNLT/CHC1Z+y4z6GZZPjkceZJVldwfX6QRG0rS7PQx01GwaBnHZSGkdgo/DNdqVP4gt0Cxmp4TrPTcHxNORy7pHDVvbaaOemcTrdUOkdq+jQP0AWxz00cjT8AzhUfim2+7VMc8TcMcCHLN4pi1jktKv4OTzSBrlU7m51Hcqe5huumbE6CoI3MYJBDvpkYP1C7BW0ro9bZ4y0jIIdlL3ByDhRj7LTy3SlnihYxupwlZG0APzuCQOe4/VYMLGzlsZ0O39rXkPSaXLUeCpvVsEJ32c7APbJIU8oLhWKSGmIeCAd8KdXawN5I2tHYLlJjzSF3zQhCFKo0IQhCEKocdUzX24TaQdEg1ZHQ7f3VvUPf6YVNvmhIyCFXyY+pEWpQL0WMU9lpKStbPGZXCL8CJ5BbET1G2dhyyTjP0xM2+pbS1LJHx62tcDjkduy4a73umeWQ0b6iQOxkOaxoHdxJ2XE64zUhBulG6mjJAE7JGyRgnYBxG7fqRjyuaPiS8PJsj6i/RQva4OorbbHe6O7Q/w78SMHxRu2cFKLGbbWy2+siqoHYcw5x3HUFTdJ7Qq5pqIpIIJnRSuZkktI6jOOexB+66HhU7s0Fn5h+6jdkCMW9aFX11Lb6cz1szIox1d18AdVmfF3E9Vc6n0rXLBHRtAwZadznOd1J+IbeFGXm71d4qfXrHg4GGMaMNYPAUDPcHmpfS0FM6qnjAMmHBjI88tTjsD45rdPDoDHU+t9lUHEZ+pcGle++iXXOr/d5JnXGV00bC9gjjEceRuMt3J7fMrpwm9tXX0riNpIxJg9Mgf+rPaqasma2mr6Q0lPKdMs8cglGn+UaeRdyycAZ+y03hCkcyqbI5oa9wGWjkwdGj6LFz8TGZlRCBnLy3elb7La4fk5D8eR0775qrW9t1oMUbY2gNCWgckKyoUIQhCEIQEIQhNTxCRhCdSJThhwkKAsp4qaYbxNABhjSCB3yBuoKsMQo5/eMeiY3CTPLTjdWzj+lk99ZURYyWBpBHZUiooZqxmmqdqgJwYwNneD3C5mbEf4gm9LTvDvcbC5bLdYYbPRNuD3wzCFuTM0jVtsQeR28p0SOq7lHU0ccjYdGieaRpa2QD5Q0HcuBPPljIPRds1E+B5bC98QzsAdvyTDoapx3qf+i2cOLEgyOvzOB+SgnxJ3AtaAb+qfe9sbS57g1o5klRnDpzbnuP4j6iV8nklxwf+On7Lrbbdf7yYvlx/PyH2XZV22WBjJoDp1tGoEbFbPxdhlB5fKFW+ESCIi/MU0H6Tn8/K1ThC3uhoopZfmLf0WZ2e2y1NR6tU8GKM50AbErZLOc0MfgYTMnKjyHDk7KXExZcdp5+67kIQq6soQvChCElpS001OBCF6vHNDhgr1CEKHvFlZcI9LioZvCcWtoOS1vIK4rzG6jdE0m1IJHAUqzVcLwTM3ao/wDwXBryS7HbKu6EhhYdwlErgqvFwxTxtDdGcd05VcOR1EHpkYA5KyITum2qSdR26qlLw1HT6WtJ0hWWliEMQYOidK9Q1gbskc8u3QhCS5PTElxQkPXqEq//2Q=="/>
          <p:cNvSpPr>
            <a:spLocks noChangeAspect="1" noChangeArrowheads="1"/>
          </p:cNvSpPr>
          <p:nvPr/>
        </p:nvSpPr>
        <p:spPr bwMode="auto">
          <a:xfrm flipV="1">
            <a:off x="155575" y="160338"/>
            <a:ext cx="304800" cy="1833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7" name="AutoShape 4" descr="data:image/jpeg;base64,/9j/4AAQSkZJRgABAQAAAQABAAD/2wCEAAkGBwgHBgkIBwgKCgkLDRYPDQwMDRsUFRAWIB0iIiAdHx8kKDQsJCYxJx8fLT0tMTU3Ojo6Iys/RD84QzQ5OjcBCgoKDQwNGg8PGjclHyU3Nzc3Nzc3Nzc3Nzc3Nzc3Nzc3Nzc3Nzc3Nzc3Nzc3Nzc3Nzc3Nzc3Nzc3Nzc3Nzc3N//AABEIAFoAeAMBIgACEQEDEQH/xAAcAAABBQEBAQAAAAAAAAAAAAAAAgMFBgcEAQj/xAA4EAABAwMCBQEGAwYHAAAAAAABAAIDBAUREiEGMUFRYRMHFCIycYEzkaEVIyRSscEWQnKCkqLR/8QAGgEAAQUBAAAAAAAAAAAAAAAAAAECAwQFBv/EAC4RAAEEAQIEBAQHAAAAAAAAAAEAAgMRBCExBRITQRQikfAVUWGBI0JxobHB8f/aAAwDAQACEQMRAD8A25oS0BCEIQhCEIQhCEIQuK9XBtqtNXXvaXinic/SOuByWG1/GvEdVUum/ak8O+RHCdLW+MdfuopJmx7q/h8PkywS00At/Qqp7OeI5+IrGZK3Bq6eQxSvAwH7Ah2Pod/Ktaka4OAIVSaJ0MhjduEIQhKo0JLglIQhMOCEtwQnJE4hCE1KhCFT7x7QLfb6t9NTwSVbozpe9rg1oPUA9UIVsnmjp4XzTvayKNpc5zjgABZVxl7Sqwfw9iAgEj/TjmeMuce/gAAnvsnONeNIbta6Klo9cIqJXCZjueWjIG22Duf9qpcsMUzdM8UcjQcgPaDg9x2SH6JzasE7JiS41z3SvqK6rqpZonRyPqJ3OyHc8NzpHjb7qJLK07B9L/qc9w/TSf7pVbLT08rmUcr3vb80OC8fZ3MH65SHTyYBdTTNJ6Fhys2XnB82q6zCmxns/C8nv73/ACpK33m5Wan9C13CeHLi+R8fw63HHTsMKatPtVvltqA2vnir4f8AMyYBrseHAf1yqh6rh+LE+Md3NICsvs/iPr3aTH7t3osHkjWT+jh+arSZL4WGQ9v8ViePHdGKaHWe/wBzvuts4Y4lt3E1AKq3SbtwJYXfPGfI/oeRUysZoS2y8YWuqthFO+oc9tZFG34HwgZc4joQcDPUkLQWcYUpm0vppWxZ+fIJ/JWouKY5ja55q1zU+A8PPSFj36qyoSIpWTRNlicHMeMtcOoS1og3qFnbLxyF6UJyRCEISJU3P+C8ZIJBAI6L56mHur5I5yGmJxY4k7ZC+hJwSPCxX2mWSKKOsqnUzHElji5zQcMDwXn7NBUE0pjr9a9U8AUSVURUC5V8ToCPdKR5fJMeRfjAaPO/5fVd1ZVMjppHNcHO0nAHdclfMyL4nHEbQA0NG3gABSVitE81ZTuuMWjW8aKfOSO2s9/A7c0r5WsoE7pNLT/CHC1Z+y4z6GZZPjkceZJVldwfX6QRG0rS7PQx01GwaBnHZSGkdgo/DNdqVP4gt0Cxmp4TrPTcHxNORy7pHDVvbaaOemcTrdUOkdq+jQP0AWxz00cjT8AzhUfim2+7VMc8TcMcCHLN4pi1jktKv4OTzSBrlU7m51Hcqe5huumbE6CoI3MYJBDvpkYP1C7BW0ro9bZ4y0jIIdlL3ByDhRj7LTy3SlnihYxupwlZG0APzuCQOe4/VYMLGzlsZ0O39rXkPSaXLUeCpvVsEJ32c7APbJIU8oLhWKSGmIeCAd8KdXawN5I2tHYLlJjzSF3zQhCFKo0IQhCEKocdUzX24TaQdEg1ZHQ7f3VvUPf6YVNvmhIyCFXyY+pEWpQL0WMU9lpKStbPGZXCL8CJ5BbET1G2dhyyTjP0xM2+pbS1LJHx62tcDjkduy4a73umeWQ0b6iQOxkOaxoHdxJ2XE64zUhBulG6mjJAE7JGyRgnYBxG7fqRjyuaPiS8PJsj6i/RQva4OorbbHe6O7Q/w78SMHxRu2cFKLGbbWy2+siqoHYcw5x3HUFTdJ7Qq5pqIpIIJnRSuZkktI6jOOexB+66HhU7s0Fn5h+6jdkCMW9aFX11Lb6cz1szIox1d18AdVmfF3E9Vc6n0rXLBHRtAwZadznOd1J+IbeFGXm71d4qfXrHg4GGMaMNYPAUDPcHmpfS0FM6qnjAMmHBjI88tTjsD45rdPDoDHU+t9lUHEZ+pcGle++iXXOr/d5JnXGV00bC9gjjEceRuMt3J7fMrpwm9tXX0riNpIxJg9Mgf+rPaqasma2mr6Q0lPKdMs8cglGn+UaeRdyycAZ+y03hCkcyqbI5oa9wGWjkwdGj6LFz8TGZlRCBnLy3elb7La4fk5D8eR0775qrW9t1oMUbY2gNCWgckKyoUIQhCEIQEIQhNTxCRhCdSJThhwkKAsp4qaYbxNABhjSCB3yBuoKsMQo5/eMeiY3CTPLTjdWzj+lk99ZURYyWBpBHZUiooZqxmmqdqgJwYwNneD3C5mbEf4gm9LTvDvcbC5bLdYYbPRNuD3wzCFuTM0jVtsQeR28p0SOq7lHU0ccjYdGieaRpa2QD5Q0HcuBPPljIPRds1E+B5bC98QzsAdvyTDoapx3qf+i2cOLEgyOvzOB+SgnxJ3AtaAb+qfe9sbS57g1o5klRnDpzbnuP4j6iV8nklxwf+On7Lrbbdf7yYvlx/PyH2XZV22WBjJoDp1tGoEbFbPxdhlB5fKFW+ESCIi/MU0H6Tn8/K1ThC3uhoopZfmLf0WZ2e2y1NR6tU8GKM50AbErZLOc0MfgYTMnKjyHDk7KXExZcdp5+67kIQq6soQvChCElpS001OBCF6vHNDhgr1CEKHvFlZcI9LioZvCcWtoOS1vIK4rzG6jdE0m1IJHAUqzVcLwTM3ao/wDwXBryS7HbKu6EhhYdwlErgqvFwxTxtDdGcd05VcOR1EHpkYA5KyITum2qSdR26qlLw1HT6WtJ0hWWliEMQYOidK9Q1gbskc8u3QhCS5PTElxQkPXqEq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8" name="AutoShape 6" descr="data:image/jpeg;base64,/9j/4AAQSkZJRgABAQAAAQABAAD/2wCEAAkGBwgHBgkIBwgKCgkLDRYPDQwMDRsUFRAWIB0iIiAdHx8kKDQsJCYxJx8fLT0tMTU3Ojo6Iys/RD84QzQ5OjcBCgoKDQwNGg8PGjclHyU3Nzc3Nzc3Nzc3Nzc3Nzc3Nzc3Nzc3Nzc3Nzc3Nzc3Nzc3Nzc3Nzc3Nzc3Nzc3Nzc3N//AABEIAFoAeAMBIgACEQEDEQH/xAAcAAABBQEBAQAAAAAAAAAAAAAAAgMFBgcEAQj/xAA4EAABAwMCBQEGAwYHAAAAAAABAAIDBAUREiEGMUFRYRMHFCIycYEzkaEVIyRSscEWQnKCkqLR/8QAGgEAAQUBAAAAAAAAAAAAAAAAAAECAwQFBv/EAC4RAAEEAQIEBAQHAAAAAAAAAAEAAgMRBCExBRITQRQikfAVUWGBI0JxobHB8f/aAAwDAQACEQMRAD8A25oS0BCEIQhCEIQhCEIQuK9XBtqtNXXvaXinic/SOuByWG1/GvEdVUum/ak8O+RHCdLW+MdfuopJmx7q/h8PkywS00At/Qqp7OeI5+IrGZK3Bq6eQxSvAwH7Ah2Pod/Ktaka4OAIVSaJ0MhjduEIQhKo0JLglIQhMOCEtwQnJE4hCE1KhCFT7x7QLfb6t9NTwSVbozpe9rg1oPUA9UIVsnmjp4XzTvayKNpc5zjgABZVxl7Sqwfw9iAgEj/TjmeMuce/gAAnvsnONeNIbta6Klo9cIqJXCZjueWjIG22Duf9qpcsMUzdM8UcjQcgPaDg9x2SH6JzasE7JiS41z3SvqK6rqpZonRyPqJ3OyHc8NzpHjb7qJLK07B9L/qc9w/TSf7pVbLT08rmUcr3vb80OC8fZ3MH65SHTyYBdTTNJ6Fhys2XnB82q6zCmxns/C8nv73/ACpK33m5Wan9C13CeHLi+R8fw63HHTsMKatPtVvltqA2vnir4f8AMyYBrseHAf1yqh6rh+LE+Md3NICsvs/iPr3aTH7t3osHkjWT+jh+arSZL4WGQ9v8ViePHdGKaHWe/wBzvuts4Y4lt3E1AKq3SbtwJYXfPGfI/oeRUysZoS2y8YWuqthFO+oc9tZFG34HwgZc4joQcDPUkLQWcYUpm0vppWxZ+fIJ/JWouKY5ja55q1zU+A8PPSFj36qyoSIpWTRNlicHMeMtcOoS1og3qFnbLxyF6UJyRCEISJU3P+C8ZIJBAI6L56mHur5I5yGmJxY4k7ZC+hJwSPCxX2mWSKKOsqnUzHElji5zQcMDwXn7NBUE0pjr9a9U8AUSVURUC5V8ToCPdKR5fJMeRfjAaPO/5fVd1ZVMjppHNcHO0nAHdclfMyL4nHEbQA0NG3gABSVitE81ZTuuMWjW8aKfOSO2s9/A7c0r5WsoE7pNLT/CHC1Z+y4z6GZZPjkceZJVldwfX6QRG0rS7PQx01GwaBnHZSGkdgo/DNdqVP4gt0Cxmp4TrPTcHxNORy7pHDVvbaaOemcTrdUOkdq+jQP0AWxz00cjT8AzhUfim2+7VMc8TcMcCHLN4pi1jktKv4OTzSBrlU7m51Hcqe5huumbE6CoI3MYJBDvpkYP1C7BW0ro9bZ4y0jIIdlL3ByDhRj7LTy3SlnihYxupwlZG0APzuCQOe4/VYMLGzlsZ0O39rXkPSaXLUeCpvVsEJ32c7APbJIU8oLhWKSGmIeCAd8KdXawN5I2tHYLlJjzSF3zQhCFKo0IQhCEKocdUzX24TaQdEg1ZHQ7f3VvUPf6YVNvmhIyCFXyY+pEWpQL0WMU9lpKStbPGZXCL8CJ5BbET1G2dhyyTjP0xM2+pbS1LJHx62tcDjkduy4a73umeWQ0b6iQOxkOaxoHdxJ2XE64zUhBulG6mjJAE7JGyRgnYBxG7fqRjyuaPiS8PJsj6i/RQva4OorbbHe6O7Q/w78SMHxRu2cFKLGbbWy2+siqoHYcw5x3HUFTdJ7Qq5pqIpIIJnRSuZkktI6jOOexB+66HhU7s0Fn5h+6jdkCMW9aFX11Lb6cz1szIox1d18AdVmfF3E9Vc6n0rXLBHRtAwZadznOd1J+IbeFGXm71d4qfXrHg4GGMaMNYPAUDPcHmpfS0FM6qnjAMmHBjI88tTjsD45rdPDoDHU+t9lUHEZ+pcGle++iXXOr/d5JnXGV00bC9gjjEceRuMt3J7fMrpwm9tXX0riNpIxJg9Mgf+rPaqasma2mr6Q0lPKdMs8cglGn+UaeRdyycAZ+y03hCkcyqbI5oa9wGWjkwdGj6LFz8TGZlRCBnLy3elb7La4fk5D8eR0775qrW9t1oMUbY2gNCWgckKyoUIQhCEIQEIQhNTxCRhCdSJThhwkKAsp4qaYbxNABhjSCB3yBuoKsMQo5/eMeiY3CTPLTjdWzj+lk99ZURYyWBpBHZUiooZqxmmqdqgJwYwNneD3C5mbEf4gm9LTvDvcbC5bLdYYbPRNuD3wzCFuTM0jVtsQeR28p0SOq7lHU0ccjYdGieaRpa2QD5Q0HcuBPPljIPRds1E+B5bC98QzsAdvyTDoapx3qf+i2cOLEgyOvzOB+SgnxJ3AtaAb+qfe9sbS57g1o5klRnDpzbnuP4j6iV8nklxwf+On7Lrbbdf7yYvlx/PyH2XZV22WBjJoDp1tGoEbFbPxdhlB5fKFW+ESCIi/MU0H6Tn8/K1ThC3uhoopZfmLf0WZ2e2y1NR6tU8GKM50AbErZLOc0MfgYTMnKjyHDk7KXExZcdp5+67kIQq6soQvChCElpS001OBCF6vHNDhgr1CEKHvFlZcI9LioZvCcWtoOS1vIK4rzG6jdE0m1IJHAUqzVcLwTM3ao/wDwXBryS7HbKu6EhhYdwlErgqvFwxTxtDdGcd05VcOR1EHpkYA5KyITum2qSdR26qlLw1HT6WtJ0hWWliEMQYOidK9Q1gbskc8u3QhCS5PTElxQkPXqEq//2Q=="/>
          <p:cNvSpPr>
            <a:spLocks noChangeAspect="1" noChangeArrowheads="1"/>
          </p:cNvSpPr>
          <p:nvPr/>
        </p:nvSpPr>
        <p:spPr bwMode="auto">
          <a:xfrm>
            <a:off x="300037" y="-1"/>
            <a:ext cx="312738" cy="3127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pic>
        <p:nvPicPr>
          <p:cNvPr id="11" name="Picture 2" descr="http://t2.gstatic.com/images?q=tbn:ANd9GcT-6JOvfnHy44O4tTFmPP_9wUCUe8Strubwrr1sA4kJmkQb-6h2-2pIoi2ZwqSlz6cFTWmPpwysyrm4H6agbcQ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7330" y="-12970"/>
            <a:ext cx="1606670" cy="12050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384645" y="1119770"/>
            <a:ext cx="8801744" cy="46128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75" dirty="0">
                <a:solidFill>
                  <a:srgbClr val="005493"/>
                </a:solidFill>
                <a:latin typeface="+mj-lt"/>
                <a:ea typeface="+mj-ea"/>
                <a:cs typeface="+mj-cs"/>
              </a:rPr>
              <a:t>Dedicated to improving </a:t>
            </a:r>
            <a:r>
              <a:rPr lang="en-US" sz="2075" dirty="0" smtClean="0">
                <a:solidFill>
                  <a:srgbClr val="005493"/>
                </a:solidFill>
                <a:latin typeface="+mj-lt"/>
                <a:ea typeface="+mj-ea"/>
                <a:cs typeface="+mj-cs"/>
              </a:rPr>
              <a:t>safe</a:t>
            </a:r>
            <a:r>
              <a:rPr lang="en-US" sz="2075" dirty="0">
                <a:solidFill>
                  <a:srgbClr val="005493"/>
                </a:solidFill>
                <a:latin typeface="+mj-lt"/>
                <a:ea typeface="+mj-ea"/>
                <a:cs typeface="+mj-cs"/>
              </a:rPr>
              <a:t>, accessible, affordable digital access to Fall Prevention training, information, </a:t>
            </a:r>
            <a:r>
              <a:rPr lang="en-US" sz="2075" dirty="0" smtClean="0">
                <a:solidFill>
                  <a:srgbClr val="005493"/>
                </a:solidFill>
                <a:latin typeface="+mj-lt"/>
                <a:ea typeface="+mj-ea"/>
                <a:cs typeface="+mj-cs"/>
              </a:rPr>
              <a:t>resources for older adults</a:t>
            </a:r>
            <a:endParaRPr lang="en-US" sz="2400" dirty="0"/>
          </a:p>
          <a:p>
            <a:r>
              <a:rPr lang="en-US" sz="2400" dirty="0"/>
              <a:t> </a:t>
            </a:r>
            <a:endParaRPr lang="en-US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75" dirty="0" smtClean="0">
                <a:solidFill>
                  <a:srgbClr val="005493"/>
                </a:solidFill>
                <a:latin typeface="+mj-lt"/>
                <a:ea typeface="+mj-ea"/>
                <a:cs typeface="+mj-cs"/>
              </a:rPr>
              <a:t>Identify hardware </a:t>
            </a:r>
            <a:r>
              <a:rPr lang="en-US" sz="2075" dirty="0">
                <a:solidFill>
                  <a:srgbClr val="005493"/>
                </a:solidFill>
                <a:latin typeface="+mj-lt"/>
                <a:ea typeface="+mj-ea"/>
                <a:cs typeface="+mj-cs"/>
              </a:rPr>
              <a:t>and software </a:t>
            </a:r>
            <a:r>
              <a:rPr lang="en-US" sz="2075" dirty="0" smtClean="0">
                <a:solidFill>
                  <a:srgbClr val="005493"/>
                </a:solidFill>
                <a:latin typeface="+mj-lt"/>
                <a:ea typeface="+mj-ea"/>
                <a:cs typeface="+mj-cs"/>
              </a:rPr>
              <a:t>needs and local </a:t>
            </a:r>
            <a:r>
              <a:rPr lang="en-US" sz="2075" dirty="0">
                <a:solidFill>
                  <a:srgbClr val="005493"/>
                </a:solidFill>
                <a:latin typeface="+mj-lt"/>
                <a:ea typeface="+mj-ea"/>
                <a:cs typeface="+mj-cs"/>
              </a:rPr>
              <a:t>resources </a:t>
            </a:r>
            <a:r>
              <a:rPr lang="en-US" sz="2075" dirty="0" smtClean="0">
                <a:solidFill>
                  <a:srgbClr val="005493"/>
                </a:solidFill>
                <a:latin typeface="+mj-lt"/>
                <a:ea typeface="+mj-ea"/>
                <a:cs typeface="+mj-cs"/>
              </a:rPr>
              <a:t>available</a:t>
            </a:r>
            <a:endParaRPr lang="en-US" sz="2075" dirty="0">
              <a:solidFill>
                <a:srgbClr val="005493"/>
              </a:solidFill>
              <a:latin typeface="+mj-lt"/>
              <a:ea typeface="+mj-ea"/>
              <a:cs typeface="+mj-cs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75" dirty="0">
                <a:solidFill>
                  <a:srgbClr val="005493"/>
                </a:solidFill>
                <a:latin typeface="+mj-lt"/>
                <a:ea typeface="+mj-ea"/>
                <a:cs typeface="+mj-cs"/>
              </a:rPr>
              <a:t>Create local, (</a:t>
            </a:r>
            <a:r>
              <a:rPr lang="en-US" sz="2075" dirty="0" smtClean="0">
                <a:solidFill>
                  <a:srgbClr val="005493"/>
                </a:solidFill>
                <a:latin typeface="+mj-lt"/>
                <a:ea typeface="+mj-ea"/>
                <a:cs typeface="+mj-cs"/>
              </a:rPr>
              <a:t>e.g. </a:t>
            </a:r>
            <a:r>
              <a:rPr lang="en-US" sz="2075" dirty="0">
                <a:solidFill>
                  <a:srgbClr val="005493"/>
                </a:solidFill>
                <a:latin typeface="+mj-lt"/>
                <a:ea typeface="+mj-ea"/>
                <a:cs typeface="+mj-cs"/>
              </a:rPr>
              <a:t>D</a:t>
            </a:r>
            <a:r>
              <a:rPr lang="en-US" sz="2075" dirty="0" smtClean="0">
                <a:solidFill>
                  <a:srgbClr val="005493"/>
                </a:solidFill>
                <a:latin typeface="+mj-lt"/>
                <a:ea typeface="+mj-ea"/>
                <a:cs typeface="+mj-cs"/>
              </a:rPr>
              <a:t>isabilities Coalition and schools), </a:t>
            </a:r>
            <a:r>
              <a:rPr lang="en-US" sz="2075" dirty="0">
                <a:solidFill>
                  <a:srgbClr val="005493"/>
                </a:solidFill>
                <a:latin typeface="+mj-lt"/>
                <a:ea typeface="+mj-ea"/>
                <a:cs typeface="+mj-cs"/>
              </a:rPr>
              <a:t>state and </a:t>
            </a:r>
            <a:r>
              <a:rPr lang="en-US" sz="2075" dirty="0" smtClean="0">
                <a:solidFill>
                  <a:srgbClr val="005493"/>
                </a:solidFill>
                <a:latin typeface="+mj-lt"/>
                <a:ea typeface="+mj-ea"/>
                <a:cs typeface="+mj-cs"/>
              </a:rPr>
              <a:t>national partnerships sharing this vision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75" dirty="0" smtClean="0">
                <a:solidFill>
                  <a:srgbClr val="005493"/>
                </a:solidFill>
                <a:latin typeface="+mj-lt"/>
                <a:ea typeface="+mj-ea"/>
                <a:cs typeface="+mj-cs"/>
              </a:rPr>
              <a:t>Explore funding sources/implementation</a:t>
            </a:r>
          </a:p>
          <a:p>
            <a:endParaRPr lang="en-US" sz="2075" dirty="0" smtClean="0">
              <a:solidFill>
                <a:srgbClr val="005493"/>
              </a:solidFill>
              <a:latin typeface="+mj-lt"/>
              <a:ea typeface="+mj-ea"/>
              <a:cs typeface="+mj-cs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75" dirty="0">
              <a:solidFill>
                <a:srgbClr val="005493"/>
              </a:solidFill>
              <a:latin typeface="+mj-lt"/>
              <a:ea typeface="+mj-ea"/>
              <a:cs typeface="+mj-cs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75" dirty="0">
              <a:solidFill>
                <a:srgbClr val="005493"/>
              </a:solidFill>
              <a:latin typeface="+mj-lt"/>
              <a:ea typeface="+mj-ea"/>
              <a:cs typeface="+mj-cs"/>
            </a:endParaRPr>
          </a:p>
          <a:p>
            <a:endParaRPr lang="en-US" sz="2075" dirty="0" smtClean="0">
              <a:solidFill>
                <a:srgbClr val="005493"/>
              </a:solidFill>
              <a:latin typeface="+mj-lt"/>
              <a:ea typeface="+mj-ea"/>
              <a:cs typeface="+mj-cs"/>
              <a:sym typeface="Open Sans"/>
            </a:endParaRPr>
          </a:p>
          <a:p>
            <a:endParaRPr lang="en-US" sz="2075" dirty="0" smtClean="0">
              <a:solidFill>
                <a:srgbClr val="005493"/>
              </a:solidFill>
              <a:latin typeface="+mj-lt"/>
              <a:ea typeface="+mj-ea"/>
              <a:cs typeface="+mj-cs"/>
              <a:sym typeface="Open Sans"/>
            </a:endParaRPr>
          </a:p>
          <a:p>
            <a:pPr lvl="1"/>
            <a:endParaRPr lang="en-US" sz="2075" dirty="0" smtClean="0">
              <a:solidFill>
                <a:srgbClr val="005493"/>
              </a:solidFill>
              <a:latin typeface="+mj-lt"/>
              <a:ea typeface="+mj-ea"/>
              <a:cs typeface="+mj-cs"/>
              <a:sym typeface="Open Sans"/>
            </a:endParaRPr>
          </a:p>
          <a:p>
            <a:pPr marL="342900" lvl="2" indent="-342900">
              <a:buFont typeface="Arial" panose="020B0604020202020204" pitchFamily="34" charset="0"/>
              <a:buChar char="•"/>
            </a:pPr>
            <a:endParaRPr lang="en-US" sz="2075" dirty="0">
              <a:solidFill>
                <a:srgbClr val="005493"/>
              </a:solidFill>
              <a:latin typeface="+mj-lt"/>
              <a:ea typeface="+mj-ea"/>
              <a:cs typeface="+mj-cs"/>
              <a:sym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4932543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7975" y="156368"/>
            <a:ext cx="8520600" cy="707400"/>
          </a:xfrm>
        </p:spPr>
        <p:txBody>
          <a:bodyPr/>
          <a:lstStyle/>
          <a:p>
            <a:r>
              <a:rPr lang="en-US" dirty="0" smtClean="0">
                <a:solidFill>
                  <a:srgbClr val="005493"/>
                </a:solidFill>
              </a:rPr>
              <a:t>Metrics of Success Focus Area</a:t>
            </a:r>
            <a:endParaRPr lang="en-US" dirty="0">
              <a:solidFill>
                <a:srgbClr val="005493"/>
              </a:solidFill>
            </a:endParaRPr>
          </a:p>
        </p:txBody>
      </p:sp>
      <p:pic>
        <p:nvPicPr>
          <p:cNvPr id="4" name="Picture 3" descr="Picture 3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84645" y="3797099"/>
            <a:ext cx="885826" cy="885826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AutoShape 2" descr="data:image/jpeg;base64,/9j/4AAQSkZJRgABAQAAAQABAAD/2wCEAAkGBwgHBgkIBwgKCgkLDRYPDQwMDRsUFRAWIB0iIiAdHx8kKDQsJCYxJx8fLT0tMTU3Ojo6Iys/RD84QzQ5OjcBCgoKDQwNGg8PGjclHyU3Nzc3Nzc3Nzc3Nzc3Nzc3Nzc3Nzc3Nzc3Nzc3Nzc3Nzc3Nzc3Nzc3Nzc3Nzc3Nzc3N//AABEIAFoAeAMBIgACEQEDEQH/xAAcAAABBQEBAQAAAAAAAAAAAAAAAgMFBgcEAQj/xAA4EAABAwMCBQEGAwYHAAAAAAABAAIDBAUREiEGMUFRYRMHFCIycYEzkaEVIyRSscEWQnKCkqLR/8QAGgEAAQUBAAAAAAAAAAAAAAAAAAECAwQFBv/EAC4RAAEEAQIEBAQHAAAAAAAAAAEAAgMRBCExBRITQRQikfAVUWGBI0JxobHB8f/aAAwDAQACEQMRAD8A25oS0BCEIQhCEIQhCEIQuK9XBtqtNXXvaXinic/SOuByWG1/GvEdVUum/ak8O+RHCdLW+MdfuopJmx7q/h8PkywS00At/Qqp7OeI5+IrGZK3Bq6eQxSvAwH7Ah2Pod/Ktaka4OAIVSaJ0MhjduEIQhKo0JLglIQhMOCEtwQnJE4hCE1KhCFT7x7QLfb6t9NTwSVbozpe9rg1oPUA9UIVsnmjp4XzTvayKNpc5zjgABZVxl7Sqwfw9iAgEj/TjmeMuce/gAAnvsnONeNIbta6Klo9cIqJXCZjueWjIG22Duf9qpcsMUzdM8UcjQcgPaDg9x2SH6JzasE7JiS41z3SvqK6rqpZonRyPqJ3OyHc8NzpHjb7qJLK07B9L/qc9w/TSf7pVbLT08rmUcr3vb80OC8fZ3MH65SHTyYBdTTNJ6Fhys2XnB82q6zCmxns/C8nv73/ACpK33m5Wan9C13CeHLi+R8fw63HHTsMKatPtVvltqA2vnir4f8AMyYBrseHAf1yqh6rh+LE+Md3NICsvs/iPr3aTH7t3osHkjWT+jh+arSZL4WGQ9v8ViePHdGKaHWe/wBzvuts4Y4lt3E1AKq3SbtwJYXfPGfI/oeRUysZoS2y8YWuqthFO+oc9tZFG34HwgZc4joQcDPUkLQWcYUpm0vppWxZ+fIJ/JWouKY5ja55q1zU+A8PPSFj36qyoSIpWTRNlicHMeMtcOoS1og3qFnbLxyF6UJyRCEISJU3P+C8ZIJBAI6L56mHur5I5yGmJxY4k7ZC+hJwSPCxX2mWSKKOsqnUzHElji5zQcMDwXn7NBUE0pjr9a9U8AUSVURUC5V8ToCPdKR5fJMeRfjAaPO/5fVd1ZVMjppHNcHO0nAHdclfMyL4nHEbQA0NG3gABSVitE81ZTuuMWjW8aKfOSO2s9/A7c0r5WsoE7pNLT/CHC1Z+y4z6GZZPjkceZJVldwfX6QRG0rS7PQx01GwaBnHZSGkdgo/DNdqVP4gt0Cxmp4TrPTcHxNORy7pHDVvbaaOemcTrdUOkdq+jQP0AWxz00cjT8AzhUfim2+7VMc8TcMcCHLN4pi1jktKv4OTzSBrlU7m51Hcqe5huumbE6CoI3MYJBDvpkYP1C7BW0ro9bZ4y0jIIdlL3ByDhRj7LTy3SlnihYxupwlZG0APzuCQOe4/VYMLGzlsZ0O39rXkPSaXLUeCpvVsEJ32c7APbJIU8oLhWKSGmIeCAd8KdXawN5I2tHYLlJjzSF3zQhCFKo0IQhCEKocdUzX24TaQdEg1ZHQ7f3VvUPf6YVNvmhIyCFXyY+pEWpQL0WMU9lpKStbPGZXCL8CJ5BbET1G2dhyyTjP0xM2+pbS1LJHx62tcDjkduy4a73umeWQ0b6iQOxkOaxoHdxJ2XE64zUhBulG6mjJAE7JGyRgnYBxG7fqRjyuaPiS8PJsj6i/RQva4OorbbHe6O7Q/w78SMHxRu2cFKLGbbWy2+siqoHYcw5x3HUFTdJ7Qq5pqIpIIJnRSuZkktI6jOOexB+66HhU7s0Fn5h+6jdkCMW9aFX11Lb6cz1szIox1d18AdVmfF3E9Vc6n0rXLBHRtAwZadznOd1J+IbeFGXm71d4qfXrHg4GGMaMNYPAUDPcHmpfS0FM6qnjAMmHBjI88tTjsD45rdPDoDHU+t9lUHEZ+pcGle++iXXOr/d5JnXGV00bC9gjjEceRuMt3J7fMrpwm9tXX0riNpIxJg9Mgf+rPaqasma2mr6Q0lPKdMs8cglGn+UaeRdyycAZ+y03hCkcyqbI5oa9wGWjkwdGj6LFz8TGZlRCBnLy3elb7La4fk5D8eR0775qrW9t1oMUbY2gNCWgckKyoUIQhCEIQEIQhNTxCRhCdSJThhwkKAsp4qaYbxNABhjSCB3yBuoKsMQo5/eMeiY3CTPLTjdWzj+lk99ZURYyWBpBHZUiooZqxmmqdqgJwYwNneD3C5mbEf4gm9LTvDvcbC5bLdYYbPRNuD3wzCFuTM0jVtsQeR28p0SOq7lHU0ccjYdGieaRpa2QD5Q0HcuBPPljIPRds1E+B5bC98QzsAdvyTDoapx3qf+i2cOLEgyOvzOB+SgnxJ3AtaAb+qfe9sbS57g1o5klRnDpzbnuP4j6iV8nklxwf+On7Lrbbdf7yYvlx/PyH2XZV22WBjJoDp1tGoEbFbPxdhlB5fKFW+ESCIi/MU0H6Tn8/K1ThC3uhoopZfmLf0WZ2e2y1NR6tU8GKM50AbErZLOc0MfgYTMnKjyHDk7KXExZcdp5+67kIQq6soQvChCElpS001OBCF6vHNDhgr1CEKHvFlZcI9LioZvCcWtoOS1vIK4rzG6jdE0m1IJHAUqzVcLwTM3ao/wDwXBryS7HbKu6EhhYdwlErgqvFwxTxtDdGcd05VcOR1EHpkYA5KyITum2qSdR26qlLw1HT6WtJ0hWWliEMQYOidK9Q1gbskc8u3QhCS5PTElxQkPXqEq//2Q=="/>
          <p:cNvSpPr>
            <a:spLocks noChangeAspect="1" noChangeArrowheads="1"/>
          </p:cNvSpPr>
          <p:nvPr/>
        </p:nvSpPr>
        <p:spPr bwMode="auto">
          <a:xfrm flipV="1">
            <a:off x="155575" y="160338"/>
            <a:ext cx="304800" cy="1833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7" name="AutoShape 4" descr="data:image/jpeg;base64,/9j/4AAQSkZJRgABAQAAAQABAAD/2wCEAAkGBwgHBgkIBwgKCgkLDRYPDQwMDRsUFRAWIB0iIiAdHx8kKDQsJCYxJx8fLT0tMTU3Ojo6Iys/RD84QzQ5OjcBCgoKDQwNGg8PGjclHyU3Nzc3Nzc3Nzc3Nzc3Nzc3Nzc3Nzc3Nzc3Nzc3Nzc3Nzc3Nzc3Nzc3Nzc3Nzc3Nzc3N//AABEIAFoAeAMBIgACEQEDEQH/xAAcAAABBQEBAQAAAAAAAAAAAAAAAgMFBgcEAQj/xAA4EAABAwMCBQEGAwYHAAAAAAABAAIDBAUREiEGMUFRYRMHFCIycYEzkaEVIyRSscEWQnKCkqLR/8QAGgEAAQUBAAAAAAAAAAAAAAAAAAECAwQFBv/EAC4RAAEEAQIEBAQHAAAAAAAAAAEAAgMRBCExBRITQRQikfAVUWGBI0JxobHB8f/aAAwDAQACEQMRAD8A25oS0BCEIQhCEIQhCEIQuK9XBtqtNXXvaXinic/SOuByWG1/GvEdVUum/ak8O+RHCdLW+MdfuopJmx7q/h8PkywS00At/Qqp7OeI5+IrGZK3Bq6eQxSvAwH7Ah2Pod/Ktaka4OAIVSaJ0MhjduEIQhKo0JLglIQhMOCEtwQnJE4hCE1KhCFT7x7QLfb6t9NTwSVbozpe9rg1oPUA9UIVsnmjp4XzTvayKNpc5zjgABZVxl7Sqwfw9iAgEj/TjmeMuce/gAAnvsnONeNIbta6Klo9cIqJXCZjueWjIG22Duf9qpcsMUzdM8UcjQcgPaDg9x2SH6JzasE7JiS41z3SvqK6rqpZonRyPqJ3OyHc8NzpHjb7qJLK07B9L/qc9w/TSf7pVbLT08rmUcr3vb80OC8fZ3MH65SHTyYBdTTNJ6Fhys2XnB82q6zCmxns/C8nv73/ACpK33m5Wan9C13CeHLi+R8fw63HHTsMKatPtVvltqA2vnir4f8AMyYBrseHAf1yqh6rh+LE+Md3NICsvs/iPr3aTH7t3osHkjWT+jh+arSZL4WGQ9v8ViePHdGKaHWe/wBzvuts4Y4lt3E1AKq3SbtwJYXfPGfI/oeRUysZoS2y8YWuqthFO+oc9tZFG34HwgZc4joQcDPUkLQWcYUpm0vppWxZ+fIJ/JWouKY5ja55q1zU+A8PPSFj36qyoSIpWTRNlicHMeMtcOoS1og3qFnbLxyF6UJyRCEISJU3P+C8ZIJBAI6L56mHur5I5yGmJxY4k7ZC+hJwSPCxX2mWSKKOsqnUzHElji5zQcMDwXn7NBUE0pjr9a9U8AUSVURUC5V8ToCPdKR5fJMeRfjAaPO/5fVd1ZVMjppHNcHO0nAHdclfMyL4nHEbQA0NG3gABSVitE81ZTuuMWjW8aKfOSO2s9/A7c0r5WsoE7pNLT/CHC1Z+y4z6GZZPjkceZJVldwfX6QRG0rS7PQx01GwaBnHZSGkdgo/DNdqVP4gt0Cxmp4TrPTcHxNORy7pHDVvbaaOemcTrdUOkdq+jQP0AWxz00cjT8AzhUfim2+7VMc8TcMcCHLN4pi1jktKv4OTzSBrlU7m51Hcqe5huumbE6CoI3MYJBDvpkYP1C7BW0ro9bZ4y0jIIdlL3ByDhRj7LTy3SlnihYxupwlZG0APzuCQOe4/VYMLGzlsZ0O39rXkPSaXLUeCpvVsEJ32c7APbJIU8oLhWKSGmIeCAd8KdXawN5I2tHYLlJjzSF3zQhCFKo0IQhCEKocdUzX24TaQdEg1ZHQ7f3VvUPf6YVNvmhIyCFXyY+pEWpQL0WMU9lpKStbPGZXCL8CJ5BbET1G2dhyyTjP0xM2+pbS1LJHx62tcDjkduy4a73umeWQ0b6iQOxkOaxoHdxJ2XE64zUhBulG6mjJAE7JGyRgnYBxG7fqRjyuaPiS8PJsj6i/RQva4OorbbHe6O7Q/w78SMHxRu2cFKLGbbWy2+siqoHYcw5x3HUFTdJ7Qq5pqIpIIJnRSuZkktI6jOOexB+66HhU7s0Fn5h+6jdkCMW9aFX11Lb6cz1szIox1d18AdVmfF3E9Vc6n0rXLBHRtAwZadznOd1J+IbeFGXm71d4qfXrHg4GGMaMNYPAUDPcHmpfS0FM6qnjAMmHBjI88tTjsD45rdPDoDHU+t9lUHEZ+pcGle++iXXOr/d5JnXGV00bC9gjjEceRuMt3J7fMrpwm9tXX0riNpIxJg9Mgf+rPaqasma2mr6Q0lPKdMs8cglGn+UaeRdyycAZ+y03hCkcyqbI5oa9wGWjkwdGj6LFz8TGZlRCBnLy3elb7La4fk5D8eR0775qrW9t1oMUbY2gNCWgckKyoUIQhCEIQEIQhNTxCRhCdSJThhwkKAsp4qaYbxNABhjSCB3yBuoKsMQo5/eMeiY3CTPLTjdWzj+lk99ZURYyWBpBHZUiooZqxmmqdqgJwYwNneD3C5mbEf4gm9LTvDvcbC5bLdYYbPRNuD3wzCFuTM0jVtsQeR28p0SOq7lHU0ccjYdGieaRpa2QD5Q0HcuBPPljIPRds1E+B5bC98QzsAdvyTDoapx3qf+i2cOLEgyOvzOB+SgnxJ3AtaAb+qfe9sbS57g1o5klRnDpzbnuP4j6iV8nklxwf+On7Lrbbdf7yYvlx/PyH2XZV22WBjJoDp1tGoEbFbPxdhlB5fKFW+ESCIi/MU0H6Tn8/K1ThC3uhoopZfmLf0WZ2e2y1NR6tU8GKM50AbErZLOc0MfgYTMnKjyHDk7KXExZcdp5+67kIQq6soQvChCElpS001OBCF6vHNDhgr1CEKHvFlZcI9LioZvCcWtoOS1vIK4rzG6jdE0m1IJHAUqzVcLwTM3ao/wDwXBryS7HbKu6EhhYdwlErgqvFwxTxtDdGcd05VcOR1EHpkYA5KyITum2qSdR26qlLw1HT6WtJ0hWWliEMQYOidK9Q1gbskc8u3QhCS5PTElxQkPXqEq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8" name="AutoShape 6" descr="data:image/jpeg;base64,/9j/4AAQSkZJRgABAQAAAQABAAD/2wCEAAkGBwgHBgkIBwgKCgkLDRYPDQwMDRsUFRAWIB0iIiAdHx8kKDQsJCYxJx8fLT0tMTU3Ojo6Iys/RD84QzQ5OjcBCgoKDQwNGg8PGjclHyU3Nzc3Nzc3Nzc3Nzc3Nzc3Nzc3Nzc3Nzc3Nzc3Nzc3Nzc3Nzc3Nzc3Nzc3Nzc3Nzc3N//AABEIAFoAeAMBIgACEQEDEQH/xAAcAAABBQEBAQAAAAAAAAAAAAAAAgMFBgcEAQj/xAA4EAABAwMCBQEGAwYHAAAAAAABAAIDBAUREiEGMUFRYRMHFCIycYEzkaEVIyRSscEWQnKCkqLR/8QAGgEAAQUBAAAAAAAAAAAAAAAAAAECAwQFBv/EAC4RAAEEAQIEBAQHAAAAAAAAAAEAAgMRBCExBRITQRQikfAVUWGBI0JxobHB8f/aAAwDAQACEQMRAD8A25oS0BCEIQhCEIQhCEIQuK9XBtqtNXXvaXinic/SOuByWG1/GvEdVUum/ak8O+RHCdLW+MdfuopJmx7q/h8PkywS00At/Qqp7OeI5+IrGZK3Bq6eQxSvAwH7Ah2Pod/Ktaka4OAIVSaJ0MhjduEIQhKo0JLglIQhMOCEtwQnJE4hCE1KhCFT7x7QLfb6t9NTwSVbozpe9rg1oPUA9UIVsnmjp4XzTvayKNpc5zjgABZVxl7Sqwfw9iAgEj/TjmeMuce/gAAnvsnONeNIbta6Klo9cIqJXCZjueWjIG22Duf9qpcsMUzdM8UcjQcgPaDg9x2SH6JzasE7JiS41z3SvqK6rqpZonRyPqJ3OyHc8NzpHjb7qJLK07B9L/qc9w/TSf7pVbLT08rmUcr3vb80OC8fZ3MH65SHTyYBdTTNJ6Fhys2XnB82q6zCmxns/C8nv73/ACpK33m5Wan9C13CeHLi+R8fw63HHTsMKatPtVvltqA2vnir4f8AMyYBrseHAf1yqh6rh+LE+Md3NICsvs/iPr3aTH7t3osHkjWT+jh+arSZL4WGQ9v8ViePHdGKaHWe/wBzvuts4Y4lt3E1AKq3SbtwJYXfPGfI/oeRUysZoS2y8YWuqthFO+oc9tZFG34HwgZc4joQcDPUkLQWcYUpm0vppWxZ+fIJ/JWouKY5ja55q1zU+A8PPSFj36qyoSIpWTRNlicHMeMtcOoS1og3qFnbLxyF6UJyRCEISJU3P+C8ZIJBAI6L56mHur5I5yGmJxY4k7ZC+hJwSPCxX2mWSKKOsqnUzHElji5zQcMDwXn7NBUE0pjr9a9U8AUSVURUC5V8ToCPdKR5fJMeRfjAaPO/5fVd1ZVMjppHNcHO0nAHdclfMyL4nHEbQA0NG3gABSVitE81ZTuuMWjW8aKfOSO2s9/A7c0r5WsoE7pNLT/CHC1Z+y4z6GZZPjkceZJVldwfX6QRG0rS7PQx01GwaBnHZSGkdgo/DNdqVP4gt0Cxmp4TrPTcHxNORy7pHDVvbaaOemcTrdUOkdq+jQP0AWxz00cjT8AzhUfim2+7VMc8TcMcCHLN4pi1jktKv4OTzSBrlU7m51Hcqe5huumbE6CoI3MYJBDvpkYP1C7BW0ro9bZ4y0jIIdlL3ByDhRj7LTy3SlnihYxupwlZG0APzuCQOe4/VYMLGzlsZ0O39rXkPSaXLUeCpvVsEJ32c7APbJIU8oLhWKSGmIeCAd8KdXawN5I2tHYLlJjzSF3zQhCFKo0IQhCEKocdUzX24TaQdEg1ZHQ7f3VvUPf6YVNvmhIyCFXyY+pEWpQL0WMU9lpKStbPGZXCL8CJ5BbET1G2dhyyTjP0xM2+pbS1LJHx62tcDjkduy4a73umeWQ0b6iQOxkOaxoHdxJ2XE64zUhBulG6mjJAE7JGyRgnYBxG7fqRjyuaPiS8PJsj6i/RQva4OorbbHe6O7Q/w78SMHxRu2cFKLGbbWy2+siqoHYcw5x3HUFTdJ7Qq5pqIpIIJnRSuZkktI6jOOexB+66HhU7s0Fn5h+6jdkCMW9aFX11Lb6cz1szIox1d18AdVmfF3E9Vc6n0rXLBHRtAwZadznOd1J+IbeFGXm71d4qfXrHg4GGMaMNYPAUDPcHmpfS0FM6qnjAMmHBjI88tTjsD45rdPDoDHU+t9lUHEZ+pcGle++iXXOr/d5JnXGV00bC9gjjEceRuMt3J7fMrpwm9tXX0riNpIxJg9Mgf+rPaqasma2mr6Q0lPKdMs8cglGn+UaeRdyycAZ+y03hCkcyqbI5oa9wGWjkwdGj6LFz8TGZlRCBnLy3elb7La4fk5D8eR0775qrW9t1oMUbY2gNCWgckKyoUIQhCEIQEIQhNTxCRhCdSJThhwkKAsp4qaYbxNABhjSCB3yBuoKsMQo5/eMeiY3CTPLTjdWzj+lk99ZURYyWBpBHZUiooZqxmmqdqgJwYwNneD3C5mbEf4gm9LTvDvcbC5bLdYYbPRNuD3wzCFuTM0jVtsQeR28p0SOq7lHU0ccjYdGieaRpa2QD5Q0HcuBPPljIPRds1E+B5bC98QzsAdvyTDoapx3qf+i2cOLEgyOvzOB+SgnxJ3AtaAb+qfe9sbS57g1o5klRnDpzbnuP4j6iV8nklxwf+On7Lrbbdf7yYvlx/PyH2XZV22WBjJoDp1tGoEbFbPxdhlB5fKFW+ESCIi/MU0H6Tn8/K1ThC3uhoopZfmLf0WZ2e2y1NR6tU8GKM50AbErZLOc0MfgYTMnKjyHDk7KXExZcdp5+67kIQq6soQvChCElpS001OBCF6vHNDhgr1CEKHvFlZcI9LioZvCcWtoOS1vIK4rzG6jdE0m1IJHAUqzVcLwTM3ao/wDwXBryS7HbKu6EhhYdwlErgqvFwxTxtDdGcd05VcOR1EHpkYA5KyITum2qSdR26qlLw1HT6WtJ0hWWliEMQYOidK9Q1gbskc8u3QhCS5PTElxQkPXqEq//2Q=="/>
          <p:cNvSpPr>
            <a:spLocks noChangeAspect="1" noChangeArrowheads="1"/>
          </p:cNvSpPr>
          <p:nvPr/>
        </p:nvSpPr>
        <p:spPr bwMode="auto">
          <a:xfrm>
            <a:off x="300037" y="-1"/>
            <a:ext cx="312738" cy="3127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pic>
        <p:nvPicPr>
          <p:cNvPr id="11" name="Picture 2" descr="http://t2.gstatic.com/images?q=tbn:ANd9GcT-6JOvfnHy44O4tTFmPP_9wUCUe8Strubwrr1sA4kJmkQb-6h2-2pIoi2ZwqSlz6cFTWmPpwysyrm4H6agbcQ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7330" y="-12970"/>
            <a:ext cx="1606670" cy="12050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300037" y="1020137"/>
            <a:ext cx="8801744" cy="4481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75" dirty="0" smtClean="0">
                <a:solidFill>
                  <a:srgbClr val="005493"/>
                </a:solidFill>
                <a:latin typeface="+mj-lt"/>
                <a:ea typeface="+mj-ea"/>
                <a:cs typeface="+mj-cs"/>
                <a:sym typeface="Open Sans"/>
              </a:rPr>
              <a:t>Create an annual message/story to demonstrate effectiveness</a:t>
            </a:r>
          </a:p>
          <a:p>
            <a:pPr marL="342900" lvl="6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5493"/>
                </a:solidFill>
                <a:latin typeface="+mj-lt"/>
                <a:ea typeface="+mj-ea"/>
                <a:cs typeface="+mj-cs"/>
                <a:sym typeface="Open Sans"/>
              </a:rPr>
              <a:t>Stories (qualitative) of impact of falls prevention on community members – for each focus area of the coalition</a:t>
            </a:r>
          </a:p>
          <a:p>
            <a:pPr marL="342900" lvl="6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5493"/>
                </a:solidFill>
                <a:latin typeface="+mj-lt"/>
                <a:ea typeface="+mj-ea"/>
                <a:cs typeface="+mj-cs"/>
                <a:sym typeface="Open Sans"/>
              </a:rPr>
              <a:t>1-2 standard metric (quantitative) tracked at the state level (TBD)</a:t>
            </a:r>
          </a:p>
          <a:p>
            <a:pPr marL="342900" lvl="6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5493"/>
                </a:solidFill>
                <a:latin typeface="+mj-lt"/>
                <a:ea typeface="+mj-ea"/>
                <a:cs typeface="+mj-cs"/>
                <a:sym typeface="Open Sans"/>
              </a:rPr>
              <a:t>Economic savings from falls prevention (TBD) </a:t>
            </a:r>
          </a:p>
          <a:p>
            <a:pPr marL="342900" lvl="6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5493"/>
                </a:solidFill>
                <a:latin typeface="+mj-lt"/>
                <a:ea typeface="+mj-ea"/>
                <a:cs typeface="+mj-cs"/>
                <a:sym typeface="Open Sans"/>
              </a:rPr>
              <a:t>Multiple modes of delivery (video, press releases, newspaper articles)</a:t>
            </a:r>
          </a:p>
          <a:p>
            <a:pPr lvl="6"/>
            <a:endParaRPr lang="en-US" sz="2075" dirty="0">
              <a:solidFill>
                <a:srgbClr val="005493"/>
              </a:solidFill>
              <a:latin typeface="+mj-lt"/>
              <a:ea typeface="+mj-ea"/>
              <a:cs typeface="+mj-cs"/>
              <a:sym typeface="Open Sans"/>
            </a:endParaRPr>
          </a:p>
          <a:p>
            <a:pPr lvl="6"/>
            <a:r>
              <a:rPr lang="en-US" sz="2075" dirty="0" smtClean="0">
                <a:solidFill>
                  <a:srgbClr val="005493"/>
                </a:solidFill>
                <a:latin typeface="+mj-lt"/>
                <a:ea typeface="+mj-ea"/>
                <a:cs typeface="+mj-cs"/>
                <a:sym typeface="Open Sans"/>
              </a:rPr>
              <a:t>Identified </a:t>
            </a:r>
            <a:r>
              <a:rPr lang="en-US" sz="2075" dirty="0">
                <a:solidFill>
                  <a:srgbClr val="005493"/>
                </a:solidFill>
                <a:latin typeface="+mj-lt"/>
                <a:ea typeface="+mj-ea"/>
                <a:cs typeface="+mj-cs"/>
                <a:sym typeface="Open Sans"/>
              </a:rPr>
              <a:t>Sources of </a:t>
            </a:r>
            <a:r>
              <a:rPr lang="en-US" sz="2075" dirty="0" smtClean="0">
                <a:solidFill>
                  <a:srgbClr val="005493"/>
                </a:solidFill>
                <a:latin typeface="+mj-lt"/>
                <a:ea typeface="+mj-ea"/>
                <a:cs typeface="+mj-cs"/>
                <a:sym typeface="Open Sans"/>
              </a:rPr>
              <a:t>information – a starting list</a:t>
            </a:r>
            <a:endParaRPr lang="en-US" sz="2075" dirty="0">
              <a:solidFill>
                <a:srgbClr val="005493"/>
              </a:solidFill>
              <a:latin typeface="+mj-lt"/>
              <a:ea typeface="+mj-ea"/>
              <a:cs typeface="+mj-cs"/>
              <a:sym typeface="Open Sans"/>
            </a:endParaRPr>
          </a:p>
          <a:p>
            <a:pPr marL="285750" lvl="6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5493"/>
                </a:solidFill>
                <a:latin typeface="+mj-lt"/>
                <a:ea typeface="+mj-ea"/>
                <a:cs typeface="+mj-cs"/>
                <a:sym typeface="Open Sans"/>
              </a:rPr>
              <a:t>Screening data from the hospital (collected during wellness visits, falling history/likelihood of falling)</a:t>
            </a:r>
          </a:p>
          <a:p>
            <a:pPr marL="285750" lvl="6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5493"/>
                </a:solidFill>
                <a:latin typeface="+mj-lt"/>
                <a:ea typeface="+mj-ea"/>
                <a:cs typeface="+mj-cs"/>
                <a:sym typeface="Open Sans"/>
              </a:rPr>
              <a:t>Home Safety Modification Program pre/post survey data</a:t>
            </a:r>
          </a:p>
          <a:p>
            <a:pPr marL="285750" lvl="6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5493"/>
                </a:solidFill>
                <a:latin typeface="+mj-lt"/>
                <a:ea typeface="+mj-ea"/>
                <a:cs typeface="+mj-cs"/>
                <a:sym typeface="Open Sans"/>
              </a:rPr>
              <a:t>Older Adult 2020 Survey data, EMS data, what else?</a:t>
            </a:r>
          </a:p>
          <a:p>
            <a:pPr lvl="6"/>
            <a:endParaRPr lang="en-US" dirty="0" smtClean="0">
              <a:solidFill>
                <a:srgbClr val="005493"/>
              </a:solidFill>
              <a:latin typeface="+mj-lt"/>
              <a:ea typeface="+mj-ea"/>
              <a:cs typeface="+mj-cs"/>
              <a:sym typeface="Open Sans"/>
            </a:endParaRPr>
          </a:p>
          <a:p>
            <a:pPr marL="342900" lvl="6" indent="-342900">
              <a:buFont typeface="Arial" panose="020B0604020202020204" pitchFamily="34" charset="0"/>
              <a:buChar char="•"/>
            </a:pPr>
            <a:endParaRPr lang="en-US" dirty="0">
              <a:solidFill>
                <a:srgbClr val="005493"/>
              </a:solidFill>
              <a:latin typeface="+mj-lt"/>
              <a:ea typeface="+mj-ea"/>
              <a:cs typeface="+mj-cs"/>
              <a:sym typeface="Open Sans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75" dirty="0" smtClean="0">
              <a:solidFill>
                <a:srgbClr val="005493"/>
              </a:solidFill>
              <a:latin typeface="+mj-lt"/>
              <a:ea typeface="+mj-ea"/>
              <a:cs typeface="+mj-cs"/>
              <a:sym typeface="Open Sans"/>
            </a:endParaRPr>
          </a:p>
          <a:p>
            <a:endParaRPr lang="en-US" sz="2075" dirty="0" smtClean="0">
              <a:solidFill>
                <a:srgbClr val="005493"/>
              </a:solidFill>
              <a:latin typeface="+mj-lt"/>
              <a:ea typeface="+mj-ea"/>
              <a:cs typeface="+mj-cs"/>
              <a:sym typeface="Open Sans"/>
            </a:endParaRPr>
          </a:p>
          <a:p>
            <a:pPr lvl="1"/>
            <a:endParaRPr lang="en-US" sz="2075" dirty="0" smtClean="0">
              <a:solidFill>
                <a:srgbClr val="005493"/>
              </a:solidFill>
              <a:latin typeface="+mj-lt"/>
              <a:ea typeface="+mj-ea"/>
              <a:cs typeface="+mj-cs"/>
              <a:sym typeface="Open Sans"/>
            </a:endParaRPr>
          </a:p>
          <a:p>
            <a:pPr marL="342900" lvl="2" indent="-342900">
              <a:buFont typeface="Arial" panose="020B0604020202020204" pitchFamily="34" charset="0"/>
              <a:buChar char="•"/>
            </a:pPr>
            <a:endParaRPr lang="en-US" sz="2075" dirty="0">
              <a:solidFill>
                <a:srgbClr val="005493"/>
              </a:solidFill>
              <a:latin typeface="+mj-lt"/>
              <a:ea typeface="+mj-ea"/>
              <a:cs typeface="+mj-cs"/>
              <a:sym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29134456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7975" y="362554"/>
            <a:ext cx="8520600" cy="707400"/>
          </a:xfrm>
        </p:spPr>
        <p:txBody>
          <a:bodyPr/>
          <a:lstStyle/>
          <a:p>
            <a:r>
              <a:rPr lang="en-US" dirty="0" smtClean="0">
                <a:solidFill>
                  <a:srgbClr val="005493"/>
                </a:solidFill>
              </a:rPr>
              <a:t>Updated Focus Area Work Groups</a:t>
            </a:r>
            <a:endParaRPr lang="en-US" dirty="0">
              <a:solidFill>
                <a:srgbClr val="005493"/>
              </a:solidFill>
            </a:endParaRPr>
          </a:p>
        </p:txBody>
      </p:sp>
      <p:pic>
        <p:nvPicPr>
          <p:cNvPr id="4" name="Picture 3" descr="Picture 3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84645" y="3797099"/>
            <a:ext cx="885826" cy="885826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AutoShape 2" descr="data:image/jpeg;base64,/9j/4AAQSkZJRgABAQAAAQABAAD/2wCEAAkGBwgHBgkIBwgKCgkLDRYPDQwMDRsUFRAWIB0iIiAdHx8kKDQsJCYxJx8fLT0tMTU3Ojo6Iys/RD84QzQ5OjcBCgoKDQwNGg8PGjclHyU3Nzc3Nzc3Nzc3Nzc3Nzc3Nzc3Nzc3Nzc3Nzc3Nzc3Nzc3Nzc3Nzc3Nzc3Nzc3Nzc3N//AABEIAFoAeAMBIgACEQEDEQH/xAAcAAABBQEBAQAAAAAAAAAAAAAAAgMFBgcEAQj/xAA4EAABAwMCBQEGAwYHAAAAAAABAAIDBAUREiEGMUFRYRMHFCIycYEzkaEVIyRSscEWQnKCkqLR/8QAGgEAAQUBAAAAAAAAAAAAAAAAAAECAwQFBv/EAC4RAAEEAQIEBAQHAAAAAAAAAAEAAgMRBCExBRITQRQikfAVUWGBI0JxobHB8f/aAAwDAQACEQMRAD8A25oS0BCEIQhCEIQhCEIQuK9XBtqtNXXvaXinic/SOuByWG1/GvEdVUum/ak8O+RHCdLW+MdfuopJmx7q/h8PkywS00At/Qqp7OeI5+IrGZK3Bq6eQxSvAwH7Ah2Pod/Ktaka4OAIVSaJ0MhjduEIQhKo0JLglIQhMOCEtwQnJE4hCE1KhCFT7x7QLfb6t9NTwSVbozpe9rg1oPUA9UIVsnmjp4XzTvayKNpc5zjgABZVxl7Sqwfw9iAgEj/TjmeMuce/gAAnvsnONeNIbta6Klo9cIqJXCZjueWjIG22Duf9qpcsMUzdM8UcjQcgPaDg9x2SH6JzasE7JiS41z3SvqK6rqpZonRyPqJ3OyHc8NzpHjb7qJLK07B9L/qc9w/TSf7pVbLT08rmUcr3vb80OC8fZ3MH65SHTyYBdTTNJ6Fhys2XnB82q6zCmxns/C8nv73/ACpK33m5Wan9C13CeHLi+R8fw63HHTsMKatPtVvltqA2vnir4f8AMyYBrseHAf1yqh6rh+LE+Md3NICsvs/iPr3aTH7t3osHkjWT+jh+arSZL4WGQ9v8ViePHdGKaHWe/wBzvuts4Y4lt3E1AKq3SbtwJYXfPGfI/oeRUysZoS2y8YWuqthFO+oc9tZFG34HwgZc4joQcDPUkLQWcYUpm0vppWxZ+fIJ/JWouKY5ja55q1zU+A8PPSFj36qyoSIpWTRNlicHMeMtcOoS1og3qFnbLxyF6UJyRCEISJU3P+C8ZIJBAI6L56mHur5I5yGmJxY4k7ZC+hJwSPCxX2mWSKKOsqnUzHElji5zQcMDwXn7NBUE0pjr9a9U8AUSVURUC5V8ToCPdKR5fJMeRfjAaPO/5fVd1ZVMjppHNcHO0nAHdclfMyL4nHEbQA0NG3gABSVitE81ZTuuMWjW8aKfOSO2s9/A7c0r5WsoE7pNLT/CHC1Z+y4z6GZZPjkceZJVldwfX6QRG0rS7PQx01GwaBnHZSGkdgo/DNdqVP4gt0Cxmp4TrPTcHxNORy7pHDVvbaaOemcTrdUOkdq+jQP0AWxz00cjT8AzhUfim2+7VMc8TcMcCHLN4pi1jktKv4OTzSBrlU7m51Hcqe5huumbE6CoI3MYJBDvpkYP1C7BW0ro9bZ4y0jIIdlL3ByDhRj7LTy3SlnihYxupwlZG0APzuCQOe4/VYMLGzlsZ0O39rXkPSaXLUeCpvVsEJ32c7APbJIU8oLhWKSGmIeCAd8KdXawN5I2tHYLlJjzSF3zQhCFKo0IQhCEKocdUzX24TaQdEg1ZHQ7f3VvUPf6YVNvmhIyCFXyY+pEWpQL0WMU9lpKStbPGZXCL8CJ5BbET1G2dhyyTjP0xM2+pbS1LJHx62tcDjkduy4a73umeWQ0b6iQOxkOaxoHdxJ2XE64zUhBulG6mjJAE7JGyRgnYBxG7fqRjyuaPiS8PJsj6i/RQva4OorbbHe6O7Q/w78SMHxRu2cFKLGbbWy2+siqoHYcw5x3HUFTdJ7Qq5pqIpIIJnRSuZkktI6jOOexB+66HhU7s0Fn5h+6jdkCMW9aFX11Lb6cz1szIox1d18AdVmfF3E9Vc6n0rXLBHRtAwZadznOd1J+IbeFGXm71d4qfXrHg4GGMaMNYPAUDPcHmpfS0FM6qnjAMmHBjI88tTjsD45rdPDoDHU+t9lUHEZ+pcGle++iXXOr/d5JnXGV00bC9gjjEceRuMt3J7fMrpwm9tXX0riNpIxJg9Mgf+rPaqasma2mr6Q0lPKdMs8cglGn+UaeRdyycAZ+y03hCkcyqbI5oa9wGWjkwdGj6LFz8TGZlRCBnLy3elb7La4fk5D8eR0775qrW9t1oMUbY2gNCWgckKyoUIQhCEIQEIQhNTxCRhCdSJThhwkKAsp4qaYbxNABhjSCB3yBuoKsMQo5/eMeiY3CTPLTjdWzj+lk99ZURYyWBpBHZUiooZqxmmqdqgJwYwNneD3C5mbEf4gm9LTvDvcbC5bLdYYbPRNuD3wzCFuTM0jVtsQeR28p0SOq7lHU0ccjYdGieaRpa2QD5Q0HcuBPPljIPRds1E+B5bC98QzsAdvyTDoapx3qf+i2cOLEgyOvzOB+SgnxJ3AtaAb+qfe9sbS57g1o5klRnDpzbnuP4j6iV8nklxwf+On7Lrbbdf7yYvlx/PyH2XZV22WBjJoDp1tGoEbFbPxdhlB5fKFW+ESCIi/MU0H6Tn8/K1ThC3uhoopZfmLf0WZ2e2y1NR6tU8GKM50AbErZLOc0MfgYTMnKjyHDk7KXExZcdp5+67kIQq6soQvChCElpS001OBCF6vHNDhgr1CEKHvFlZcI9LioZvCcWtoOS1vIK4rzG6jdE0m1IJHAUqzVcLwTM3ao/wDwXBryS7HbKu6EhhYdwlErgqvFwxTxtDdGcd05VcOR1EHpkYA5KyITum2qSdR26qlLw1HT6WtJ0hWWliEMQYOidK9Q1gbskc8u3QhCS5PTElxQkPXqEq//2Q=="/>
          <p:cNvSpPr>
            <a:spLocks noChangeAspect="1" noChangeArrowheads="1"/>
          </p:cNvSpPr>
          <p:nvPr/>
        </p:nvSpPr>
        <p:spPr bwMode="auto">
          <a:xfrm flipV="1">
            <a:off x="155575" y="160338"/>
            <a:ext cx="304800" cy="1833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7" name="AutoShape 4" descr="data:image/jpeg;base64,/9j/4AAQSkZJRgABAQAAAQABAAD/2wCEAAkGBwgHBgkIBwgKCgkLDRYPDQwMDRsUFRAWIB0iIiAdHx8kKDQsJCYxJx8fLT0tMTU3Ojo6Iys/RD84QzQ5OjcBCgoKDQwNGg8PGjclHyU3Nzc3Nzc3Nzc3Nzc3Nzc3Nzc3Nzc3Nzc3Nzc3Nzc3Nzc3Nzc3Nzc3Nzc3Nzc3Nzc3N//AABEIAFoAeAMBIgACEQEDEQH/xAAcAAABBQEBAQAAAAAAAAAAAAAAAgMFBgcEAQj/xAA4EAABAwMCBQEGAwYHAAAAAAABAAIDBAUREiEGMUFRYRMHFCIycYEzkaEVIyRSscEWQnKCkqLR/8QAGgEAAQUBAAAAAAAAAAAAAAAAAAECAwQFBv/EAC4RAAEEAQIEBAQHAAAAAAAAAAEAAgMRBCExBRITQRQikfAVUWGBI0JxobHB8f/aAAwDAQACEQMRAD8A25oS0BCEIQhCEIQhCEIQuK9XBtqtNXXvaXinic/SOuByWG1/GvEdVUum/ak8O+RHCdLW+MdfuopJmx7q/h8PkywS00At/Qqp7OeI5+IrGZK3Bq6eQxSvAwH7Ah2Pod/Ktaka4OAIVSaJ0MhjduEIQhKo0JLglIQhMOCEtwQnJE4hCE1KhCFT7x7QLfb6t9NTwSVbozpe9rg1oPUA9UIVsnmjp4XzTvayKNpc5zjgABZVxl7Sqwfw9iAgEj/TjmeMuce/gAAnvsnONeNIbta6Klo9cIqJXCZjueWjIG22Duf9qpcsMUzdM8UcjQcgPaDg9x2SH6JzasE7JiS41z3SvqK6rqpZonRyPqJ3OyHc8NzpHjb7qJLK07B9L/qc9w/TSf7pVbLT08rmUcr3vb80OC8fZ3MH65SHTyYBdTTNJ6Fhys2XnB82q6zCmxns/C8nv73/ACpK33m5Wan9C13CeHLi+R8fw63HHTsMKatPtVvltqA2vnir4f8AMyYBrseHAf1yqh6rh+LE+Md3NICsvs/iPr3aTH7t3osHkjWT+jh+arSZL4WGQ9v8ViePHdGKaHWe/wBzvuts4Y4lt3E1AKq3SbtwJYXfPGfI/oeRUysZoS2y8YWuqthFO+oc9tZFG34HwgZc4joQcDPUkLQWcYUpm0vppWxZ+fIJ/JWouKY5ja55q1zU+A8PPSFj36qyoSIpWTRNlicHMeMtcOoS1og3qFnbLxyF6UJyRCEISJU3P+C8ZIJBAI6L56mHur5I5yGmJxY4k7ZC+hJwSPCxX2mWSKKOsqnUzHElji5zQcMDwXn7NBUE0pjr9a9U8AUSVURUC5V8ToCPdKR5fJMeRfjAaPO/5fVd1ZVMjppHNcHO0nAHdclfMyL4nHEbQA0NG3gABSVitE81ZTuuMWjW8aKfOSO2s9/A7c0r5WsoE7pNLT/CHC1Z+y4z6GZZPjkceZJVldwfX6QRG0rS7PQx01GwaBnHZSGkdgo/DNdqVP4gt0Cxmp4TrPTcHxNORy7pHDVvbaaOemcTrdUOkdq+jQP0AWxz00cjT8AzhUfim2+7VMc8TcMcCHLN4pi1jktKv4OTzSBrlU7m51Hcqe5huumbE6CoI3MYJBDvpkYP1C7BW0ro9bZ4y0jIIdlL3ByDhRj7LTy3SlnihYxupwlZG0APzuCQOe4/VYMLGzlsZ0O39rXkPSaXLUeCpvVsEJ32c7APbJIU8oLhWKSGmIeCAd8KdXawN5I2tHYLlJjzSF3zQhCFKo0IQhCEKocdUzX24TaQdEg1ZHQ7f3VvUPf6YVNvmhIyCFXyY+pEWpQL0WMU9lpKStbPGZXCL8CJ5BbET1G2dhyyTjP0xM2+pbS1LJHx62tcDjkduy4a73umeWQ0b6iQOxkOaxoHdxJ2XE64zUhBulG6mjJAE7JGyRgnYBxG7fqRjyuaPiS8PJsj6i/RQva4OorbbHe6O7Q/w78SMHxRu2cFKLGbbWy2+siqoHYcw5x3HUFTdJ7Qq5pqIpIIJnRSuZkktI6jOOexB+66HhU7s0Fn5h+6jdkCMW9aFX11Lb6cz1szIox1d18AdVmfF3E9Vc6n0rXLBHRtAwZadznOd1J+IbeFGXm71d4qfXrHg4GGMaMNYPAUDPcHmpfS0FM6qnjAMmHBjI88tTjsD45rdPDoDHU+t9lUHEZ+pcGle++iXXOr/d5JnXGV00bC9gjjEceRuMt3J7fMrpwm9tXX0riNpIxJg9Mgf+rPaqasma2mr6Q0lPKdMs8cglGn+UaeRdyycAZ+y03hCkcyqbI5oa9wGWjkwdGj6LFz8TGZlRCBnLy3elb7La4fk5D8eR0775qrW9t1oMUbY2gNCWgckKyoUIQhCEIQEIQhNTxCRhCdSJThhwkKAsp4qaYbxNABhjSCB3yBuoKsMQo5/eMeiY3CTPLTjdWzj+lk99ZURYyWBpBHZUiooZqxmmqdqgJwYwNneD3C5mbEf4gm9LTvDvcbC5bLdYYbPRNuD3wzCFuTM0jVtsQeR28p0SOq7lHU0ccjYdGieaRpa2QD5Q0HcuBPPljIPRds1E+B5bC98QzsAdvyTDoapx3qf+i2cOLEgyOvzOB+SgnxJ3AtaAb+qfe9sbS57g1o5klRnDpzbnuP4j6iV8nklxwf+On7Lrbbdf7yYvlx/PyH2XZV22WBjJoDp1tGoEbFbPxdhlB5fKFW+ESCIi/MU0H6Tn8/K1ThC3uhoopZfmLf0WZ2e2y1NR6tU8GKM50AbErZLOc0MfgYTMnKjyHDk7KXExZcdp5+67kIQq6soQvChCElpS001OBCF6vHNDhgr1CEKHvFlZcI9LioZvCcWtoOS1vIK4rzG6jdE0m1IJHAUqzVcLwTM3ao/wDwXBryS7HbKu6EhhYdwlErgqvFwxTxtDdGcd05VcOR1EHpkYA5KyITum2qSdR26qlLw1HT6WtJ0hWWliEMQYOidK9Q1gbskc8u3QhCS5PTElxQkPXqEq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8" name="AutoShape 6" descr="data:image/jpeg;base64,/9j/4AAQSkZJRgABAQAAAQABAAD/2wCEAAkGBwgHBgkIBwgKCgkLDRYPDQwMDRsUFRAWIB0iIiAdHx8kKDQsJCYxJx8fLT0tMTU3Ojo6Iys/RD84QzQ5OjcBCgoKDQwNGg8PGjclHyU3Nzc3Nzc3Nzc3Nzc3Nzc3Nzc3Nzc3Nzc3Nzc3Nzc3Nzc3Nzc3Nzc3Nzc3Nzc3Nzc3N//AABEIAFoAeAMBIgACEQEDEQH/xAAcAAABBQEBAQAAAAAAAAAAAAAAAgMFBgcEAQj/xAA4EAABAwMCBQEGAwYHAAAAAAABAAIDBAUREiEGMUFRYRMHFCIycYEzkaEVIyRSscEWQnKCkqLR/8QAGgEAAQUBAAAAAAAAAAAAAAAAAAECAwQFBv/EAC4RAAEEAQIEBAQHAAAAAAAAAAEAAgMRBCExBRITQRQikfAVUWGBI0JxobHB8f/aAAwDAQACEQMRAD8A25oS0BCEIQhCEIQhCEIQuK9XBtqtNXXvaXinic/SOuByWG1/GvEdVUum/ak8O+RHCdLW+MdfuopJmx7q/h8PkywS00At/Qqp7OeI5+IrGZK3Bq6eQxSvAwH7Ah2Pod/Ktaka4OAIVSaJ0MhjduEIQhKo0JLglIQhMOCEtwQnJE4hCE1KhCFT7x7QLfb6t9NTwSVbozpe9rg1oPUA9UIVsnmjp4XzTvayKNpc5zjgABZVxl7Sqwfw9iAgEj/TjmeMuce/gAAnvsnONeNIbta6Klo9cIqJXCZjueWjIG22Duf9qpcsMUzdM8UcjQcgPaDg9x2SH6JzasE7JiS41z3SvqK6rqpZonRyPqJ3OyHc8NzpHjb7qJLK07B9L/qc9w/TSf7pVbLT08rmUcr3vb80OC8fZ3MH65SHTyYBdTTNJ6Fhys2XnB82q6zCmxns/C8nv73/ACpK33m5Wan9C13CeHLi+R8fw63HHTsMKatPtVvltqA2vnir4f8AMyYBrseHAf1yqh6rh+LE+Md3NICsvs/iPr3aTH7t3osHkjWT+jh+arSZL4WGQ9v8ViePHdGKaHWe/wBzvuts4Y4lt3E1AKq3SbtwJYXfPGfI/oeRUysZoS2y8YWuqthFO+oc9tZFG34HwgZc4joQcDPUkLQWcYUpm0vppWxZ+fIJ/JWouKY5ja55q1zU+A8PPSFj36qyoSIpWTRNlicHMeMtcOoS1og3qFnbLxyF6UJyRCEISJU3P+C8ZIJBAI6L56mHur5I5yGmJxY4k7ZC+hJwSPCxX2mWSKKOsqnUzHElji5zQcMDwXn7NBUE0pjr9a9U8AUSVURUC5V8ToCPdKR5fJMeRfjAaPO/5fVd1ZVMjppHNcHO0nAHdclfMyL4nHEbQA0NG3gABSVitE81ZTuuMWjW8aKfOSO2s9/A7c0r5WsoE7pNLT/CHC1Z+y4z6GZZPjkceZJVldwfX6QRG0rS7PQx01GwaBnHZSGkdgo/DNdqVP4gt0Cxmp4TrPTcHxNORy7pHDVvbaaOemcTrdUOkdq+jQP0AWxz00cjT8AzhUfim2+7VMc8TcMcCHLN4pi1jktKv4OTzSBrlU7m51Hcqe5huumbE6CoI3MYJBDvpkYP1C7BW0ro9bZ4y0jIIdlL3ByDhRj7LTy3SlnihYxupwlZG0APzuCQOe4/VYMLGzlsZ0O39rXkPSaXLUeCpvVsEJ32c7APbJIU8oLhWKSGmIeCAd8KdXawN5I2tHYLlJjzSF3zQhCFKo0IQhCEKocdUzX24TaQdEg1ZHQ7f3VvUPf6YVNvmhIyCFXyY+pEWpQL0WMU9lpKStbPGZXCL8CJ5BbET1G2dhyyTjP0xM2+pbS1LJHx62tcDjkduy4a73umeWQ0b6iQOxkOaxoHdxJ2XE64zUhBulG6mjJAE7JGyRgnYBxG7fqRjyuaPiS8PJsj6i/RQva4OorbbHe6O7Q/w78SMHxRu2cFKLGbbWy2+siqoHYcw5x3HUFTdJ7Qq5pqIpIIJnRSuZkktI6jOOexB+66HhU7s0Fn5h+6jdkCMW9aFX11Lb6cz1szIox1d18AdVmfF3E9Vc6n0rXLBHRtAwZadznOd1J+IbeFGXm71d4qfXrHg4GGMaMNYPAUDPcHmpfS0FM6qnjAMmHBjI88tTjsD45rdPDoDHU+t9lUHEZ+pcGle++iXXOr/d5JnXGV00bC9gjjEceRuMt3J7fMrpwm9tXX0riNpIxJg9Mgf+rPaqasma2mr6Q0lPKdMs8cglGn+UaeRdyycAZ+y03hCkcyqbI5oa9wGWjkwdGj6LFz8TGZlRCBnLy3elb7La4fk5D8eR0775qrW9t1oMUbY2gNCWgckKyoUIQhCEIQEIQhNTxCRhCdSJThhwkKAsp4qaYbxNABhjSCB3yBuoKsMQo5/eMeiY3CTPLTjdWzj+lk99ZURYyWBpBHZUiooZqxmmqdqgJwYwNneD3C5mbEf4gm9LTvDvcbC5bLdYYbPRNuD3wzCFuTM0jVtsQeR28p0SOq7lHU0ccjYdGieaRpa2QD5Q0HcuBPPljIPRds1E+B5bC98QzsAdvyTDoapx3qf+i2cOLEgyOvzOB+SgnxJ3AtaAb+qfe9sbS57g1o5klRnDpzbnuP4j6iV8nklxwf+On7Lrbbdf7yYvlx/PyH2XZV22WBjJoDp1tGoEbFbPxdhlB5fKFW+ESCIi/MU0H6Tn8/K1ThC3uhoopZfmLf0WZ2e2y1NR6tU8GKM50AbErZLOc0MfgYTMnKjyHDk7KXExZcdp5+67kIQq6soQvChCElpS001OBCF6vHNDhgr1CEKHvFlZcI9LioZvCcWtoOS1vIK4rzG6jdE0m1IJHAUqzVcLwTM3ao/wDwXBryS7HbKu6EhhYdwlErgqvFwxTxtDdGcd05VcOR1EHpkYA5KyITum2qSdR26qlLw1HT6WtJ0hWWliEMQYOidK9Q1gbskc8u3QhCS5PTElxQkPXqEq//2Q=="/>
          <p:cNvSpPr>
            <a:spLocks noChangeAspect="1" noChangeArrowheads="1"/>
          </p:cNvSpPr>
          <p:nvPr/>
        </p:nvSpPr>
        <p:spPr bwMode="auto">
          <a:xfrm>
            <a:off x="300037" y="-1"/>
            <a:ext cx="312738" cy="3127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pic>
        <p:nvPicPr>
          <p:cNvPr id="11" name="Picture 2" descr="http://t2.gstatic.com/images?q=tbn:ANd9GcT-6JOvfnHy44O4tTFmPP_9wUCUe8Strubwrr1sA4kJmkQb-6h2-2pIoi2ZwqSlz6cFTWmPpwysyrm4H6agbcQ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7330" y="-12970"/>
            <a:ext cx="1606670" cy="12050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384645" y="1119770"/>
            <a:ext cx="8801744" cy="23275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075" dirty="0" smtClean="0">
              <a:solidFill>
                <a:srgbClr val="005493"/>
              </a:solidFill>
              <a:latin typeface="+mj-lt"/>
              <a:ea typeface="+mj-ea"/>
              <a:cs typeface="+mj-cs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75" dirty="0">
              <a:solidFill>
                <a:srgbClr val="005493"/>
              </a:solidFill>
              <a:latin typeface="+mj-lt"/>
              <a:ea typeface="+mj-ea"/>
              <a:cs typeface="+mj-cs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75" dirty="0">
              <a:solidFill>
                <a:srgbClr val="005493"/>
              </a:solidFill>
              <a:latin typeface="+mj-lt"/>
              <a:ea typeface="+mj-ea"/>
              <a:cs typeface="+mj-cs"/>
            </a:endParaRPr>
          </a:p>
          <a:p>
            <a:endParaRPr lang="en-US" sz="2075" dirty="0" smtClean="0">
              <a:solidFill>
                <a:srgbClr val="005493"/>
              </a:solidFill>
              <a:latin typeface="+mj-lt"/>
              <a:ea typeface="+mj-ea"/>
              <a:cs typeface="+mj-cs"/>
              <a:sym typeface="Open Sans"/>
            </a:endParaRPr>
          </a:p>
          <a:p>
            <a:endParaRPr lang="en-US" sz="2075" dirty="0" smtClean="0">
              <a:solidFill>
                <a:srgbClr val="005493"/>
              </a:solidFill>
              <a:latin typeface="+mj-lt"/>
              <a:ea typeface="+mj-ea"/>
              <a:cs typeface="+mj-cs"/>
              <a:sym typeface="Open Sans"/>
            </a:endParaRPr>
          </a:p>
          <a:p>
            <a:pPr lvl="1"/>
            <a:endParaRPr lang="en-US" sz="2075" dirty="0" smtClean="0">
              <a:solidFill>
                <a:srgbClr val="005493"/>
              </a:solidFill>
              <a:latin typeface="+mj-lt"/>
              <a:ea typeface="+mj-ea"/>
              <a:cs typeface="+mj-cs"/>
              <a:sym typeface="Open Sans"/>
            </a:endParaRPr>
          </a:p>
          <a:p>
            <a:pPr marL="342900" lvl="2" indent="-342900">
              <a:buFont typeface="Arial" panose="020B0604020202020204" pitchFamily="34" charset="0"/>
              <a:buChar char="•"/>
            </a:pPr>
            <a:endParaRPr lang="en-US" sz="2075" dirty="0">
              <a:solidFill>
                <a:srgbClr val="005493"/>
              </a:solidFill>
              <a:latin typeface="+mj-lt"/>
              <a:ea typeface="+mj-ea"/>
              <a:cs typeface="+mj-cs"/>
              <a:sym typeface="Open Sans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1223882"/>
              </p:ext>
            </p:extLst>
          </p:nvPr>
        </p:nvGraphicFramePr>
        <p:xfrm>
          <a:off x="1453350" y="1210876"/>
          <a:ext cx="6517875" cy="3576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03575"/>
                <a:gridCol w="1233734"/>
                <a:gridCol w="1373416"/>
                <a:gridCol w="1303575"/>
                <a:gridCol w="1303575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Education/</a:t>
                      </a:r>
                    </a:p>
                    <a:p>
                      <a:r>
                        <a:rPr lang="en-US" sz="1200" dirty="0" smtClean="0"/>
                        <a:t>Prevention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Strengthening</a:t>
                      </a:r>
                      <a:r>
                        <a:rPr lang="en-US" sz="1200" baseline="0" dirty="0" smtClean="0"/>
                        <a:t> Healthcare Connection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Improving Safety in our Homes</a:t>
                      </a:r>
                      <a:r>
                        <a:rPr lang="en-US" sz="1200" baseline="0" dirty="0" smtClean="0"/>
                        <a:t> and Communities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Digital Access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Metrics of Success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bg2"/>
                          </a:solidFill>
                        </a:rPr>
                        <a:t>Lead:</a:t>
                      </a:r>
                      <a:r>
                        <a:rPr lang="en-US" sz="1200" baseline="0" dirty="0" smtClean="0">
                          <a:solidFill>
                            <a:schemeClr val="bg2"/>
                          </a:solidFill>
                        </a:rPr>
                        <a:t> Tanya Larsen</a:t>
                      </a:r>
                      <a:endParaRPr lang="en-US" sz="120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bg2"/>
                          </a:solidFill>
                        </a:rPr>
                        <a:t>Lead:</a:t>
                      </a:r>
                      <a:r>
                        <a:rPr lang="en-US" sz="1200" baseline="0" dirty="0" smtClean="0">
                          <a:solidFill>
                            <a:schemeClr val="bg2"/>
                          </a:solidFill>
                        </a:rPr>
                        <a:t> Thaddeus Thompson</a:t>
                      </a:r>
                      <a:endParaRPr lang="en-US" sz="120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bg2"/>
                          </a:solidFill>
                        </a:rPr>
                        <a:t>Lead: Megan Panek</a:t>
                      </a:r>
                      <a:endParaRPr lang="en-US" sz="120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bg2"/>
                          </a:solidFill>
                        </a:rPr>
                        <a:t>Lead: Betty Robie</a:t>
                      </a:r>
                      <a:endParaRPr lang="en-US" sz="120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bg2"/>
                          </a:solidFill>
                        </a:rPr>
                        <a:t>Lead: Ian Campbell</a:t>
                      </a:r>
                      <a:endParaRPr lang="en-US" sz="120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bg2"/>
                          </a:solidFill>
                        </a:rPr>
                        <a:t>Joyce Stiles-Tucker</a:t>
                      </a:r>
                      <a:endParaRPr lang="en-US" sz="120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bg2"/>
                          </a:solidFill>
                        </a:rPr>
                        <a:t>Cindy Doyle</a:t>
                      </a:r>
                      <a:endParaRPr lang="en-US" sz="120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bg2"/>
                          </a:solidFill>
                        </a:rPr>
                        <a:t>Catie Blake</a:t>
                      </a:r>
                      <a:endParaRPr lang="en-US" sz="120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bg2"/>
                          </a:solidFill>
                        </a:rPr>
                        <a:t>Lorna Andrade</a:t>
                      </a:r>
                      <a:endParaRPr lang="en-US" sz="120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bg2"/>
                          </a:solidFill>
                        </a:rPr>
                        <a:t>Bob Laskowski</a:t>
                      </a:r>
                      <a:endParaRPr lang="en-US" sz="120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bg2"/>
                          </a:solidFill>
                        </a:rPr>
                        <a:t>Suzanne Robbins</a:t>
                      </a:r>
                      <a:endParaRPr lang="en-US" sz="120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bg2"/>
                          </a:solidFill>
                        </a:rPr>
                        <a:t>Lori Perry</a:t>
                      </a:r>
                      <a:endParaRPr lang="en-US" sz="120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bg2"/>
                          </a:solidFill>
                        </a:rPr>
                        <a:t>Cheryl Kram</a:t>
                      </a:r>
                      <a:endParaRPr lang="en-US" sz="120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bg2"/>
                          </a:solidFill>
                        </a:rPr>
                        <a:t>Anne McDonough</a:t>
                      </a:r>
                      <a:endParaRPr lang="en-US" sz="120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bg2"/>
                          </a:solidFill>
                        </a:rPr>
                        <a:t>Kathleen</a:t>
                      </a:r>
                    </a:p>
                    <a:p>
                      <a:r>
                        <a:rPr lang="en-US" sz="1200" dirty="0" smtClean="0">
                          <a:solidFill>
                            <a:schemeClr val="bg2"/>
                          </a:solidFill>
                        </a:rPr>
                        <a:t>Samways</a:t>
                      </a:r>
                      <a:endParaRPr lang="en-US" sz="120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bg2"/>
                          </a:solidFill>
                        </a:rPr>
                        <a:t>Valci</a:t>
                      </a:r>
                      <a:r>
                        <a:rPr lang="en-US" sz="1200" baseline="0" dirty="0" smtClean="0">
                          <a:solidFill>
                            <a:schemeClr val="bg2"/>
                          </a:solidFill>
                        </a:rPr>
                        <a:t> Carvalho</a:t>
                      </a:r>
                      <a:endParaRPr lang="en-US" sz="120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bg2"/>
                          </a:solidFill>
                        </a:rPr>
                        <a:t>Marina Lent</a:t>
                      </a:r>
                      <a:endParaRPr lang="en-US" sz="120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bg2"/>
                          </a:solidFill>
                        </a:rPr>
                        <a:t>Victoria Haeselbarth</a:t>
                      </a:r>
                      <a:endParaRPr lang="en-US" sz="120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bg2"/>
                          </a:solidFill>
                        </a:rPr>
                        <a:t>Cindy Trish</a:t>
                      </a:r>
                      <a:endParaRPr lang="en-US" sz="120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bg2"/>
                          </a:solidFill>
                        </a:rPr>
                        <a:t>Lila Fischer</a:t>
                      </a:r>
                      <a:endParaRPr lang="en-US" sz="120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bg2"/>
                          </a:solidFill>
                        </a:rPr>
                        <a:t>Lisa Hollander</a:t>
                      </a:r>
                      <a:endParaRPr lang="en-US" sz="120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bg2"/>
                          </a:solidFill>
                        </a:rPr>
                        <a:t>Michele</a:t>
                      </a:r>
                      <a:r>
                        <a:rPr lang="en-US" sz="1200" baseline="0" dirty="0" smtClean="0">
                          <a:solidFill>
                            <a:schemeClr val="bg2"/>
                          </a:solidFill>
                        </a:rPr>
                        <a:t> </a:t>
                      </a:r>
                      <a:r>
                        <a:rPr lang="en-US" sz="1200" baseline="0" dirty="0" smtClean="0">
                          <a:solidFill>
                            <a:schemeClr val="bg2"/>
                          </a:solidFill>
                        </a:rPr>
                        <a:t>LeBlanc</a:t>
                      </a:r>
                      <a:endParaRPr lang="en-US" sz="120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bg2"/>
                          </a:solidFill>
                        </a:rPr>
                        <a:t>Rose Cogliano</a:t>
                      </a:r>
                      <a:endParaRPr lang="en-US" sz="120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151204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>
                <a:solidFill>
                  <a:srgbClr val="005493"/>
                </a:solidFill>
              </a:rPr>
              <a:t>Current Falls Prevention Coalition Members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62981" y="1864259"/>
            <a:ext cx="3623593" cy="18697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 smtClean="0"/>
              <a:t>Lorna </a:t>
            </a:r>
            <a:r>
              <a:rPr lang="en-US" sz="1050" dirty="0"/>
              <a:t>Andrade</a:t>
            </a:r>
            <a:r>
              <a:rPr lang="en-US" sz="1050" dirty="0">
                <a:solidFill>
                  <a:schemeClr val="accent5"/>
                </a:solidFill>
              </a:rPr>
              <a:t>, </a:t>
            </a:r>
            <a:r>
              <a:rPr lang="en-US" sz="1050" u="sng" dirty="0">
                <a:solidFill>
                  <a:schemeClr val="accent5"/>
                </a:solidFill>
              </a:rPr>
              <a:t>drlorna.andrade@hotmail.com</a:t>
            </a:r>
          </a:p>
          <a:p>
            <a:r>
              <a:rPr lang="en-US" sz="1050" dirty="0"/>
              <a:t>Catie Blake,  </a:t>
            </a:r>
            <a:r>
              <a:rPr lang="en-US" sz="1050" u="sng" dirty="0" smtClean="0">
                <a:hlinkClick r:id="rId3"/>
              </a:rPr>
              <a:t>cfuller@tisburyma.gov</a:t>
            </a:r>
            <a:endParaRPr lang="en-US" sz="1050" u="sng" dirty="0" smtClean="0"/>
          </a:p>
          <a:p>
            <a:r>
              <a:rPr lang="en-US" sz="1050" dirty="0"/>
              <a:t>Ian Campbell, </a:t>
            </a:r>
            <a:r>
              <a:rPr lang="en-US" sz="1050" u="sng" dirty="0" smtClean="0">
                <a:solidFill>
                  <a:schemeClr val="accent5"/>
                </a:solidFill>
              </a:rPr>
              <a:t>ICAMPBELL4@partners.org</a:t>
            </a:r>
            <a:endParaRPr lang="en-US" sz="1050" dirty="0"/>
          </a:p>
          <a:p>
            <a:r>
              <a:rPr lang="en-US" sz="1050" dirty="0"/>
              <a:t>Valci Carvalho, </a:t>
            </a:r>
            <a:r>
              <a:rPr lang="en-US" sz="1050" u="sng" dirty="0" smtClean="0">
                <a:hlinkClick r:id="rId4"/>
              </a:rPr>
              <a:t>vcarvalho@partners.org</a:t>
            </a:r>
            <a:endParaRPr lang="en-US" sz="1050" dirty="0"/>
          </a:p>
          <a:p>
            <a:r>
              <a:rPr lang="en-US" sz="1050" dirty="0"/>
              <a:t>Rose Cogliano, </a:t>
            </a:r>
            <a:r>
              <a:rPr lang="en-US" sz="1050" u="sng" dirty="0" smtClean="0">
                <a:hlinkClick r:id="rId5"/>
              </a:rPr>
              <a:t>rcogliano@oakbluffsma.gov</a:t>
            </a:r>
            <a:endParaRPr lang="en-US" sz="1050" u="sng" dirty="0" smtClean="0"/>
          </a:p>
          <a:p>
            <a:r>
              <a:rPr lang="en-US" sz="1050" dirty="0" smtClean="0"/>
              <a:t>Cindy Doyle, </a:t>
            </a:r>
            <a:r>
              <a:rPr lang="en-US" sz="1050" u="sng" dirty="0" smtClean="0">
                <a:solidFill>
                  <a:schemeClr val="accent5"/>
                </a:solidFill>
              </a:rPr>
              <a:t>cdoylema@me.com</a:t>
            </a:r>
            <a:endParaRPr lang="en-US" sz="1050" dirty="0">
              <a:solidFill>
                <a:schemeClr val="accent5"/>
              </a:solidFill>
            </a:endParaRPr>
          </a:p>
          <a:p>
            <a:r>
              <a:rPr lang="en-US" sz="1050" dirty="0" smtClean="0"/>
              <a:t>Lila </a:t>
            </a:r>
            <a:r>
              <a:rPr lang="en-US" sz="1050" dirty="0"/>
              <a:t>Fischer, </a:t>
            </a:r>
            <a:r>
              <a:rPr lang="en-US" sz="1050" u="sng" dirty="0">
                <a:hlinkClick r:id="rId6"/>
              </a:rPr>
              <a:t>lfischer@ihimv.org</a:t>
            </a:r>
            <a:endParaRPr lang="en-US" sz="1050" dirty="0"/>
          </a:p>
          <a:p>
            <a:r>
              <a:rPr lang="en-US" sz="1050" dirty="0"/>
              <a:t>Victoria Haeselbarth, </a:t>
            </a:r>
            <a:r>
              <a:rPr lang="en-US" sz="1050" u="sng" dirty="0" smtClean="0">
                <a:hlinkClick r:id="rId7"/>
              </a:rPr>
              <a:t>vhae</a:t>
            </a:r>
            <a:r>
              <a:rPr lang="en-US" sz="1050" u="sng" dirty="0" smtClean="0">
                <a:solidFill>
                  <a:schemeClr val="accent5"/>
                </a:solidFill>
                <a:hlinkClick r:id="rId7"/>
              </a:rPr>
              <a:t>selbar</a:t>
            </a:r>
            <a:r>
              <a:rPr lang="en-US" sz="1050" u="sng" dirty="0" smtClean="0">
                <a:hlinkClick r:id="rId7"/>
              </a:rPr>
              <a:t>th@edgartown-ma.us</a:t>
            </a:r>
            <a:endParaRPr lang="en-US" sz="1050" u="sng" dirty="0" smtClean="0"/>
          </a:p>
          <a:p>
            <a:r>
              <a:rPr lang="en-US" sz="1050" dirty="0" smtClean="0"/>
              <a:t>Lisa Hollander, </a:t>
            </a:r>
            <a:r>
              <a:rPr lang="en-US" sz="1050" u="sng" dirty="0" smtClean="0">
                <a:solidFill>
                  <a:schemeClr val="accent5"/>
                </a:solidFill>
              </a:rPr>
              <a:t>lisahollander@comcast.net</a:t>
            </a:r>
          </a:p>
          <a:p>
            <a:r>
              <a:rPr lang="en-US" sz="1050" dirty="0" smtClean="0"/>
              <a:t>Cheryl Kram, </a:t>
            </a:r>
            <a:r>
              <a:rPr lang="en-US" sz="1050" u="sng" dirty="0" smtClean="0">
                <a:solidFill>
                  <a:schemeClr val="accent5"/>
                </a:solidFill>
              </a:rPr>
              <a:t>ckram@capecodhealth.org</a:t>
            </a:r>
            <a:endParaRPr lang="en-US" sz="1050" dirty="0">
              <a:solidFill>
                <a:schemeClr val="accent5"/>
              </a:solidFill>
            </a:endParaRPr>
          </a:p>
          <a:p>
            <a:r>
              <a:rPr lang="en-US" sz="1050" dirty="0" smtClean="0"/>
              <a:t>Tanya </a:t>
            </a:r>
            <a:r>
              <a:rPr lang="en-US" sz="1050" dirty="0"/>
              <a:t>Larsen, </a:t>
            </a:r>
            <a:r>
              <a:rPr lang="en-US" sz="1050" u="sng" dirty="0">
                <a:solidFill>
                  <a:srgbClr val="92D050"/>
                </a:solidFill>
                <a:hlinkClick r:id="rId8"/>
              </a:rPr>
              <a:t>coa-staff@westtisbury-ma.gov</a:t>
            </a:r>
            <a:endParaRPr lang="en-US" sz="1050" u="sng" dirty="0">
              <a:solidFill>
                <a:srgbClr val="92D05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72000" y="1838188"/>
            <a:ext cx="3488455" cy="21929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/>
              <a:t>Bob Laskowski, </a:t>
            </a:r>
            <a:r>
              <a:rPr lang="en-US" sz="1050" u="sng" dirty="0">
                <a:hlinkClick r:id="rId9"/>
              </a:rPr>
              <a:t>laskowskiadvisors@gmail.com</a:t>
            </a:r>
            <a:endParaRPr lang="en-US" sz="1050" dirty="0"/>
          </a:p>
          <a:p>
            <a:r>
              <a:rPr lang="en-US" sz="1050" dirty="0" smtClean="0"/>
              <a:t>Michele </a:t>
            </a:r>
            <a:r>
              <a:rPr lang="en-US" sz="1050" dirty="0"/>
              <a:t>LeBlanc, </a:t>
            </a:r>
            <a:r>
              <a:rPr lang="en-US" sz="1050" u="sng" dirty="0" smtClean="0">
                <a:solidFill>
                  <a:schemeClr val="accent5"/>
                </a:solidFill>
              </a:rPr>
              <a:t>mleblanc@mvcommunityservices.org</a:t>
            </a:r>
            <a:endParaRPr lang="en-US" sz="1050" dirty="0">
              <a:solidFill>
                <a:srgbClr val="92D050"/>
              </a:solidFill>
            </a:endParaRPr>
          </a:p>
          <a:p>
            <a:r>
              <a:rPr lang="en-US" sz="1050" dirty="0" smtClean="0"/>
              <a:t>Marina </a:t>
            </a:r>
            <a:r>
              <a:rPr lang="en-US" sz="1050" dirty="0"/>
              <a:t>Lent, </a:t>
            </a:r>
            <a:r>
              <a:rPr lang="en-US" sz="1050" u="sng" dirty="0">
                <a:solidFill>
                  <a:schemeClr val="accent5"/>
                </a:solidFill>
              </a:rPr>
              <a:t>boh@chilmarkma.gov</a:t>
            </a:r>
          </a:p>
          <a:p>
            <a:r>
              <a:rPr lang="en-US" sz="1050" dirty="0" smtClean="0"/>
              <a:t>Anne McDonough, </a:t>
            </a:r>
            <a:r>
              <a:rPr lang="en-US" sz="1050" u="sng" dirty="0">
                <a:solidFill>
                  <a:schemeClr val="accent5"/>
                </a:solidFill>
              </a:rPr>
              <a:t>amcdonough@clamsnet.org</a:t>
            </a:r>
          </a:p>
          <a:p>
            <a:r>
              <a:rPr lang="en-US" sz="1050" dirty="0"/>
              <a:t>Megan Panek, </a:t>
            </a:r>
            <a:r>
              <a:rPr lang="en-US" sz="1050" u="sng" dirty="0">
                <a:hlinkClick r:id="rId10"/>
              </a:rPr>
              <a:t>megan.panek@escci.org</a:t>
            </a:r>
            <a:endParaRPr lang="en-US" sz="1050" dirty="0"/>
          </a:p>
          <a:p>
            <a:r>
              <a:rPr lang="en-US" sz="1050" dirty="0"/>
              <a:t>Lori Perry, </a:t>
            </a:r>
            <a:r>
              <a:rPr lang="en-US" sz="1050" u="sng" dirty="0">
                <a:hlinkClick r:id="rId11"/>
              </a:rPr>
              <a:t>lperry@ihimv.org</a:t>
            </a:r>
            <a:endParaRPr lang="en-US" sz="1050" dirty="0"/>
          </a:p>
          <a:p>
            <a:r>
              <a:rPr lang="en-US" sz="1050" dirty="0" smtClean="0"/>
              <a:t>Betty </a:t>
            </a:r>
            <a:r>
              <a:rPr lang="en-US" sz="1050" dirty="0"/>
              <a:t>Robie, </a:t>
            </a:r>
            <a:r>
              <a:rPr lang="en-US" sz="1050" u="sng" dirty="0">
                <a:hlinkClick r:id="rId12"/>
              </a:rPr>
              <a:t>banson50@aol.com</a:t>
            </a:r>
            <a:endParaRPr lang="en-US" sz="1050" dirty="0"/>
          </a:p>
          <a:p>
            <a:r>
              <a:rPr lang="en-US" sz="1050" dirty="0"/>
              <a:t>Suzanne Robbins, </a:t>
            </a:r>
            <a:r>
              <a:rPr lang="en-US" sz="1050" u="sng" dirty="0" smtClean="0">
                <a:hlinkClick r:id="rId13"/>
              </a:rPr>
              <a:t>SROBBINS5@partners.org</a:t>
            </a:r>
            <a:endParaRPr lang="en-US" sz="1050" dirty="0"/>
          </a:p>
          <a:p>
            <a:r>
              <a:rPr lang="en-US" sz="1050" dirty="0" smtClean="0"/>
              <a:t>Kathleen </a:t>
            </a:r>
            <a:r>
              <a:rPr lang="en-US" sz="1050" dirty="0"/>
              <a:t>Samways, </a:t>
            </a:r>
            <a:r>
              <a:rPr lang="en-US" sz="1050" u="sng" dirty="0">
                <a:hlinkClick r:id="rId14"/>
              </a:rPr>
              <a:t>ksam</a:t>
            </a:r>
            <a:r>
              <a:rPr lang="en-US" sz="1050" u="sng" dirty="0">
                <a:solidFill>
                  <a:schemeClr val="accent5"/>
                </a:solidFill>
                <a:hlinkClick r:id="rId14"/>
              </a:rPr>
              <a:t>ways@ihimv.</a:t>
            </a:r>
            <a:r>
              <a:rPr lang="en-US" sz="1050" u="sng" dirty="0">
                <a:hlinkClick r:id="rId14"/>
              </a:rPr>
              <a:t>org</a:t>
            </a:r>
            <a:endParaRPr lang="en-US" sz="1050" dirty="0"/>
          </a:p>
          <a:p>
            <a:r>
              <a:rPr lang="en-US" sz="1050" dirty="0" smtClean="0"/>
              <a:t>Joyce </a:t>
            </a:r>
            <a:r>
              <a:rPr lang="en-US" sz="1050" dirty="0"/>
              <a:t>Stiles-Tucker, </a:t>
            </a:r>
            <a:r>
              <a:rPr lang="en-US" sz="1050" u="sng" dirty="0">
                <a:hlinkClick r:id="rId15"/>
              </a:rPr>
              <a:t>jstucker@tisburyma.gov</a:t>
            </a:r>
            <a:endParaRPr lang="en-US" sz="1050" dirty="0"/>
          </a:p>
          <a:p>
            <a:r>
              <a:rPr lang="en-US" sz="1050" dirty="0"/>
              <a:t>Thaddeus Thompson, </a:t>
            </a:r>
            <a:r>
              <a:rPr lang="en-US" sz="1050" u="sng" dirty="0" smtClean="0">
                <a:solidFill>
                  <a:schemeClr val="accent5"/>
                </a:solidFill>
              </a:rPr>
              <a:t>tthompson3@partners.org</a:t>
            </a:r>
            <a:endParaRPr lang="en-US" sz="1050" u="sng" dirty="0">
              <a:solidFill>
                <a:schemeClr val="accent5"/>
              </a:solidFill>
            </a:endParaRPr>
          </a:p>
          <a:p>
            <a:r>
              <a:rPr lang="en-US" sz="1050" dirty="0"/>
              <a:t>Cindy Trish, </a:t>
            </a:r>
            <a:r>
              <a:rPr lang="en-US" sz="1050" u="sng" dirty="0">
                <a:hlinkClick r:id="rId16"/>
              </a:rPr>
              <a:t>ctrish@hamv.org</a:t>
            </a:r>
            <a:endParaRPr lang="en-US" sz="1050" dirty="0"/>
          </a:p>
          <a:p>
            <a:endParaRPr lang="en-US" sz="105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9</a:t>
            </a:fld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62981" y="1314058"/>
            <a:ext cx="60064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Broad representation from island organizations but always room for more!</a:t>
            </a:r>
            <a:endParaRPr lang="en-US" dirty="0"/>
          </a:p>
        </p:txBody>
      </p:sp>
      <p:pic>
        <p:nvPicPr>
          <p:cNvPr id="8" name="Picture 3" descr="Picture 3"/>
          <p:cNvPicPr>
            <a:picLocks noChangeAspect="1"/>
          </p:cNvPicPr>
          <p:nvPr/>
        </p:nvPicPr>
        <p:blipFill>
          <a:blip r:embed="rId17">
            <a:extLst/>
          </a:blip>
          <a:stretch>
            <a:fillRect/>
          </a:stretch>
        </p:blipFill>
        <p:spPr>
          <a:xfrm>
            <a:off x="306823" y="4031096"/>
            <a:ext cx="885826" cy="885826"/>
          </a:xfrm>
          <a:prstGeom prst="rect">
            <a:avLst/>
          </a:prstGeom>
          <a:ln w="12700">
            <a:miter lim="400000"/>
          </a:ln>
        </p:spPr>
      </p:pic>
      <p:pic>
        <p:nvPicPr>
          <p:cNvPr id="9" name="Picture 2" descr="http://t2.gstatic.com/images?q=tbn:ANd9GcT-6JOvfnHy44O4tTFmPP_9wUCUe8Strubwrr1sA4kJmkQb-6h2-2pIoi2ZwqSlz6cFTWmPpwysyrm4H6agbcQ"/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7330" y="-12970"/>
            <a:ext cx="1606670" cy="12050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64368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Tropic">
  <a:themeElements>
    <a:clrScheme name="Tropic">
      <a:dk1>
        <a:srgbClr val="A1E8D9"/>
      </a:dk1>
      <a:lt1>
        <a:srgbClr val="FFFFFF"/>
      </a:lt1>
      <a:dk2>
        <a:srgbClr val="695D46"/>
      </a:dk2>
      <a:lt2>
        <a:srgbClr val="B3A77D"/>
      </a:lt2>
      <a:accent1>
        <a:srgbClr val="EF6C00"/>
      </a:accent1>
      <a:accent2>
        <a:srgbClr val="009668"/>
      </a:accent2>
      <a:accent3>
        <a:srgbClr val="4DB6AC"/>
      </a:accent3>
      <a:accent4>
        <a:srgbClr val="FF9800"/>
      </a:accent4>
      <a:accent5>
        <a:srgbClr val="CE93D8"/>
      </a:accent5>
      <a:accent6>
        <a:srgbClr val="EEFF41"/>
      </a:accent6>
      <a:hlink>
        <a:srgbClr val="CE93D8"/>
      </a:hlink>
      <a:folHlink>
        <a:srgbClr val="CE93D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11787</TotalTime>
  <Words>740</Words>
  <Application>Microsoft Office PowerPoint</Application>
  <PresentationFormat>On-screen Show (16:9)</PresentationFormat>
  <Paragraphs>161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Open Sans</vt:lpstr>
      <vt:lpstr>PT Sans Narrow</vt:lpstr>
      <vt:lpstr>Arial</vt:lpstr>
      <vt:lpstr>Tropic</vt:lpstr>
      <vt:lpstr>MV Falls Prevention Coalition 2021</vt:lpstr>
      <vt:lpstr>We’ve identified our focus areas for 2021</vt:lpstr>
      <vt:lpstr>Education/Prevention Focus Area</vt:lpstr>
      <vt:lpstr>Strengthening Healthcare Connections Focus Areas</vt:lpstr>
      <vt:lpstr>Improving Safety in our homes and communities  focus areas</vt:lpstr>
      <vt:lpstr>Digital Access Focus Area</vt:lpstr>
      <vt:lpstr>Metrics of Success Focus Area</vt:lpstr>
      <vt:lpstr>Updated Focus Area Work Groups</vt:lpstr>
      <vt:lpstr>Current Falls Prevention Coalition Members </vt:lpstr>
      <vt:lpstr>Keeping the momentum going!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HAMV 2020 Survey</dc:title>
  <dc:creator>Cindy Trish</dc:creator>
  <cp:lastModifiedBy>Cindy Trish</cp:lastModifiedBy>
  <cp:revision>62</cp:revision>
  <cp:lastPrinted>2021-03-05T16:33:22Z</cp:lastPrinted>
  <dcterms:modified xsi:type="dcterms:W3CDTF">2021-03-18T14:11:36Z</dcterms:modified>
</cp:coreProperties>
</file>