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 id="2147483694" r:id="rId4"/>
    <p:sldMasterId id="2147483706" r:id="rId5"/>
    <p:sldMasterId id="2147483718" r:id="rId6"/>
  </p:sldMasterIdLst>
  <p:notesMasterIdLst>
    <p:notesMasterId r:id="rId64"/>
  </p:notesMasterIdLst>
  <p:handoutMasterIdLst>
    <p:handoutMasterId r:id="rId65"/>
  </p:handoutMasterIdLst>
  <p:sldIdLst>
    <p:sldId id="261" r:id="rId7"/>
    <p:sldId id="267" r:id="rId8"/>
    <p:sldId id="324" r:id="rId9"/>
    <p:sldId id="262" r:id="rId10"/>
    <p:sldId id="312" r:id="rId11"/>
    <p:sldId id="313" r:id="rId12"/>
    <p:sldId id="314" r:id="rId13"/>
    <p:sldId id="31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6" r:id="rId56"/>
    <p:sldId id="323" r:id="rId57"/>
    <p:sldId id="317" r:id="rId58"/>
    <p:sldId id="318" r:id="rId59"/>
    <p:sldId id="319" r:id="rId60"/>
    <p:sldId id="320" r:id="rId61"/>
    <p:sldId id="310" r:id="rId62"/>
    <p:sldId id="321"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D8F"/>
    <a:srgbClr val="221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72"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mvc33-my.sharepoint.com/personal/elvin_mvcommission_org/Documents/Desktop/HAMV%20presentation%20Nov%202023/Town%20pop%20projections%202020-2050.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mvc33-my.sharepoint.com/personal/elvin_mvcommission_org/Documents/Desktop/HAMV%20presentation%20Nov%202023/Town%20pop%20projections%202020-2050.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HAMV%20presentation%20Nov%202023/Population%20projections%202020-205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HAMV%20presentation%20Nov%202023/Population%20projections%202020-205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HAMV%20presentation%20Nov%202023/Population%20projections%202020-205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Population%201930-2020%20(DEC)%20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vc33-my.sharepoint.com/personal/elvin_mvcommission_org/Documents/Desktop/MVSP%202023%20-%20Population/MVSP%202023%20graphs%20-%20population/Age%20distribution%20by%20town%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94 Respondents,</a:t>
            </a:r>
            <a:r>
              <a:rPr lang="en-US" baseline="0" dirty="0" smtClean="0"/>
              <a:t> November 2023 (multiple answers allowed)</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of respondents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Will services be available when I need them?</c:v>
                </c:pt>
                <c:pt idx="1">
                  <c:v>Conservation/Nature Preservation</c:v>
                </c:pt>
                <c:pt idx="2">
                  <c:v>Affordability/Cost of Living</c:v>
                </c:pt>
                <c:pt idx="3">
                  <c:v>Transportation</c:v>
                </c:pt>
                <c:pt idx="4">
                  <c:v>Social Isolation</c:v>
                </c:pt>
                <c:pt idx="5">
                  <c:v>Housing/Downsizing/Continuum of Care</c:v>
                </c:pt>
                <c:pt idx="6">
                  <c:v>Availability of Medical/Dental</c:v>
                </c:pt>
              </c:strCache>
            </c:strRef>
          </c:cat>
          <c:val>
            <c:numRef>
              <c:f>Sheet1!$B$2:$B$8</c:f>
              <c:numCache>
                <c:formatCode>General</c:formatCode>
                <c:ptCount val="7"/>
                <c:pt idx="0">
                  <c:v>0.27</c:v>
                </c:pt>
                <c:pt idx="1">
                  <c:v>0.01</c:v>
                </c:pt>
                <c:pt idx="2">
                  <c:v>0.14000000000000001</c:v>
                </c:pt>
                <c:pt idx="3">
                  <c:v>0.12</c:v>
                </c:pt>
                <c:pt idx="4">
                  <c:v>0.13</c:v>
                </c:pt>
                <c:pt idx="5">
                  <c:v>0.38</c:v>
                </c:pt>
                <c:pt idx="6">
                  <c:v>0.46</c:v>
                </c:pt>
              </c:numCache>
            </c:numRef>
          </c:val>
        </c:ser>
        <c:dLbls>
          <c:showLegendKey val="0"/>
          <c:showVal val="0"/>
          <c:showCatName val="0"/>
          <c:showSerName val="0"/>
          <c:showPercent val="0"/>
          <c:showBubbleSize val="0"/>
        </c:dLbls>
        <c:gapWidth val="182"/>
        <c:axId val="634167936"/>
        <c:axId val="634160488"/>
      </c:barChart>
      <c:catAx>
        <c:axId val="63416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60488"/>
        <c:crosses val="autoZero"/>
        <c:auto val="1"/>
        <c:lblAlgn val="ctr"/>
        <c:lblOffset val="100"/>
        <c:noMultiLvlLbl val="0"/>
      </c:catAx>
      <c:valAx>
        <c:axId val="634160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67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'[Age distribution by town 2021.xlsx]Sheet1'!$D$45</c:f>
              <c:strCache>
                <c:ptCount val="1"/>
                <c:pt idx="0">
                  <c:v>Edgartown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E4C-42A8-9F94-E979213647B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E4C-42A8-9F94-E979213647B9}"/>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AE4C-42A8-9F94-E979213647B9}"/>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2021.xlsx]Sheet1'!$D$98:$D$100</c:f>
              <c:numCache>
                <c:formatCode>0%</c:formatCode>
                <c:ptCount val="3"/>
                <c:pt idx="0">
                  <c:v>0.33</c:v>
                </c:pt>
                <c:pt idx="1">
                  <c:v>0.37</c:v>
                </c:pt>
                <c:pt idx="2">
                  <c:v>0.32</c:v>
                </c:pt>
              </c:numCache>
            </c:numRef>
          </c:val>
          <c:extLst xmlns:c16r2="http://schemas.microsoft.com/office/drawing/2015/06/chart">
            <c:ext xmlns:c16="http://schemas.microsoft.com/office/drawing/2014/chart" uri="{C3380CC4-5D6E-409C-BE32-E72D297353CC}">
              <c16:uniqueId val="{00000006-AE4C-42A8-9F94-E979213647B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1">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'[Age distribution by town 2021.xlsx]Sheet1'!$F$45</c:f>
              <c:strCache>
                <c:ptCount val="1"/>
                <c:pt idx="0">
                  <c:v>Oak Bluffs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0C6-435A-8E44-498C9616440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0C6-435A-8E44-498C96164401}"/>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70C6-435A-8E44-498C9616440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2021.xlsx]Sheet1'!$F$98:$F$100</c:f>
              <c:numCache>
                <c:formatCode>0%</c:formatCode>
                <c:ptCount val="3"/>
                <c:pt idx="0">
                  <c:v>0.33999999999999997</c:v>
                </c:pt>
                <c:pt idx="1">
                  <c:v>0.43</c:v>
                </c:pt>
                <c:pt idx="2">
                  <c:v>0.23</c:v>
                </c:pt>
              </c:numCache>
            </c:numRef>
          </c:val>
          <c:extLst xmlns:c16r2="http://schemas.microsoft.com/office/drawing/2015/06/chart">
            <c:ext xmlns:c16="http://schemas.microsoft.com/office/drawing/2014/chart" uri="{C3380CC4-5D6E-409C-BE32-E72D297353CC}">
              <c16:uniqueId val="{00000006-70C6-435A-8E44-498C9616440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'[Age distribution by town 2021.xlsx]Sheet1'!$G$45</c:f>
              <c:strCache>
                <c:ptCount val="1"/>
                <c:pt idx="0">
                  <c:v>Tisbury</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E7E-485D-A38A-90A467D9F83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E7E-485D-A38A-90A467D9F83C}"/>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FE7E-485D-A38A-90A467D9F83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2021.xlsx]Sheet1'!$G$98:$G$100</c:f>
              <c:numCache>
                <c:formatCode>0%</c:formatCode>
                <c:ptCount val="3"/>
                <c:pt idx="0">
                  <c:v>0.29000000000000004</c:v>
                </c:pt>
                <c:pt idx="1">
                  <c:v>0.33</c:v>
                </c:pt>
                <c:pt idx="2">
                  <c:v>0.39</c:v>
                </c:pt>
              </c:numCache>
            </c:numRef>
          </c:val>
          <c:extLst xmlns:c16r2="http://schemas.microsoft.com/office/drawing/2015/06/chart">
            <c:ext xmlns:c16="http://schemas.microsoft.com/office/drawing/2014/chart" uri="{C3380CC4-5D6E-409C-BE32-E72D297353CC}">
              <c16:uniqueId val="{00000006-FE7E-485D-A38A-90A467D9F83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'[Age distribution by town 2021.xlsx]Sheet1'!$H$45</c:f>
              <c:strCache>
                <c:ptCount val="1"/>
                <c:pt idx="0">
                  <c:v>West Tisbury</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082-4166-BDF9-823263C800A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082-4166-BDF9-823263C800A9}"/>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6082-4166-BDF9-823263C800A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2021.xlsx]Sheet1'!$H$98:$H$100</c:f>
              <c:numCache>
                <c:formatCode>0%</c:formatCode>
                <c:ptCount val="3"/>
                <c:pt idx="0">
                  <c:v>0.22999999999999998</c:v>
                </c:pt>
                <c:pt idx="1">
                  <c:v>0.37</c:v>
                </c:pt>
                <c:pt idx="2">
                  <c:v>0.4</c:v>
                </c:pt>
              </c:numCache>
            </c:numRef>
          </c:val>
          <c:extLst xmlns:c16r2="http://schemas.microsoft.com/office/drawing/2015/06/chart">
            <c:ext xmlns:c16="http://schemas.microsoft.com/office/drawing/2014/chart" uri="{C3380CC4-5D6E-409C-BE32-E72D297353CC}">
              <c16:uniqueId val="{00000006-6082-4166-BDF9-823263C800A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Household</a:t>
            </a:r>
            <a:r>
              <a:rPr lang="en-US" baseline="0" dirty="0" smtClean="0"/>
              <a:t> income = </a:t>
            </a:r>
            <a:r>
              <a:rPr lang="en-US" sz="1862" b="0" i="0" u="none" strike="noStrike" baseline="0" dirty="0" smtClean="0"/>
              <a:t>≤</a:t>
            </a:r>
            <a:r>
              <a:rPr lang="en-US" baseline="0" dirty="0" smtClean="0"/>
              <a:t>$50K</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Sheet1!$A$2:$A$15</c:f>
              <c:strCache>
                <c:ptCount val="2"/>
                <c:pt idx="0">
                  <c:v>$50,000 and less</c:v>
                </c:pt>
                <c:pt idx="1">
                  <c:v>$5 </c:v>
                </c:pt>
              </c:strCache>
            </c:strRef>
          </c:cat>
          <c:val>
            <c:numRef>
              <c:f>Sheet1!$B$2:$B$15</c:f>
              <c:numCache>
                <c:formatCode>General</c:formatCode>
                <c:ptCount val="2"/>
                <c:pt idx="0" formatCode="0%">
                  <c:v>0.31</c:v>
                </c:pt>
              </c:numCache>
            </c:numRef>
          </c:val>
          <c:extLst xmlns:c16r2="http://schemas.microsoft.com/office/drawing/2015/06/chart">
            <c:ext xmlns:c16="http://schemas.microsoft.com/office/drawing/2014/chart" uri="{C3380CC4-5D6E-409C-BE32-E72D297353CC}">
              <c16:uniqueId val="{00000000-A86F-42E8-82A5-8604C276C0C6}"/>
            </c:ext>
          </c:extLst>
        </c:ser>
        <c:ser>
          <c:idx val="1"/>
          <c:order val="1"/>
          <c:tx>
            <c:strRef>
              <c:f>Sheet1!$C$1</c:f>
              <c:strCache>
                <c:ptCount val="1"/>
                <c:pt idx="0">
                  <c:v>60-64</c:v>
                </c:pt>
              </c:strCache>
            </c:strRef>
          </c:tx>
          <c:spPr>
            <a:solidFill>
              <a:schemeClr val="accent2"/>
            </a:solidFill>
            <a:ln>
              <a:noFill/>
            </a:ln>
            <a:effectLst/>
          </c:spPr>
          <c:invertIfNegative val="0"/>
          <c:cat>
            <c:strRef>
              <c:f>Sheet1!$A$2:$A$15</c:f>
              <c:strCache>
                <c:ptCount val="2"/>
                <c:pt idx="0">
                  <c:v>$50,000 and less</c:v>
                </c:pt>
                <c:pt idx="1">
                  <c:v>$5 </c:v>
                </c:pt>
              </c:strCache>
            </c:strRef>
          </c:cat>
          <c:val>
            <c:numRef>
              <c:f>Sheet1!$C$2:$C$15</c:f>
              <c:numCache>
                <c:formatCode>General</c:formatCode>
                <c:ptCount val="2"/>
                <c:pt idx="0" formatCode="0%">
                  <c:v>0.25</c:v>
                </c:pt>
              </c:numCache>
            </c:numRef>
          </c:val>
          <c:extLst xmlns:c16r2="http://schemas.microsoft.com/office/drawing/2015/06/chart">
            <c:ext xmlns:c16="http://schemas.microsoft.com/office/drawing/2014/chart" uri="{C3380CC4-5D6E-409C-BE32-E72D297353CC}">
              <c16:uniqueId val="{00000001-A86F-42E8-82A5-8604C276C0C6}"/>
            </c:ext>
          </c:extLst>
        </c:ser>
        <c:ser>
          <c:idx val="2"/>
          <c:order val="2"/>
          <c:tx>
            <c:strRef>
              <c:f>Sheet1!$D$1</c:f>
              <c:strCache>
                <c:ptCount val="1"/>
                <c:pt idx="0">
                  <c:v>65-69</c:v>
                </c:pt>
              </c:strCache>
            </c:strRef>
          </c:tx>
          <c:spPr>
            <a:solidFill>
              <a:schemeClr val="accent3"/>
            </a:solidFill>
            <a:ln>
              <a:noFill/>
            </a:ln>
            <a:effectLst/>
          </c:spPr>
          <c:invertIfNegative val="0"/>
          <c:cat>
            <c:strRef>
              <c:f>Sheet1!$A$2:$A$15</c:f>
              <c:strCache>
                <c:ptCount val="2"/>
                <c:pt idx="0">
                  <c:v>$50,000 and less</c:v>
                </c:pt>
                <c:pt idx="1">
                  <c:v>$5 </c:v>
                </c:pt>
              </c:strCache>
            </c:strRef>
          </c:cat>
          <c:val>
            <c:numRef>
              <c:f>Sheet1!$D$2:$D$15</c:f>
              <c:numCache>
                <c:formatCode>General</c:formatCode>
                <c:ptCount val="2"/>
                <c:pt idx="0" formatCode="0%">
                  <c:v>0.27</c:v>
                </c:pt>
              </c:numCache>
            </c:numRef>
          </c:val>
          <c:extLst xmlns:c16r2="http://schemas.microsoft.com/office/drawing/2015/06/chart">
            <c:ext xmlns:c16="http://schemas.microsoft.com/office/drawing/2014/chart" uri="{C3380CC4-5D6E-409C-BE32-E72D297353CC}">
              <c16:uniqueId val="{00000002-A86F-42E8-82A5-8604C276C0C6}"/>
            </c:ext>
          </c:extLst>
        </c:ser>
        <c:ser>
          <c:idx val="3"/>
          <c:order val="3"/>
          <c:tx>
            <c:strRef>
              <c:f>Sheet1!$E$1</c:f>
              <c:strCache>
                <c:ptCount val="1"/>
                <c:pt idx="0">
                  <c:v>70-74</c:v>
                </c:pt>
              </c:strCache>
            </c:strRef>
          </c:tx>
          <c:spPr>
            <a:solidFill>
              <a:schemeClr val="accent4"/>
            </a:solidFill>
            <a:ln>
              <a:noFill/>
            </a:ln>
            <a:effectLst/>
          </c:spPr>
          <c:invertIfNegative val="0"/>
          <c:cat>
            <c:strRef>
              <c:f>Sheet1!$A$2:$A$15</c:f>
              <c:strCache>
                <c:ptCount val="2"/>
                <c:pt idx="0">
                  <c:v>$50,000 and less</c:v>
                </c:pt>
                <c:pt idx="1">
                  <c:v>$5 </c:v>
                </c:pt>
              </c:strCache>
            </c:strRef>
          </c:cat>
          <c:val>
            <c:numRef>
              <c:f>Sheet1!$E$2:$E$15</c:f>
              <c:numCache>
                <c:formatCode>General</c:formatCode>
                <c:ptCount val="2"/>
                <c:pt idx="0" formatCode="0%">
                  <c:v>0.28000000000000003</c:v>
                </c:pt>
              </c:numCache>
            </c:numRef>
          </c:val>
          <c:extLst xmlns:c16r2="http://schemas.microsoft.com/office/drawing/2015/06/chart">
            <c:ext xmlns:c16="http://schemas.microsoft.com/office/drawing/2014/chart" uri="{C3380CC4-5D6E-409C-BE32-E72D297353CC}">
              <c16:uniqueId val="{00000003-A86F-42E8-82A5-8604C276C0C6}"/>
            </c:ext>
          </c:extLst>
        </c:ser>
        <c:ser>
          <c:idx val="4"/>
          <c:order val="4"/>
          <c:tx>
            <c:strRef>
              <c:f>Sheet1!$F$1</c:f>
              <c:strCache>
                <c:ptCount val="1"/>
                <c:pt idx="0">
                  <c:v>75-79</c:v>
                </c:pt>
              </c:strCache>
            </c:strRef>
          </c:tx>
          <c:spPr>
            <a:solidFill>
              <a:schemeClr val="accent5"/>
            </a:solidFill>
            <a:ln>
              <a:noFill/>
            </a:ln>
            <a:effectLst/>
          </c:spPr>
          <c:invertIfNegative val="0"/>
          <c:cat>
            <c:strRef>
              <c:f>Sheet1!$A$2:$A$15</c:f>
              <c:strCache>
                <c:ptCount val="2"/>
                <c:pt idx="0">
                  <c:v>$50,000 and less</c:v>
                </c:pt>
                <c:pt idx="1">
                  <c:v>$5 </c:v>
                </c:pt>
              </c:strCache>
            </c:strRef>
          </c:cat>
          <c:val>
            <c:numRef>
              <c:f>Sheet1!$F$2:$F$15</c:f>
              <c:numCache>
                <c:formatCode>General</c:formatCode>
                <c:ptCount val="2"/>
                <c:pt idx="0" formatCode="0%">
                  <c:v>0.27</c:v>
                </c:pt>
              </c:numCache>
            </c:numRef>
          </c:val>
          <c:extLst xmlns:c16r2="http://schemas.microsoft.com/office/drawing/2015/06/chart">
            <c:ext xmlns:c16="http://schemas.microsoft.com/office/drawing/2014/chart" uri="{C3380CC4-5D6E-409C-BE32-E72D297353CC}">
              <c16:uniqueId val="{00000004-A86F-42E8-82A5-8604C276C0C6}"/>
            </c:ext>
          </c:extLst>
        </c:ser>
        <c:ser>
          <c:idx val="5"/>
          <c:order val="5"/>
          <c:tx>
            <c:strRef>
              <c:f>Sheet1!$G$1</c:f>
              <c:strCache>
                <c:ptCount val="1"/>
                <c:pt idx="0">
                  <c:v>80-84</c:v>
                </c:pt>
              </c:strCache>
            </c:strRef>
          </c:tx>
          <c:spPr>
            <a:solidFill>
              <a:schemeClr val="accent6"/>
            </a:solidFill>
            <a:ln>
              <a:noFill/>
            </a:ln>
            <a:effectLst/>
          </c:spPr>
          <c:invertIfNegative val="0"/>
          <c:cat>
            <c:strRef>
              <c:f>Sheet1!$A$2:$A$15</c:f>
              <c:strCache>
                <c:ptCount val="2"/>
                <c:pt idx="0">
                  <c:v>$50,000 and less</c:v>
                </c:pt>
                <c:pt idx="1">
                  <c:v>$5 </c:v>
                </c:pt>
              </c:strCache>
            </c:strRef>
          </c:cat>
          <c:val>
            <c:numRef>
              <c:f>Sheet1!$G$2:$G$15</c:f>
              <c:numCache>
                <c:formatCode>General</c:formatCode>
                <c:ptCount val="2"/>
                <c:pt idx="0" formatCode="0%">
                  <c:v>0.36</c:v>
                </c:pt>
              </c:numCache>
            </c:numRef>
          </c:val>
          <c:extLst xmlns:c16r2="http://schemas.microsoft.com/office/drawing/2015/06/chart">
            <c:ext xmlns:c16="http://schemas.microsoft.com/office/drawing/2014/chart" uri="{C3380CC4-5D6E-409C-BE32-E72D297353CC}">
              <c16:uniqueId val="{00000005-A86F-42E8-82A5-8604C276C0C6}"/>
            </c:ext>
          </c:extLst>
        </c:ser>
        <c:ser>
          <c:idx val="6"/>
          <c:order val="6"/>
          <c:tx>
            <c:strRef>
              <c:f>Sheet1!$H$1</c:f>
              <c:strCache>
                <c:ptCount val="1"/>
                <c:pt idx="0">
                  <c:v>85+</c:v>
                </c:pt>
              </c:strCache>
            </c:strRef>
          </c:tx>
          <c:spPr>
            <a:solidFill>
              <a:schemeClr val="accent1">
                <a:lumMod val="60000"/>
              </a:schemeClr>
            </a:solidFill>
            <a:ln>
              <a:noFill/>
            </a:ln>
            <a:effectLst/>
          </c:spPr>
          <c:invertIfNegative val="0"/>
          <c:cat>
            <c:strRef>
              <c:f>Sheet1!$A$2:$A$15</c:f>
              <c:strCache>
                <c:ptCount val="2"/>
                <c:pt idx="0">
                  <c:v>$50,000 and less</c:v>
                </c:pt>
                <c:pt idx="1">
                  <c:v>$5 </c:v>
                </c:pt>
              </c:strCache>
            </c:strRef>
          </c:cat>
          <c:val>
            <c:numRef>
              <c:f>Sheet1!$H$2:$H$15</c:f>
              <c:numCache>
                <c:formatCode>General</c:formatCode>
                <c:ptCount val="2"/>
                <c:pt idx="0" formatCode="0%">
                  <c:v>0.51</c:v>
                </c:pt>
              </c:numCache>
            </c:numRef>
          </c:val>
          <c:extLst xmlns:c16r2="http://schemas.microsoft.com/office/drawing/2015/06/chart">
            <c:ext xmlns:c16="http://schemas.microsoft.com/office/drawing/2014/chart" uri="{C3380CC4-5D6E-409C-BE32-E72D297353CC}">
              <c16:uniqueId val="{00000006-A86F-42E8-82A5-8604C276C0C6}"/>
            </c:ext>
          </c:extLst>
        </c:ser>
        <c:dLbls>
          <c:showLegendKey val="0"/>
          <c:showVal val="0"/>
          <c:showCatName val="0"/>
          <c:showSerName val="0"/>
          <c:showPercent val="0"/>
          <c:showBubbleSize val="0"/>
        </c:dLbls>
        <c:gapWidth val="219"/>
        <c:axId val="634165584"/>
        <c:axId val="634166368"/>
      </c:barChart>
      <c:catAx>
        <c:axId val="634165584"/>
        <c:scaling>
          <c:orientation val="minMax"/>
        </c:scaling>
        <c:delete val="1"/>
        <c:axPos val="b"/>
        <c:numFmt formatCode="General" sourceLinked="1"/>
        <c:majorTickMark val="none"/>
        <c:minorTickMark val="none"/>
        <c:tickLblPos val="nextTo"/>
        <c:crossAx val="634166368"/>
        <c:crosses val="autoZero"/>
        <c:auto val="1"/>
        <c:lblAlgn val="ctr"/>
        <c:lblOffset val="100"/>
        <c:noMultiLvlLbl val="0"/>
      </c:catAx>
      <c:valAx>
        <c:axId val="634166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6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a:t>County</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'[Town pop projections 2020-2050.xlsx]Sheet1'!$A$11</c:f>
              <c:strCache>
                <c:ptCount val="1"/>
                <c:pt idx="0">
                  <c:v>County</c:v>
                </c:pt>
              </c:strCache>
            </c:strRef>
          </c:tx>
          <c:spPr>
            <a:ln w="38100" cap="rnd">
              <a:solidFill>
                <a:sysClr val="windowText" lastClr="000000"/>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2020-2050.xlsx]Sheet1'!$B$11:$D$11</c:f>
              <c:numCache>
                <c:formatCode>#,##0</c:formatCode>
                <c:ptCount val="3"/>
                <c:pt idx="0">
                  <c:v>20596</c:v>
                </c:pt>
                <c:pt idx="1">
                  <c:v>20977</c:v>
                </c:pt>
                <c:pt idx="2">
                  <c:v>21072</c:v>
                </c:pt>
              </c:numCache>
            </c:numRef>
          </c:val>
          <c:smooth val="0"/>
          <c:extLst xmlns:c16r2="http://schemas.microsoft.com/office/drawing/2015/06/chart">
            <c:ext xmlns:c16="http://schemas.microsoft.com/office/drawing/2014/chart" uri="{C3380CC4-5D6E-409C-BE32-E72D297353CC}">
              <c16:uniqueId val="{00000000-0576-425A-BC39-6849FD9DF4BF}"/>
            </c:ext>
          </c:extLst>
        </c:ser>
        <c:dLbls>
          <c:showLegendKey val="0"/>
          <c:showVal val="0"/>
          <c:showCatName val="0"/>
          <c:showSerName val="0"/>
          <c:showPercent val="0"/>
          <c:showBubbleSize val="0"/>
        </c:dLbls>
        <c:smooth val="0"/>
        <c:axId val="619156064"/>
        <c:axId val="619155672"/>
      </c:lineChart>
      <c:catAx>
        <c:axId val="61915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9155672"/>
        <c:crosses val="autoZero"/>
        <c:auto val="1"/>
        <c:lblAlgn val="ctr"/>
        <c:lblOffset val="100"/>
        <c:noMultiLvlLbl val="0"/>
      </c:catAx>
      <c:valAx>
        <c:axId val="6191556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9156064"/>
        <c:crosses val="autoZero"/>
        <c:crossBetween val="between"/>
      </c:valAx>
      <c:spPr>
        <a:noFill/>
        <a:ln>
          <a:noFill/>
        </a:ln>
        <a:effectLst/>
      </c:spPr>
    </c:plotArea>
    <c:plotVisOnly val="1"/>
    <c:dispBlanksAs val="gap"/>
    <c:showDLblsOverMax val="0"/>
    <c:extLst xmlns:c16r2="http://schemas.microsoft.com/office/drawing/2015/06/chart"/>
  </c:chart>
  <c:spPr>
    <a:solidFill>
      <a:srgbClr val="E7E6E6"/>
    </a:solidFill>
    <a:ln w="95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t>Towns</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'[Town pop projections 2020-2050.xlsx]Sheet1'!$A$4</c:f>
              <c:strCache>
                <c:ptCount val="1"/>
                <c:pt idx="0">
                  <c:v>Aquinnah</c:v>
                </c:pt>
              </c:strCache>
            </c:strRef>
          </c:tx>
          <c:spPr>
            <a:ln w="38100" cap="rnd">
              <a:solidFill>
                <a:schemeClr val="accent1"/>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2020-2050.xlsx]Sheet1'!$B$4:$D$4</c:f>
              <c:numCache>
                <c:formatCode>General</c:formatCode>
                <c:ptCount val="3"/>
                <c:pt idx="0">
                  <c:v>311</c:v>
                </c:pt>
                <c:pt idx="1">
                  <c:v>438</c:v>
                </c:pt>
                <c:pt idx="2">
                  <c:v>433</c:v>
                </c:pt>
              </c:numCache>
            </c:numRef>
          </c:val>
          <c:smooth val="0"/>
          <c:extLst xmlns:c16r2="http://schemas.microsoft.com/office/drawing/2015/06/chart">
            <c:ext xmlns:c16="http://schemas.microsoft.com/office/drawing/2014/chart" uri="{C3380CC4-5D6E-409C-BE32-E72D297353CC}">
              <c16:uniqueId val="{00000000-E384-4539-B47A-FBF1E45D7E5D}"/>
            </c:ext>
          </c:extLst>
        </c:ser>
        <c:ser>
          <c:idx val="1"/>
          <c:order val="1"/>
          <c:tx>
            <c:strRef>
              <c:f>'[Town pop projections 2020-2050.xlsx]Sheet1'!$A$5</c:f>
              <c:strCache>
                <c:ptCount val="1"/>
                <c:pt idx="0">
                  <c:v>Chilmark</c:v>
                </c:pt>
              </c:strCache>
            </c:strRef>
          </c:tx>
          <c:spPr>
            <a:ln w="38100" cap="rnd">
              <a:solidFill>
                <a:srgbClr val="C00000"/>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2020-2050.xlsx]Sheet1'!$B$5:$D$5</c:f>
              <c:numCache>
                <c:formatCode>#,##0</c:formatCode>
                <c:ptCount val="3"/>
                <c:pt idx="0" formatCode="General">
                  <c:v>866</c:v>
                </c:pt>
                <c:pt idx="1">
                  <c:v>1213</c:v>
                </c:pt>
                <c:pt idx="2">
                  <c:v>1133</c:v>
                </c:pt>
              </c:numCache>
            </c:numRef>
          </c:val>
          <c:smooth val="0"/>
          <c:extLst xmlns:c16r2="http://schemas.microsoft.com/office/drawing/2015/06/chart">
            <c:ext xmlns:c16="http://schemas.microsoft.com/office/drawing/2014/chart" uri="{C3380CC4-5D6E-409C-BE32-E72D297353CC}">
              <c16:uniqueId val="{00000001-E384-4539-B47A-FBF1E45D7E5D}"/>
            </c:ext>
          </c:extLst>
        </c:ser>
        <c:ser>
          <c:idx val="2"/>
          <c:order val="2"/>
          <c:tx>
            <c:strRef>
              <c:f>'[Town pop projections 2020-2050.xlsx]Sheet1'!$A$6</c:f>
              <c:strCache>
                <c:ptCount val="1"/>
                <c:pt idx="0">
                  <c:v>Edgartown</c:v>
                </c:pt>
              </c:strCache>
            </c:strRef>
          </c:tx>
          <c:spPr>
            <a:ln w="38100" cap="rnd">
              <a:solidFill>
                <a:srgbClr val="70AD47"/>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2020-2050.xlsx]Sheet1'!$B$6:$D$6</c:f>
              <c:numCache>
                <c:formatCode>#,##0</c:formatCode>
                <c:ptCount val="3"/>
                <c:pt idx="0">
                  <c:v>4067</c:v>
                </c:pt>
                <c:pt idx="1">
                  <c:v>5166</c:v>
                </c:pt>
                <c:pt idx="2">
                  <c:v>5084</c:v>
                </c:pt>
              </c:numCache>
            </c:numRef>
          </c:val>
          <c:smooth val="0"/>
          <c:extLst xmlns:c16r2="http://schemas.microsoft.com/office/drawing/2015/06/chart">
            <c:ext xmlns:c16="http://schemas.microsoft.com/office/drawing/2014/chart" uri="{C3380CC4-5D6E-409C-BE32-E72D297353CC}">
              <c16:uniqueId val="{00000002-E384-4539-B47A-FBF1E45D7E5D}"/>
            </c:ext>
          </c:extLst>
        </c:ser>
        <c:ser>
          <c:idx val="3"/>
          <c:order val="3"/>
          <c:tx>
            <c:strRef>
              <c:f>'[Town pop projections 2020-2050.xlsx]Sheet1'!$A$7</c:f>
              <c:strCache>
                <c:ptCount val="1"/>
                <c:pt idx="0">
                  <c:v>Gosnold</c:v>
                </c:pt>
              </c:strCache>
            </c:strRef>
          </c:tx>
          <c:spPr>
            <a:ln w="38100" cap="rnd">
              <a:solidFill>
                <a:srgbClr val="7030A0"/>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2020-2050.xlsx]Sheet1'!$B$7:$D$7</c:f>
              <c:numCache>
                <c:formatCode>General</c:formatCode>
                <c:ptCount val="3"/>
                <c:pt idx="0">
                  <c:v>75</c:v>
                </c:pt>
                <c:pt idx="1">
                  <c:v>70</c:v>
                </c:pt>
                <c:pt idx="2">
                  <c:v>59</c:v>
                </c:pt>
              </c:numCache>
            </c:numRef>
          </c:val>
          <c:smooth val="0"/>
          <c:extLst xmlns:c16r2="http://schemas.microsoft.com/office/drawing/2015/06/chart">
            <c:ext xmlns:c16="http://schemas.microsoft.com/office/drawing/2014/chart" uri="{C3380CC4-5D6E-409C-BE32-E72D297353CC}">
              <c16:uniqueId val="{00000003-E384-4539-B47A-FBF1E45D7E5D}"/>
            </c:ext>
          </c:extLst>
        </c:ser>
        <c:ser>
          <c:idx val="4"/>
          <c:order val="4"/>
          <c:tx>
            <c:strRef>
              <c:f>'[Town pop projections 2020-2050.xlsx]Sheet1'!$A$8</c:f>
              <c:strCache>
                <c:ptCount val="1"/>
                <c:pt idx="0">
                  <c:v>Oak Bluffs</c:v>
                </c:pt>
              </c:strCache>
            </c:strRef>
          </c:tx>
          <c:spPr>
            <a:ln w="38100" cap="rnd">
              <a:solidFill>
                <a:srgbClr val="00B0F0"/>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2020-2050.xlsx]Sheet1'!$B$8:$D$8</c:f>
              <c:numCache>
                <c:formatCode>#,##0</c:formatCode>
                <c:ptCount val="3"/>
                <c:pt idx="0">
                  <c:v>4527</c:v>
                </c:pt>
                <c:pt idx="1">
                  <c:v>5339</c:v>
                </c:pt>
                <c:pt idx="2">
                  <c:v>5724</c:v>
                </c:pt>
              </c:numCache>
            </c:numRef>
          </c:val>
          <c:smooth val="0"/>
          <c:extLst xmlns:c16r2="http://schemas.microsoft.com/office/drawing/2015/06/chart">
            <c:ext xmlns:c16="http://schemas.microsoft.com/office/drawing/2014/chart" uri="{C3380CC4-5D6E-409C-BE32-E72D297353CC}">
              <c16:uniqueId val="{00000004-E384-4539-B47A-FBF1E45D7E5D}"/>
            </c:ext>
          </c:extLst>
        </c:ser>
        <c:ser>
          <c:idx val="5"/>
          <c:order val="5"/>
          <c:tx>
            <c:strRef>
              <c:f>'[Town pop projections 2020-2050.xlsx]Sheet1'!$A$9</c:f>
              <c:strCache>
                <c:ptCount val="1"/>
                <c:pt idx="0">
                  <c:v>Tisbury</c:v>
                </c:pt>
              </c:strCache>
            </c:strRef>
          </c:tx>
          <c:spPr>
            <a:ln w="38100" cap="rnd">
              <a:solidFill>
                <a:srgbClr val="ED7D31"/>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2020-2050.xlsx]Sheet1'!$B$9:$D$9</c:f>
              <c:numCache>
                <c:formatCode>#,##0</c:formatCode>
                <c:ptCount val="3"/>
                <c:pt idx="0">
                  <c:v>3949</c:v>
                </c:pt>
                <c:pt idx="1">
                  <c:v>4816</c:v>
                </c:pt>
                <c:pt idx="2">
                  <c:v>4955</c:v>
                </c:pt>
              </c:numCache>
            </c:numRef>
          </c:val>
          <c:smooth val="0"/>
          <c:extLst xmlns:c16r2="http://schemas.microsoft.com/office/drawing/2015/06/chart">
            <c:ext xmlns:c16="http://schemas.microsoft.com/office/drawing/2014/chart" uri="{C3380CC4-5D6E-409C-BE32-E72D297353CC}">
              <c16:uniqueId val="{00000005-E384-4539-B47A-FBF1E45D7E5D}"/>
            </c:ext>
          </c:extLst>
        </c:ser>
        <c:ser>
          <c:idx val="6"/>
          <c:order val="6"/>
          <c:tx>
            <c:strRef>
              <c:f>'[Town pop projections 2020-2050.xlsx]Sheet1'!$A$10</c:f>
              <c:strCache>
                <c:ptCount val="1"/>
                <c:pt idx="0">
                  <c:v>W. Tisbury</c:v>
                </c:pt>
              </c:strCache>
            </c:strRef>
          </c:tx>
          <c:spPr>
            <a:ln w="38100" cap="rnd">
              <a:solidFill>
                <a:srgbClr val="A5A5A5"/>
              </a:solidFill>
              <a:round/>
            </a:ln>
            <a:effectLst/>
          </c:spPr>
          <c:marker>
            <c:symbol val="none"/>
          </c:marker>
          <c:cat>
            <c:numRef>
              <c:f>'[Town pop projections 2020-2050.xlsx]Sheet1'!$B$3:$D$3</c:f>
              <c:numCache>
                <c:formatCode>General</c:formatCode>
                <c:ptCount val="3"/>
                <c:pt idx="0">
                  <c:v>2020</c:v>
                </c:pt>
                <c:pt idx="1">
                  <c:v>2025</c:v>
                </c:pt>
                <c:pt idx="2">
                  <c:v>2030</c:v>
                </c:pt>
              </c:numCache>
            </c:numRef>
          </c:cat>
          <c:val>
            <c:numRef>
              <c:f>'[Town pop projections 2020-2050.xlsx]Sheet1'!$B$10:$D$10</c:f>
              <c:numCache>
                <c:formatCode>#,##0</c:formatCode>
                <c:ptCount val="3"/>
                <c:pt idx="0">
                  <c:v>2740</c:v>
                </c:pt>
                <c:pt idx="1">
                  <c:v>3554</c:v>
                </c:pt>
                <c:pt idx="2">
                  <c:v>3589</c:v>
                </c:pt>
              </c:numCache>
            </c:numRef>
          </c:val>
          <c:smooth val="0"/>
          <c:extLst xmlns:c16r2="http://schemas.microsoft.com/office/drawing/2015/06/chart">
            <c:ext xmlns:c16="http://schemas.microsoft.com/office/drawing/2014/chart" uri="{C3380CC4-5D6E-409C-BE32-E72D297353CC}">
              <c16:uniqueId val="{00000006-E384-4539-B47A-FBF1E45D7E5D}"/>
            </c:ext>
          </c:extLst>
        </c:ser>
        <c:dLbls>
          <c:showLegendKey val="0"/>
          <c:showVal val="0"/>
          <c:showCatName val="0"/>
          <c:showSerName val="0"/>
          <c:showPercent val="0"/>
          <c:showBubbleSize val="0"/>
        </c:dLbls>
        <c:smooth val="0"/>
        <c:axId val="619159984"/>
        <c:axId val="619154888"/>
      </c:lineChart>
      <c:catAx>
        <c:axId val="61915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9154888"/>
        <c:crosses val="autoZero"/>
        <c:auto val="1"/>
        <c:lblAlgn val="ctr"/>
        <c:lblOffset val="100"/>
        <c:noMultiLvlLbl val="0"/>
      </c:catAx>
      <c:valAx>
        <c:axId val="619154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915998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2020-2050.xlsx]Sheet1'!$B$31</c:f>
              <c:strCache>
                <c:ptCount val="1"/>
                <c:pt idx="0">
                  <c:v>0-14</c:v>
                </c:pt>
              </c:strCache>
            </c:strRef>
          </c:tx>
          <c:spPr>
            <a:ln w="38100" cap="rnd">
              <a:solidFill>
                <a:schemeClr val="accent1"/>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2020-2050.xlsx]Sheet1'!$C$31:$E$31</c:f>
              <c:numCache>
                <c:formatCode>General</c:formatCode>
                <c:ptCount val="3"/>
                <c:pt idx="0">
                  <c:v>2739</c:v>
                </c:pt>
                <c:pt idx="1">
                  <c:v>2776</c:v>
                </c:pt>
                <c:pt idx="2">
                  <c:v>2864</c:v>
                </c:pt>
              </c:numCache>
            </c:numRef>
          </c:val>
          <c:smooth val="0"/>
          <c:extLst xmlns:c16r2="http://schemas.microsoft.com/office/drawing/2015/06/chart">
            <c:ext xmlns:c16="http://schemas.microsoft.com/office/drawing/2014/chart" uri="{C3380CC4-5D6E-409C-BE32-E72D297353CC}">
              <c16:uniqueId val="{00000000-C7F7-48A4-A319-B9C00CE60994}"/>
            </c:ext>
          </c:extLst>
        </c:ser>
        <c:ser>
          <c:idx val="1"/>
          <c:order val="1"/>
          <c:tx>
            <c:strRef>
              <c:f>'[Population projections 2020-2050.xlsx]Sheet1'!$B$32</c:f>
              <c:strCache>
                <c:ptCount val="1"/>
                <c:pt idx="0">
                  <c:v>15-29</c:v>
                </c:pt>
              </c:strCache>
            </c:strRef>
          </c:tx>
          <c:spPr>
            <a:ln w="38100" cap="rnd">
              <a:solidFill>
                <a:schemeClr val="accent2"/>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2020-2050.xlsx]Sheet1'!$C$32:$E$32</c:f>
              <c:numCache>
                <c:formatCode>General</c:formatCode>
                <c:ptCount val="3"/>
                <c:pt idx="0">
                  <c:v>2917</c:v>
                </c:pt>
                <c:pt idx="1">
                  <c:v>2821</c:v>
                </c:pt>
                <c:pt idx="2">
                  <c:v>2639</c:v>
                </c:pt>
              </c:numCache>
            </c:numRef>
          </c:val>
          <c:smooth val="0"/>
          <c:extLst xmlns:c16r2="http://schemas.microsoft.com/office/drawing/2015/06/chart">
            <c:ext xmlns:c16="http://schemas.microsoft.com/office/drawing/2014/chart" uri="{C3380CC4-5D6E-409C-BE32-E72D297353CC}">
              <c16:uniqueId val="{00000001-C7F7-48A4-A319-B9C00CE60994}"/>
            </c:ext>
          </c:extLst>
        </c:ser>
        <c:ser>
          <c:idx val="2"/>
          <c:order val="2"/>
          <c:tx>
            <c:strRef>
              <c:f>'[Population projections 2020-2050.xlsx]Sheet1'!$B$33</c:f>
              <c:strCache>
                <c:ptCount val="1"/>
                <c:pt idx="0">
                  <c:v>30-44</c:v>
                </c:pt>
              </c:strCache>
            </c:strRef>
          </c:tx>
          <c:spPr>
            <a:ln w="38100" cap="rnd">
              <a:solidFill>
                <a:schemeClr val="accent3"/>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2020-2050.xlsx]Sheet1'!$C$33:$E$33</c:f>
              <c:numCache>
                <c:formatCode>General</c:formatCode>
                <c:ptCount val="3"/>
                <c:pt idx="0">
                  <c:v>3507</c:v>
                </c:pt>
                <c:pt idx="1">
                  <c:v>3544</c:v>
                </c:pt>
                <c:pt idx="2">
                  <c:v>3577</c:v>
                </c:pt>
              </c:numCache>
            </c:numRef>
          </c:val>
          <c:smooth val="0"/>
          <c:extLst xmlns:c16r2="http://schemas.microsoft.com/office/drawing/2015/06/chart">
            <c:ext xmlns:c16="http://schemas.microsoft.com/office/drawing/2014/chart" uri="{C3380CC4-5D6E-409C-BE32-E72D297353CC}">
              <c16:uniqueId val="{00000002-C7F7-48A4-A319-B9C00CE60994}"/>
            </c:ext>
          </c:extLst>
        </c:ser>
        <c:ser>
          <c:idx val="3"/>
          <c:order val="3"/>
          <c:tx>
            <c:strRef>
              <c:f>'[Population projections 2020-2050.xlsx]Sheet1'!$B$34</c:f>
              <c:strCache>
                <c:ptCount val="1"/>
                <c:pt idx="0">
                  <c:v>45-59</c:v>
                </c:pt>
              </c:strCache>
            </c:strRef>
          </c:tx>
          <c:spPr>
            <a:ln w="38100" cap="rnd">
              <a:solidFill>
                <a:schemeClr val="accent4"/>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2020-2050.xlsx]Sheet1'!$C$34:$E$34</c:f>
              <c:numCache>
                <c:formatCode>General</c:formatCode>
                <c:ptCount val="3"/>
                <c:pt idx="0">
                  <c:v>4429</c:v>
                </c:pt>
                <c:pt idx="1">
                  <c:v>3866</c:v>
                </c:pt>
                <c:pt idx="2">
                  <c:v>3604</c:v>
                </c:pt>
              </c:numCache>
            </c:numRef>
          </c:val>
          <c:smooth val="0"/>
          <c:extLst xmlns:c16r2="http://schemas.microsoft.com/office/drawing/2015/06/chart">
            <c:ext xmlns:c16="http://schemas.microsoft.com/office/drawing/2014/chart" uri="{C3380CC4-5D6E-409C-BE32-E72D297353CC}">
              <c16:uniqueId val="{00000003-C7F7-48A4-A319-B9C00CE60994}"/>
            </c:ext>
          </c:extLst>
        </c:ser>
        <c:ser>
          <c:idx val="4"/>
          <c:order val="4"/>
          <c:tx>
            <c:strRef>
              <c:f>'[Population projections 2020-2050.xlsx]Sheet1'!$B$35</c:f>
              <c:strCache>
                <c:ptCount val="1"/>
                <c:pt idx="0">
                  <c:v>60-74</c:v>
                </c:pt>
              </c:strCache>
            </c:strRef>
          </c:tx>
          <c:spPr>
            <a:ln w="38100" cap="rnd">
              <a:solidFill>
                <a:srgbClr val="00B0F0"/>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2020-2050.xlsx]Sheet1'!$C$35:$E$35</c:f>
              <c:numCache>
                <c:formatCode>General</c:formatCode>
                <c:ptCount val="3"/>
                <c:pt idx="0">
                  <c:v>5077</c:v>
                </c:pt>
                <c:pt idx="1">
                  <c:v>5257</c:v>
                </c:pt>
                <c:pt idx="2">
                  <c:v>4963</c:v>
                </c:pt>
              </c:numCache>
            </c:numRef>
          </c:val>
          <c:smooth val="0"/>
          <c:extLst xmlns:c16r2="http://schemas.microsoft.com/office/drawing/2015/06/chart">
            <c:ext xmlns:c16="http://schemas.microsoft.com/office/drawing/2014/chart" uri="{C3380CC4-5D6E-409C-BE32-E72D297353CC}">
              <c16:uniqueId val="{00000004-C7F7-48A4-A319-B9C00CE60994}"/>
            </c:ext>
          </c:extLst>
        </c:ser>
        <c:ser>
          <c:idx val="5"/>
          <c:order val="5"/>
          <c:tx>
            <c:strRef>
              <c:f>'[Population projections 2020-2050.xlsx]Sheet1'!$B$36</c:f>
              <c:strCache>
                <c:ptCount val="1"/>
                <c:pt idx="0">
                  <c:v>75+</c:v>
                </c:pt>
              </c:strCache>
            </c:strRef>
          </c:tx>
          <c:spPr>
            <a:ln w="38100" cap="rnd">
              <a:solidFill>
                <a:schemeClr val="accent6"/>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2020-2050.xlsx]Sheet1'!$C$36:$E$36</c:f>
              <c:numCache>
                <c:formatCode>General</c:formatCode>
                <c:ptCount val="3"/>
                <c:pt idx="0">
                  <c:v>1927</c:v>
                </c:pt>
                <c:pt idx="1">
                  <c:v>2713</c:v>
                </c:pt>
                <c:pt idx="2">
                  <c:v>3425</c:v>
                </c:pt>
              </c:numCache>
            </c:numRef>
          </c:val>
          <c:smooth val="0"/>
          <c:extLst xmlns:c16r2="http://schemas.microsoft.com/office/drawing/2015/06/chart">
            <c:ext xmlns:c16="http://schemas.microsoft.com/office/drawing/2014/chart" uri="{C3380CC4-5D6E-409C-BE32-E72D297353CC}">
              <c16:uniqueId val="{00000005-C7F7-48A4-A319-B9C00CE60994}"/>
            </c:ext>
          </c:extLst>
        </c:ser>
        <c:dLbls>
          <c:showLegendKey val="0"/>
          <c:showVal val="0"/>
          <c:showCatName val="0"/>
          <c:showSerName val="0"/>
          <c:showPercent val="0"/>
          <c:showBubbleSize val="0"/>
        </c:dLbls>
        <c:smooth val="0"/>
        <c:axId val="619160768"/>
        <c:axId val="619170568"/>
      </c:lineChart>
      <c:catAx>
        <c:axId val="61916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9170568"/>
        <c:crosses val="autoZero"/>
        <c:auto val="1"/>
        <c:lblAlgn val="ctr"/>
        <c:lblOffset val="100"/>
        <c:noMultiLvlLbl val="0"/>
      </c:catAx>
      <c:valAx>
        <c:axId val="619170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916076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'[Population projections 2020-2050.xlsx]Sheet1'!$B$41</c:f>
              <c:strCache>
                <c:ptCount val="1"/>
                <c:pt idx="0">
                  <c:v>60-64</c:v>
                </c:pt>
              </c:strCache>
            </c:strRef>
          </c:tx>
          <c:spPr>
            <a:ln w="28575" cap="rnd">
              <a:solidFill>
                <a:schemeClr val="accent2">
                  <a:tint val="50000"/>
                </a:schemeClr>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2020-2050.xlsx]Sheet1'!$C$41:$E$41</c:f>
              <c:numCache>
                <c:formatCode>#,##0</c:formatCode>
                <c:ptCount val="3"/>
                <c:pt idx="0">
                  <c:v>1703</c:v>
                </c:pt>
                <c:pt idx="1">
                  <c:v>1749</c:v>
                </c:pt>
                <c:pt idx="2">
                  <c:v>1434</c:v>
                </c:pt>
              </c:numCache>
            </c:numRef>
          </c:val>
          <c:smooth val="0"/>
          <c:extLst xmlns:c16r2="http://schemas.microsoft.com/office/drawing/2015/06/chart">
            <c:ext xmlns:c16="http://schemas.microsoft.com/office/drawing/2014/chart" uri="{C3380CC4-5D6E-409C-BE32-E72D297353CC}">
              <c16:uniqueId val="{00000000-31E6-43A4-8685-FA15BCFDCC69}"/>
            </c:ext>
          </c:extLst>
        </c:ser>
        <c:ser>
          <c:idx val="1"/>
          <c:order val="1"/>
          <c:tx>
            <c:strRef>
              <c:f>'[Population projections 2020-2050.xlsx]Sheet1'!$B$42</c:f>
              <c:strCache>
                <c:ptCount val="1"/>
                <c:pt idx="0">
                  <c:v>65-69</c:v>
                </c:pt>
              </c:strCache>
            </c:strRef>
          </c:tx>
          <c:spPr>
            <a:ln w="28575" cap="rnd">
              <a:solidFill>
                <a:schemeClr val="accent2">
                  <a:tint val="70000"/>
                </a:schemeClr>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2020-2050.xlsx]Sheet1'!$C$42:$E$42</c:f>
              <c:numCache>
                <c:formatCode>#,##0</c:formatCode>
                <c:ptCount val="3"/>
                <c:pt idx="0">
                  <c:v>1801</c:v>
                </c:pt>
                <c:pt idx="1">
                  <c:v>1776</c:v>
                </c:pt>
                <c:pt idx="2">
                  <c:v>1824</c:v>
                </c:pt>
              </c:numCache>
            </c:numRef>
          </c:val>
          <c:smooth val="0"/>
          <c:extLst xmlns:c16r2="http://schemas.microsoft.com/office/drawing/2015/06/chart">
            <c:ext xmlns:c16="http://schemas.microsoft.com/office/drawing/2014/chart" uri="{C3380CC4-5D6E-409C-BE32-E72D297353CC}">
              <c16:uniqueId val="{00000001-31E6-43A4-8685-FA15BCFDCC69}"/>
            </c:ext>
          </c:extLst>
        </c:ser>
        <c:ser>
          <c:idx val="2"/>
          <c:order val="2"/>
          <c:tx>
            <c:strRef>
              <c:f>'[Population projections 2020-2050.xlsx]Sheet1'!$B$43</c:f>
              <c:strCache>
                <c:ptCount val="1"/>
                <c:pt idx="0">
                  <c:v>70-74</c:v>
                </c:pt>
              </c:strCache>
            </c:strRef>
          </c:tx>
          <c:spPr>
            <a:ln w="28575" cap="rnd">
              <a:solidFill>
                <a:schemeClr val="accent2">
                  <a:tint val="90000"/>
                </a:schemeClr>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2020-2050.xlsx]Sheet1'!$C$43:$E$43</c:f>
              <c:numCache>
                <c:formatCode>#,##0</c:formatCode>
                <c:ptCount val="3"/>
                <c:pt idx="0">
                  <c:v>1573</c:v>
                </c:pt>
                <c:pt idx="1">
                  <c:v>1732</c:v>
                </c:pt>
                <c:pt idx="2">
                  <c:v>1705</c:v>
                </c:pt>
              </c:numCache>
            </c:numRef>
          </c:val>
          <c:smooth val="0"/>
          <c:extLst xmlns:c16r2="http://schemas.microsoft.com/office/drawing/2015/06/chart">
            <c:ext xmlns:c16="http://schemas.microsoft.com/office/drawing/2014/chart" uri="{C3380CC4-5D6E-409C-BE32-E72D297353CC}">
              <c16:uniqueId val="{00000002-31E6-43A4-8685-FA15BCFDCC69}"/>
            </c:ext>
          </c:extLst>
        </c:ser>
        <c:ser>
          <c:idx val="3"/>
          <c:order val="3"/>
          <c:tx>
            <c:strRef>
              <c:f>'[Population projections 2020-2050.xlsx]Sheet1'!$B$44</c:f>
              <c:strCache>
                <c:ptCount val="1"/>
                <c:pt idx="0">
                  <c:v>75-79</c:v>
                </c:pt>
              </c:strCache>
            </c:strRef>
          </c:tx>
          <c:spPr>
            <a:ln w="28575" cap="rnd">
              <a:solidFill>
                <a:schemeClr val="accent2">
                  <a:shade val="90000"/>
                </a:schemeClr>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2020-2050.xlsx]Sheet1'!$C$44:$E$44</c:f>
              <c:numCache>
                <c:formatCode>#,##0</c:formatCode>
                <c:ptCount val="3"/>
                <c:pt idx="0">
                  <c:v>953</c:v>
                </c:pt>
                <c:pt idx="1">
                  <c:v>1443</c:v>
                </c:pt>
                <c:pt idx="2">
                  <c:v>1586</c:v>
                </c:pt>
              </c:numCache>
            </c:numRef>
          </c:val>
          <c:smooth val="0"/>
          <c:extLst xmlns:c16r2="http://schemas.microsoft.com/office/drawing/2015/06/chart">
            <c:ext xmlns:c16="http://schemas.microsoft.com/office/drawing/2014/chart" uri="{C3380CC4-5D6E-409C-BE32-E72D297353CC}">
              <c16:uniqueId val="{00000003-31E6-43A4-8685-FA15BCFDCC69}"/>
            </c:ext>
          </c:extLst>
        </c:ser>
        <c:ser>
          <c:idx val="4"/>
          <c:order val="4"/>
          <c:tx>
            <c:strRef>
              <c:f>'[Population projections 2020-2050.xlsx]Sheet1'!$B$45</c:f>
              <c:strCache>
                <c:ptCount val="1"/>
                <c:pt idx="0">
                  <c:v>80-84</c:v>
                </c:pt>
              </c:strCache>
            </c:strRef>
          </c:tx>
          <c:spPr>
            <a:ln w="28575" cap="rnd">
              <a:solidFill>
                <a:schemeClr val="accent2">
                  <a:shade val="70000"/>
                </a:schemeClr>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2020-2050.xlsx]Sheet1'!$C$45:$E$45</c:f>
              <c:numCache>
                <c:formatCode>#,##0</c:formatCode>
                <c:ptCount val="3"/>
                <c:pt idx="0">
                  <c:v>473</c:v>
                </c:pt>
                <c:pt idx="1">
                  <c:v>789</c:v>
                </c:pt>
                <c:pt idx="2">
                  <c:v>1195</c:v>
                </c:pt>
              </c:numCache>
            </c:numRef>
          </c:val>
          <c:smooth val="0"/>
          <c:extLst xmlns:c16r2="http://schemas.microsoft.com/office/drawing/2015/06/chart">
            <c:ext xmlns:c16="http://schemas.microsoft.com/office/drawing/2014/chart" uri="{C3380CC4-5D6E-409C-BE32-E72D297353CC}">
              <c16:uniqueId val="{00000004-31E6-43A4-8685-FA15BCFDCC69}"/>
            </c:ext>
          </c:extLst>
        </c:ser>
        <c:ser>
          <c:idx val="5"/>
          <c:order val="5"/>
          <c:tx>
            <c:strRef>
              <c:f>'[Population projections 2020-2050.xlsx]Sheet1'!$B$46</c:f>
              <c:strCache>
                <c:ptCount val="1"/>
                <c:pt idx="0">
                  <c:v>85+</c:v>
                </c:pt>
              </c:strCache>
            </c:strRef>
          </c:tx>
          <c:spPr>
            <a:ln w="28575" cap="rnd">
              <a:solidFill>
                <a:schemeClr val="accent2">
                  <a:shade val="50000"/>
                </a:schemeClr>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2020-2050.xlsx]Sheet1'!$C$46:$E$46</c:f>
              <c:numCache>
                <c:formatCode>#,##0</c:formatCode>
                <c:ptCount val="3"/>
                <c:pt idx="0">
                  <c:v>501</c:v>
                </c:pt>
                <c:pt idx="1">
                  <c:v>481</c:v>
                </c:pt>
                <c:pt idx="2">
                  <c:v>644</c:v>
                </c:pt>
              </c:numCache>
            </c:numRef>
          </c:val>
          <c:smooth val="0"/>
          <c:extLst xmlns:c16r2="http://schemas.microsoft.com/office/drawing/2015/06/chart">
            <c:ext xmlns:c16="http://schemas.microsoft.com/office/drawing/2014/chart" uri="{C3380CC4-5D6E-409C-BE32-E72D297353CC}">
              <c16:uniqueId val="{00000005-31E6-43A4-8685-FA15BCFDCC69}"/>
            </c:ext>
          </c:extLst>
        </c:ser>
        <c:dLbls>
          <c:showLegendKey val="0"/>
          <c:showVal val="0"/>
          <c:showCatName val="0"/>
          <c:showSerName val="0"/>
          <c:showPercent val="0"/>
          <c:showBubbleSize val="0"/>
        </c:dLbls>
        <c:smooth val="0"/>
        <c:axId val="619170960"/>
        <c:axId val="619167824"/>
      </c:lineChart>
      <c:catAx>
        <c:axId val="61917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9167824"/>
        <c:crosses val="autoZero"/>
        <c:auto val="1"/>
        <c:lblAlgn val="ctr"/>
        <c:lblOffset val="100"/>
        <c:noMultiLvlLbl val="0"/>
      </c:catAx>
      <c:valAx>
        <c:axId val="61916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917096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'[Population projections 2020-2050.xlsx]Sheet1'!$B$47</c:f>
              <c:strCache>
                <c:ptCount val="1"/>
              </c:strCache>
            </c:strRef>
          </c:tx>
          <c:spPr>
            <a:ln w="38100" cap="rnd">
              <a:solidFill>
                <a:schemeClr val="tx1"/>
              </a:solidFill>
              <a:round/>
            </a:ln>
            <a:effectLst/>
          </c:spPr>
          <c:marker>
            <c:symbol val="none"/>
          </c:marker>
          <c:cat>
            <c:numRef>
              <c:f>'[Population projections 2020-2050.xlsx]Sheet1'!$C$30:$E$30</c:f>
              <c:numCache>
                <c:formatCode>General</c:formatCode>
                <c:ptCount val="3"/>
                <c:pt idx="0">
                  <c:v>2020</c:v>
                </c:pt>
                <c:pt idx="1">
                  <c:v>2025</c:v>
                </c:pt>
                <c:pt idx="2">
                  <c:v>2030</c:v>
                </c:pt>
              </c:numCache>
            </c:numRef>
          </c:cat>
          <c:val>
            <c:numRef>
              <c:f>'[Population projections 2020-2050.xlsx]Sheet1'!$C$47:$E$47</c:f>
              <c:numCache>
                <c:formatCode>#,##0</c:formatCode>
                <c:ptCount val="3"/>
                <c:pt idx="0">
                  <c:v>7004</c:v>
                </c:pt>
                <c:pt idx="1">
                  <c:v>7970</c:v>
                </c:pt>
                <c:pt idx="2">
                  <c:v>8388</c:v>
                </c:pt>
              </c:numCache>
            </c:numRef>
          </c:val>
          <c:smooth val="0"/>
          <c:extLst xmlns:c16r2="http://schemas.microsoft.com/office/drawing/2015/06/chart">
            <c:ext xmlns:c16="http://schemas.microsoft.com/office/drawing/2014/chart" uri="{C3380CC4-5D6E-409C-BE32-E72D297353CC}">
              <c16:uniqueId val="{00000000-D128-4AE4-ADA0-77051CD6E854}"/>
            </c:ext>
          </c:extLst>
        </c:ser>
        <c:dLbls>
          <c:showLegendKey val="0"/>
          <c:showVal val="0"/>
          <c:showCatName val="0"/>
          <c:showSerName val="0"/>
          <c:showPercent val="0"/>
          <c:showBubbleSize val="0"/>
        </c:dLbls>
        <c:smooth val="0"/>
        <c:axId val="619179192"/>
        <c:axId val="619173312"/>
      </c:lineChart>
      <c:catAx>
        <c:axId val="61917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9173312"/>
        <c:crosses val="autoZero"/>
        <c:auto val="1"/>
        <c:lblAlgn val="ctr"/>
        <c:lblOffset val="100"/>
        <c:noMultiLvlLbl val="0"/>
      </c:catAx>
      <c:valAx>
        <c:axId val="6191733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917919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1930-2020 (DEC) GRAPH.xlsx]Sheet1'!$A$2</c:f>
              <c:strCache>
                <c:ptCount val="1"/>
                <c:pt idx="0">
                  <c:v>Aquinnah</c:v>
                </c:pt>
              </c:strCache>
            </c:strRef>
          </c:tx>
          <c:spPr>
            <a:ln w="38100" cap="rnd">
              <a:solidFill>
                <a:schemeClr val="accent1">
                  <a:lumMod val="75000"/>
                </a:schemeClr>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GRAPH.xlsx]Sheet1'!$B$2:$K$2</c:f>
              <c:numCache>
                <c:formatCode>General</c:formatCode>
                <c:ptCount val="10"/>
                <c:pt idx="0">
                  <c:v>161</c:v>
                </c:pt>
                <c:pt idx="1">
                  <c:v>127</c:v>
                </c:pt>
                <c:pt idx="2">
                  <c:v>88</c:v>
                </c:pt>
                <c:pt idx="3">
                  <c:v>103</c:v>
                </c:pt>
                <c:pt idx="4">
                  <c:v>118</c:v>
                </c:pt>
                <c:pt idx="5">
                  <c:v>220</c:v>
                </c:pt>
                <c:pt idx="6">
                  <c:v>201</c:v>
                </c:pt>
                <c:pt idx="7">
                  <c:v>344</c:v>
                </c:pt>
                <c:pt idx="8">
                  <c:v>311</c:v>
                </c:pt>
                <c:pt idx="9">
                  <c:v>439</c:v>
                </c:pt>
              </c:numCache>
            </c:numRef>
          </c:val>
          <c:smooth val="0"/>
          <c:extLst xmlns:c16r2="http://schemas.microsoft.com/office/drawing/2015/06/chart">
            <c:ext xmlns:c16="http://schemas.microsoft.com/office/drawing/2014/chart" uri="{C3380CC4-5D6E-409C-BE32-E72D297353CC}">
              <c16:uniqueId val="{00000000-ECFB-47A6-8493-174224DB9AEF}"/>
            </c:ext>
          </c:extLst>
        </c:ser>
        <c:ser>
          <c:idx val="1"/>
          <c:order val="1"/>
          <c:tx>
            <c:strRef>
              <c:f>'[Population 1930-2020 (DEC) GRAPH.xlsx]Sheet1'!$A$3</c:f>
              <c:strCache>
                <c:ptCount val="1"/>
                <c:pt idx="0">
                  <c:v>Chilmark</c:v>
                </c:pt>
              </c:strCache>
            </c:strRef>
          </c:tx>
          <c:spPr>
            <a:ln w="38100" cap="rnd">
              <a:solidFill>
                <a:srgbClr val="C00000"/>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GRAPH.xlsx]Sheet1'!$B$3:$K$3</c:f>
              <c:numCache>
                <c:formatCode>General</c:formatCode>
                <c:ptCount val="10"/>
                <c:pt idx="0">
                  <c:v>252</c:v>
                </c:pt>
                <c:pt idx="1">
                  <c:v>226</c:v>
                </c:pt>
                <c:pt idx="2">
                  <c:v>183</c:v>
                </c:pt>
                <c:pt idx="3">
                  <c:v>238</c:v>
                </c:pt>
                <c:pt idx="4">
                  <c:v>340</c:v>
                </c:pt>
                <c:pt idx="5">
                  <c:v>489</c:v>
                </c:pt>
                <c:pt idx="6">
                  <c:v>650</c:v>
                </c:pt>
                <c:pt idx="7">
                  <c:v>843</c:v>
                </c:pt>
                <c:pt idx="8">
                  <c:v>864</c:v>
                </c:pt>
                <c:pt idx="9" formatCode="#,##0">
                  <c:v>1212</c:v>
                </c:pt>
              </c:numCache>
            </c:numRef>
          </c:val>
          <c:smooth val="0"/>
          <c:extLst xmlns:c16r2="http://schemas.microsoft.com/office/drawing/2015/06/chart">
            <c:ext xmlns:c16="http://schemas.microsoft.com/office/drawing/2014/chart" uri="{C3380CC4-5D6E-409C-BE32-E72D297353CC}">
              <c16:uniqueId val="{00000001-ECFB-47A6-8493-174224DB9AEF}"/>
            </c:ext>
          </c:extLst>
        </c:ser>
        <c:ser>
          <c:idx val="2"/>
          <c:order val="2"/>
          <c:tx>
            <c:strRef>
              <c:f>'[Population 1930-2020 (DEC) GRAPH.xlsx]Sheet1'!$A$4</c:f>
              <c:strCache>
                <c:ptCount val="1"/>
                <c:pt idx="0">
                  <c:v>Edgartown</c:v>
                </c:pt>
              </c:strCache>
            </c:strRef>
          </c:tx>
          <c:spPr>
            <a:ln w="38100" cap="rnd">
              <a:solidFill>
                <a:schemeClr val="accent6"/>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GRAPH.xlsx]Sheet1'!$B$4:$K$4</c:f>
              <c:numCache>
                <c:formatCode>#,##0</c:formatCode>
                <c:ptCount val="10"/>
                <c:pt idx="0">
                  <c:v>1276</c:v>
                </c:pt>
                <c:pt idx="1">
                  <c:v>1370</c:v>
                </c:pt>
                <c:pt idx="2">
                  <c:v>1508</c:v>
                </c:pt>
                <c:pt idx="3">
                  <c:v>1474</c:v>
                </c:pt>
                <c:pt idx="4">
                  <c:v>1481</c:v>
                </c:pt>
                <c:pt idx="5">
                  <c:v>2204</c:v>
                </c:pt>
                <c:pt idx="6">
                  <c:v>3062</c:v>
                </c:pt>
                <c:pt idx="7">
                  <c:v>3779</c:v>
                </c:pt>
                <c:pt idx="8">
                  <c:v>4067</c:v>
                </c:pt>
                <c:pt idx="9">
                  <c:v>5168</c:v>
                </c:pt>
              </c:numCache>
            </c:numRef>
          </c:val>
          <c:smooth val="0"/>
          <c:extLst xmlns:c16r2="http://schemas.microsoft.com/office/drawing/2015/06/chart">
            <c:ext xmlns:c16="http://schemas.microsoft.com/office/drawing/2014/chart" uri="{C3380CC4-5D6E-409C-BE32-E72D297353CC}">
              <c16:uniqueId val="{00000002-ECFB-47A6-8493-174224DB9AEF}"/>
            </c:ext>
          </c:extLst>
        </c:ser>
        <c:ser>
          <c:idx val="3"/>
          <c:order val="3"/>
          <c:tx>
            <c:strRef>
              <c:f>'[Population 1930-2020 (DEC) GRAPH.xlsx]Sheet1'!$A$5</c:f>
              <c:strCache>
                <c:ptCount val="1"/>
                <c:pt idx="0">
                  <c:v>Gosnold</c:v>
                </c:pt>
              </c:strCache>
            </c:strRef>
          </c:tx>
          <c:spPr>
            <a:ln w="38100" cap="rnd">
              <a:solidFill>
                <a:srgbClr val="7030A0"/>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GRAPH.xlsx]Sheet1'!$B$5:$K$5</c:f>
              <c:numCache>
                <c:formatCode>General</c:formatCode>
                <c:ptCount val="10"/>
                <c:pt idx="0">
                  <c:v>120</c:v>
                </c:pt>
                <c:pt idx="1">
                  <c:v>136</c:v>
                </c:pt>
                <c:pt idx="2">
                  <c:v>56</c:v>
                </c:pt>
                <c:pt idx="3">
                  <c:v>66</c:v>
                </c:pt>
                <c:pt idx="4">
                  <c:v>83</c:v>
                </c:pt>
                <c:pt idx="5">
                  <c:v>63</c:v>
                </c:pt>
                <c:pt idx="6">
                  <c:v>98</c:v>
                </c:pt>
                <c:pt idx="7">
                  <c:v>86</c:v>
                </c:pt>
                <c:pt idx="8">
                  <c:v>75</c:v>
                </c:pt>
                <c:pt idx="9">
                  <c:v>70</c:v>
                </c:pt>
              </c:numCache>
            </c:numRef>
          </c:val>
          <c:smooth val="0"/>
          <c:extLst xmlns:c16r2="http://schemas.microsoft.com/office/drawing/2015/06/chart">
            <c:ext xmlns:c16="http://schemas.microsoft.com/office/drawing/2014/chart" uri="{C3380CC4-5D6E-409C-BE32-E72D297353CC}">
              <c16:uniqueId val="{00000003-ECFB-47A6-8493-174224DB9AEF}"/>
            </c:ext>
          </c:extLst>
        </c:ser>
        <c:ser>
          <c:idx val="4"/>
          <c:order val="4"/>
          <c:tx>
            <c:strRef>
              <c:f>'[Population 1930-2020 (DEC) GRAPH.xlsx]Sheet1'!$A$6</c:f>
              <c:strCache>
                <c:ptCount val="1"/>
                <c:pt idx="0">
                  <c:v>Oak Bluffs</c:v>
                </c:pt>
              </c:strCache>
            </c:strRef>
          </c:tx>
          <c:spPr>
            <a:ln w="38100" cap="rnd">
              <a:solidFill>
                <a:srgbClr val="00B0F0"/>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GRAPH.xlsx]Sheet1'!$B$6:$K$6</c:f>
              <c:numCache>
                <c:formatCode>#,##0</c:formatCode>
                <c:ptCount val="10"/>
                <c:pt idx="0">
                  <c:v>1333</c:v>
                </c:pt>
                <c:pt idx="1">
                  <c:v>1584</c:v>
                </c:pt>
                <c:pt idx="2">
                  <c:v>1521</c:v>
                </c:pt>
                <c:pt idx="3">
                  <c:v>1419</c:v>
                </c:pt>
                <c:pt idx="4">
                  <c:v>1385</c:v>
                </c:pt>
                <c:pt idx="5">
                  <c:v>1984</c:v>
                </c:pt>
                <c:pt idx="6">
                  <c:v>2804</c:v>
                </c:pt>
                <c:pt idx="7">
                  <c:v>3713</c:v>
                </c:pt>
                <c:pt idx="8">
                  <c:v>4524</c:v>
                </c:pt>
                <c:pt idx="9">
                  <c:v>5341</c:v>
                </c:pt>
              </c:numCache>
            </c:numRef>
          </c:val>
          <c:smooth val="0"/>
          <c:extLst xmlns:c16r2="http://schemas.microsoft.com/office/drawing/2015/06/chart">
            <c:ext xmlns:c16="http://schemas.microsoft.com/office/drawing/2014/chart" uri="{C3380CC4-5D6E-409C-BE32-E72D297353CC}">
              <c16:uniqueId val="{00000004-ECFB-47A6-8493-174224DB9AEF}"/>
            </c:ext>
          </c:extLst>
        </c:ser>
        <c:ser>
          <c:idx val="5"/>
          <c:order val="5"/>
          <c:tx>
            <c:strRef>
              <c:f>'[Population 1930-2020 (DEC) GRAPH.xlsx]Sheet1'!$A$7</c:f>
              <c:strCache>
                <c:ptCount val="1"/>
                <c:pt idx="0">
                  <c:v>Tisbury</c:v>
                </c:pt>
              </c:strCache>
            </c:strRef>
          </c:tx>
          <c:spPr>
            <a:ln w="38100" cap="rnd">
              <a:solidFill>
                <a:schemeClr val="accent2"/>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GRAPH.xlsx]Sheet1'!$B$7:$K$7</c:f>
              <c:numCache>
                <c:formatCode>#,##0</c:formatCode>
                <c:ptCount val="10"/>
                <c:pt idx="0">
                  <c:v>1541</c:v>
                </c:pt>
                <c:pt idx="1">
                  <c:v>1966</c:v>
                </c:pt>
                <c:pt idx="2">
                  <c:v>1930</c:v>
                </c:pt>
                <c:pt idx="3">
                  <c:v>2169</c:v>
                </c:pt>
                <c:pt idx="4">
                  <c:v>2257</c:v>
                </c:pt>
                <c:pt idx="5">
                  <c:v>2972</c:v>
                </c:pt>
                <c:pt idx="6">
                  <c:v>3120</c:v>
                </c:pt>
                <c:pt idx="7">
                  <c:v>3755</c:v>
                </c:pt>
                <c:pt idx="8">
                  <c:v>3952</c:v>
                </c:pt>
                <c:pt idx="9">
                  <c:v>4815</c:v>
                </c:pt>
              </c:numCache>
            </c:numRef>
          </c:val>
          <c:smooth val="0"/>
          <c:extLst xmlns:c16r2="http://schemas.microsoft.com/office/drawing/2015/06/chart">
            <c:ext xmlns:c16="http://schemas.microsoft.com/office/drawing/2014/chart" uri="{C3380CC4-5D6E-409C-BE32-E72D297353CC}">
              <c16:uniqueId val="{00000005-ECFB-47A6-8493-174224DB9AEF}"/>
            </c:ext>
          </c:extLst>
        </c:ser>
        <c:ser>
          <c:idx val="6"/>
          <c:order val="6"/>
          <c:tx>
            <c:strRef>
              <c:f>'[Population 1930-2020 (DEC) GRAPH.xlsx]Sheet1'!$A$8</c:f>
              <c:strCache>
                <c:ptCount val="1"/>
                <c:pt idx="0">
                  <c:v>W. Tisbury</c:v>
                </c:pt>
              </c:strCache>
            </c:strRef>
          </c:tx>
          <c:spPr>
            <a:ln w="38100" cap="rnd">
              <a:solidFill>
                <a:schemeClr val="bg1">
                  <a:lumMod val="50000"/>
                </a:schemeClr>
              </a:solidFill>
              <a:round/>
            </a:ln>
            <a:effectLst/>
          </c:spPr>
          <c:marker>
            <c:symbol val="none"/>
          </c:marker>
          <c:cat>
            <c:numRef>
              <c:f>'[Population 1930-2020 (DEC) GRAPH.xlsx]Sheet1'!$B$1:$K$1</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'[Population 1930-2020 (DEC) GRAPH.xlsx]Sheet1'!$B$8:$K$8</c:f>
              <c:numCache>
                <c:formatCode>General</c:formatCode>
                <c:ptCount val="10"/>
                <c:pt idx="0">
                  <c:v>270</c:v>
                </c:pt>
                <c:pt idx="1">
                  <c:v>260</c:v>
                </c:pt>
                <c:pt idx="2">
                  <c:v>347</c:v>
                </c:pt>
                <c:pt idx="3">
                  <c:v>360</c:v>
                </c:pt>
                <c:pt idx="4">
                  <c:v>453</c:v>
                </c:pt>
                <c:pt idx="5" formatCode="#,##0">
                  <c:v>1010</c:v>
                </c:pt>
                <c:pt idx="6" formatCode="#,##0">
                  <c:v>1704</c:v>
                </c:pt>
                <c:pt idx="7" formatCode="#,##0">
                  <c:v>2467</c:v>
                </c:pt>
                <c:pt idx="8" formatCode="#,##0">
                  <c:v>2740</c:v>
                </c:pt>
                <c:pt idx="9" formatCode="#,##0">
                  <c:v>3555</c:v>
                </c:pt>
              </c:numCache>
            </c:numRef>
          </c:val>
          <c:smooth val="0"/>
          <c:extLst xmlns:c16r2="http://schemas.microsoft.com/office/drawing/2015/06/chart">
            <c:ext xmlns:c16="http://schemas.microsoft.com/office/drawing/2014/chart" uri="{C3380CC4-5D6E-409C-BE32-E72D297353CC}">
              <c16:uniqueId val="{00000006-ECFB-47A6-8493-174224DB9AEF}"/>
            </c:ext>
          </c:extLst>
        </c:ser>
        <c:dLbls>
          <c:showLegendKey val="0"/>
          <c:showVal val="0"/>
          <c:showCatName val="0"/>
          <c:showSerName val="0"/>
          <c:showPercent val="0"/>
          <c:showBubbleSize val="0"/>
        </c:dLbls>
        <c:smooth val="0"/>
        <c:axId val="619159592"/>
        <c:axId val="619162336"/>
      </c:lineChart>
      <c:catAx>
        <c:axId val="61915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9162336"/>
        <c:crosses val="autoZero"/>
        <c:auto val="1"/>
        <c:lblAlgn val="ctr"/>
        <c:lblOffset val="100"/>
        <c:noMultiLvlLbl val="0"/>
      </c:catAx>
      <c:valAx>
        <c:axId val="6191623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9159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Sheet1!$D$26</c:f>
              <c:strCache>
                <c:ptCount val="1"/>
                <c:pt idx="0">
                  <c:v>State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CC9-4845-BCB6-1CA6D1D712E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CC9-4845-BCB6-1CA6D1D712E7}"/>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ECC9-4845-BCB6-1CA6D1D712E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Sheet1!$B$27:$B$29</c:f>
              <c:strCache>
                <c:ptCount val="3"/>
                <c:pt idx="0">
                  <c:v>0 to 29</c:v>
                </c:pt>
                <c:pt idx="1">
                  <c:v>30 to 59</c:v>
                </c:pt>
                <c:pt idx="2">
                  <c:v>60 and up</c:v>
                </c:pt>
              </c:strCache>
            </c:strRef>
          </c:cat>
          <c:val>
            <c:numRef>
              <c:f>Sheet1!$D$27:$D$29</c:f>
              <c:numCache>
                <c:formatCode>0%</c:formatCode>
                <c:ptCount val="3"/>
                <c:pt idx="0">
                  <c:v>0.37</c:v>
                </c:pt>
                <c:pt idx="1">
                  <c:v>0.4</c:v>
                </c:pt>
                <c:pt idx="2">
                  <c:v>0.23</c:v>
                </c:pt>
              </c:numCache>
            </c:numRef>
          </c:val>
          <c:extLst xmlns:c16r2="http://schemas.microsoft.com/office/drawing/2015/06/chart">
            <c:ext xmlns:c16="http://schemas.microsoft.com/office/drawing/2014/chart" uri="{C3380CC4-5D6E-409C-BE32-E72D297353CC}">
              <c16:uniqueId val="{00000006-ECC9-4845-BCB6-1CA6D1D712E7}"/>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052868559153779"/>
          <c:y val="0.30287061119751846"/>
          <c:w val="0.30278925368795045"/>
          <c:h val="0.3997915332435859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Sheet1!$C$26</c:f>
              <c:strCache>
                <c:ptCount val="1"/>
                <c:pt idx="0">
                  <c:v>County</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A30-4875-A7BE-D6D1FD50FAB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A30-4875-A7BE-D6D1FD50FABC}"/>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3A30-4875-A7BE-D6D1FD50FABC}"/>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Sheet1!$B$27:$B$29</c:f>
              <c:strCache>
                <c:ptCount val="3"/>
                <c:pt idx="0">
                  <c:v>0 to 29</c:v>
                </c:pt>
                <c:pt idx="1">
                  <c:v>30 to 59</c:v>
                </c:pt>
                <c:pt idx="2">
                  <c:v>60 and up</c:v>
                </c:pt>
              </c:strCache>
            </c:strRef>
          </c:cat>
          <c:val>
            <c:numRef>
              <c:f>Sheet1!$C$27:$C$29</c:f>
              <c:numCache>
                <c:formatCode>0%</c:formatCode>
                <c:ptCount val="3"/>
                <c:pt idx="0">
                  <c:v>0.3</c:v>
                </c:pt>
                <c:pt idx="1">
                  <c:v>0.38</c:v>
                </c:pt>
                <c:pt idx="2">
                  <c:v>0.33</c:v>
                </c:pt>
              </c:numCache>
            </c:numRef>
          </c:val>
          <c:extLst xmlns:c16r2="http://schemas.microsoft.com/office/drawing/2015/06/chart">
            <c:ext xmlns:c16="http://schemas.microsoft.com/office/drawing/2014/chart" uri="{C3380CC4-5D6E-409C-BE32-E72D297353CC}">
              <c16:uniqueId val="{00000006-3A30-4875-A7BE-D6D1FD50FAB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b="1">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Sheet1!$D$26</c:f>
              <c:strCache>
                <c:ptCount val="1"/>
                <c:pt idx="0">
                  <c:v>State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6EE-456B-BC69-7D93438F521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6EE-456B-BC69-7D93438F5212}"/>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66EE-456B-BC69-7D93438F521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Sheet1!$B$27:$B$29</c:f>
              <c:strCache>
                <c:ptCount val="3"/>
                <c:pt idx="0">
                  <c:v>0 to 29</c:v>
                </c:pt>
                <c:pt idx="1">
                  <c:v>30 to 59</c:v>
                </c:pt>
                <c:pt idx="2">
                  <c:v>60 and up</c:v>
                </c:pt>
              </c:strCache>
            </c:strRef>
          </c:cat>
          <c:val>
            <c:numRef>
              <c:f>Sheet1!$D$27:$D$29</c:f>
              <c:numCache>
                <c:formatCode>0%</c:formatCode>
                <c:ptCount val="3"/>
                <c:pt idx="0">
                  <c:v>0.37</c:v>
                </c:pt>
                <c:pt idx="1">
                  <c:v>0.4</c:v>
                </c:pt>
                <c:pt idx="2">
                  <c:v>0.23</c:v>
                </c:pt>
              </c:numCache>
            </c:numRef>
          </c:val>
          <c:extLst xmlns:c16r2="http://schemas.microsoft.com/office/drawing/2015/06/chart">
            <c:ext xmlns:c16="http://schemas.microsoft.com/office/drawing/2014/chart" uri="{C3380CC4-5D6E-409C-BE32-E72D297353CC}">
              <c16:uniqueId val="{00000006-66EE-456B-BC69-7D93438F521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Sheet1!$E$26</c:f>
              <c:strCache>
                <c:ptCount val="1"/>
                <c:pt idx="0">
                  <c:v>Nation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363-4CA3-BBE2-51E35BD1B67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363-4CA3-BBE2-51E35BD1B670}"/>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E363-4CA3-BBE2-51E35BD1B67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Sheet1!$B$27:$B$29</c:f>
              <c:strCache>
                <c:ptCount val="3"/>
                <c:pt idx="0">
                  <c:v>0 to 29</c:v>
                </c:pt>
                <c:pt idx="1">
                  <c:v>30 to 59</c:v>
                </c:pt>
                <c:pt idx="2">
                  <c:v>60 and up</c:v>
                </c:pt>
              </c:strCache>
            </c:strRef>
          </c:cat>
          <c:val>
            <c:numRef>
              <c:f>Sheet1!$E$27:$E$29</c:f>
              <c:numCache>
                <c:formatCode>0%</c:formatCode>
                <c:ptCount val="3"/>
                <c:pt idx="0">
                  <c:v>0.39</c:v>
                </c:pt>
                <c:pt idx="1">
                  <c:v>0.39</c:v>
                </c:pt>
                <c:pt idx="2">
                  <c:v>0.22</c:v>
                </c:pt>
              </c:numCache>
            </c:numRef>
          </c:val>
          <c:extLst xmlns:c16r2="http://schemas.microsoft.com/office/drawing/2015/06/chart">
            <c:ext xmlns:c16="http://schemas.microsoft.com/office/drawing/2014/chart" uri="{C3380CC4-5D6E-409C-BE32-E72D297353CC}">
              <c16:uniqueId val="{00000006-E363-4CA3-BBE2-51E35BD1B67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b="1">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'[Age distribution by town 2021.xlsx]Sheet1'!$D$45</c:f>
              <c:strCache>
                <c:ptCount val="1"/>
                <c:pt idx="0">
                  <c:v>Edgartown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1DD-499D-899A-000F5E8B3FA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1DD-499D-899A-000F5E8B3FA4}"/>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81DD-499D-899A-000F5E8B3FA4}"/>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2021.xlsx]Sheet1'!$D$98:$D$100</c:f>
              <c:numCache>
                <c:formatCode>0%</c:formatCode>
                <c:ptCount val="3"/>
                <c:pt idx="0">
                  <c:v>0.33</c:v>
                </c:pt>
                <c:pt idx="1">
                  <c:v>0.37</c:v>
                </c:pt>
                <c:pt idx="2">
                  <c:v>0.32</c:v>
                </c:pt>
              </c:numCache>
            </c:numRef>
          </c:val>
          <c:extLst xmlns:c16r2="http://schemas.microsoft.com/office/drawing/2015/06/chart">
            <c:ext xmlns:c16="http://schemas.microsoft.com/office/drawing/2014/chart" uri="{C3380CC4-5D6E-409C-BE32-E72D297353CC}">
              <c16:uniqueId val="{00000006-81DD-499D-899A-000F5E8B3FA4}"/>
            </c:ext>
          </c:extLst>
        </c:ser>
        <c:dLbls>
          <c:dLblPos val="ctr"/>
          <c:showLegendKey val="0"/>
          <c:showVal val="1"/>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70153101587585598"/>
          <c:y val="0.26053191277730642"/>
          <c:w val="0.28358427033453099"/>
          <c:h val="0.32295507482915525"/>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1">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'[Age distribution by town 2021.xlsx]Sheet1'!$B$45</c:f>
              <c:strCache>
                <c:ptCount val="1"/>
                <c:pt idx="0">
                  <c:v>Aquinnah</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31F-4D4E-BA8B-044EA992FEB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31F-4D4E-BA8B-044EA992FEB4}"/>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031F-4D4E-BA8B-044EA992FEB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2021.xlsx]Sheet1'!$B$98:$B$100</c:f>
              <c:numCache>
                <c:formatCode>0%</c:formatCode>
                <c:ptCount val="3"/>
                <c:pt idx="0">
                  <c:v>0.31000000000000005</c:v>
                </c:pt>
                <c:pt idx="1">
                  <c:v>0.33</c:v>
                </c:pt>
                <c:pt idx="2">
                  <c:v>0.37</c:v>
                </c:pt>
              </c:numCache>
            </c:numRef>
          </c:val>
          <c:extLst xmlns:c16r2="http://schemas.microsoft.com/office/drawing/2015/06/chart">
            <c:ext xmlns:c16="http://schemas.microsoft.com/office/drawing/2014/chart" uri="{C3380CC4-5D6E-409C-BE32-E72D297353CC}">
              <c16:uniqueId val="{00000006-031F-4D4E-BA8B-044EA992FEB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'[Age distribution by town 2021.xlsx]Sheet1'!$C$45</c:f>
              <c:strCache>
                <c:ptCount val="1"/>
                <c:pt idx="0">
                  <c:v>Chilmark</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CF0-4B39-AA62-F89FC163FB0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CF0-4B39-AA62-F89FC163FB0D}"/>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5CF0-4B39-AA62-F89FC163FB0D}"/>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'[Age distribution by town 2021.xlsx]Sheet1'!$A$98:$A$100</c:f>
              <c:strCache>
                <c:ptCount val="3"/>
                <c:pt idx="0">
                  <c:v>0 to 29</c:v>
                </c:pt>
                <c:pt idx="1">
                  <c:v>30 to 59</c:v>
                </c:pt>
                <c:pt idx="2">
                  <c:v>60 and up</c:v>
                </c:pt>
              </c:strCache>
            </c:strRef>
          </c:cat>
          <c:val>
            <c:numRef>
              <c:f>'[Age distribution by town 2021.xlsx]Sheet1'!$C$98:$C$100</c:f>
              <c:numCache>
                <c:formatCode>0%</c:formatCode>
                <c:ptCount val="3"/>
                <c:pt idx="0">
                  <c:v>0.22999999999999998</c:v>
                </c:pt>
                <c:pt idx="1">
                  <c:v>0.39</c:v>
                </c:pt>
                <c:pt idx="2">
                  <c:v>0.38</c:v>
                </c:pt>
              </c:numCache>
            </c:numRef>
          </c:val>
          <c:extLst xmlns:c16r2="http://schemas.microsoft.com/office/drawing/2015/06/chart">
            <c:ext xmlns:c16="http://schemas.microsoft.com/office/drawing/2014/chart" uri="{C3380CC4-5D6E-409C-BE32-E72D297353CC}">
              <c16:uniqueId val="{00000006-5CF0-4B39-AA62-F89FC163FB0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Reversed" id="22">
  <a:schemeClr val="accent2"/>
</cs:colorStyle>
</file>

<file path=ppt/charts/colors19.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8B919-216B-4F40-946A-C365EA6CEF1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6BF98B7-DA0B-4EAF-96AF-B9F819C2CA01}">
      <dgm:prSet phldrT="[Text]"/>
      <dgm:spPr/>
      <dgm:t>
        <a:bodyPr/>
        <a:lstStyle/>
        <a:p>
          <a:r>
            <a:rPr lang="en-US" dirty="0" smtClean="0"/>
            <a:t>Infrastructure Challenges</a:t>
          </a:r>
          <a:endParaRPr lang="en-US" dirty="0"/>
        </a:p>
      </dgm:t>
    </dgm:pt>
    <dgm:pt modelId="{B749A76E-58E4-4CED-AAAB-242F7A7689B7}" type="parTrans" cxnId="{36BF6DFA-AB34-402A-9ADA-ECAF9DF668C2}">
      <dgm:prSet/>
      <dgm:spPr/>
      <dgm:t>
        <a:bodyPr/>
        <a:lstStyle/>
        <a:p>
          <a:endParaRPr lang="en-US"/>
        </a:p>
      </dgm:t>
    </dgm:pt>
    <dgm:pt modelId="{BD3C2B73-F87E-4116-9046-6DE26B4170D1}" type="sibTrans" cxnId="{36BF6DFA-AB34-402A-9ADA-ECAF9DF668C2}">
      <dgm:prSet/>
      <dgm:spPr/>
      <dgm:t>
        <a:bodyPr/>
        <a:lstStyle/>
        <a:p>
          <a:endParaRPr lang="en-US"/>
        </a:p>
      </dgm:t>
    </dgm:pt>
    <dgm:pt modelId="{521B2554-0A1F-436B-8956-177C648BDBB7}">
      <dgm:prSet phldrT="[Text]"/>
      <dgm:spPr/>
      <dgm:t>
        <a:bodyPr/>
        <a:lstStyle/>
        <a:p>
          <a:r>
            <a:rPr lang="en-US" dirty="0" smtClean="0"/>
            <a:t>Downsizing options limited</a:t>
          </a:r>
          <a:endParaRPr lang="en-US" dirty="0"/>
        </a:p>
      </dgm:t>
    </dgm:pt>
    <dgm:pt modelId="{00215C7C-BB68-4FB2-AF99-106CF67D791D}" type="parTrans" cxnId="{154B8F82-58A9-4683-99BA-B81958E725C7}">
      <dgm:prSet/>
      <dgm:spPr/>
      <dgm:t>
        <a:bodyPr/>
        <a:lstStyle/>
        <a:p>
          <a:endParaRPr lang="en-US"/>
        </a:p>
      </dgm:t>
    </dgm:pt>
    <dgm:pt modelId="{0CD04A0C-9580-477F-B764-EE5083737961}" type="sibTrans" cxnId="{154B8F82-58A9-4683-99BA-B81958E725C7}">
      <dgm:prSet/>
      <dgm:spPr/>
      <dgm:t>
        <a:bodyPr/>
        <a:lstStyle/>
        <a:p>
          <a:endParaRPr lang="en-US"/>
        </a:p>
      </dgm:t>
    </dgm:pt>
    <dgm:pt modelId="{30BB05FA-B472-4544-BA76-E2FF2E4774A9}">
      <dgm:prSet phldrT="[Text]"/>
      <dgm:spPr/>
      <dgm:t>
        <a:bodyPr/>
        <a:lstStyle/>
        <a:p>
          <a:r>
            <a:rPr lang="en-US" dirty="0" smtClean="0"/>
            <a:t>Strained Services  </a:t>
          </a:r>
          <a:endParaRPr lang="en-US" dirty="0"/>
        </a:p>
      </dgm:t>
    </dgm:pt>
    <dgm:pt modelId="{AD9E5910-CA69-4C27-86DA-32A53E0B1D48}" type="parTrans" cxnId="{DE08A29E-1A05-44BE-9A71-B7407A9C3365}">
      <dgm:prSet/>
      <dgm:spPr/>
      <dgm:t>
        <a:bodyPr/>
        <a:lstStyle/>
        <a:p>
          <a:endParaRPr lang="en-US"/>
        </a:p>
      </dgm:t>
    </dgm:pt>
    <dgm:pt modelId="{4550665B-26F6-4920-86A6-041FBB0C7CA9}" type="sibTrans" cxnId="{DE08A29E-1A05-44BE-9A71-B7407A9C3365}">
      <dgm:prSet/>
      <dgm:spPr/>
      <dgm:t>
        <a:bodyPr/>
        <a:lstStyle/>
        <a:p>
          <a:endParaRPr lang="en-US"/>
        </a:p>
      </dgm:t>
    </dgm:pt>
    <dgm:pt modelId="{DA10FC6A-886D-4959-8EE5-0ED50A256504}">
      <dgm:prSet phldrT="[Text]"/>
      <dgm:spPr/>
      <dgm:t>
        <a:bodyPr/>
        <a:lstStyle/>
        <a:p>
          <a:r>
            <a:rPr lang="en-US" dirty="0" smtClean="0"/>
            <a:t>Extensive waiting lists for income-based in-home services </a:t>
          </a:r>
          <a:endParaRPr lang="en-US" dirty="0"/>
        </a:p>
      </dgm:t>
    </dgm:pt>
    <dgm:pt modelId="{4B0CB3E0-8C60-42A8-B2F5-51EA3DBF6BC9}" type="parTrans" cxnId="{AC6ADEBE-6A78-4A7B-875E-B62FF1B977EA}">
      <dgm:prSet/>
      <dgm:spPr/>
      <dgm:t>
        <a:bodyPr/>
        <a:lstStyle/>
        <a:p>
          <a:endParaRPr lang="en-US"/>
        </a:p>
      </dgm:t>
    </dgm:pt>
    <dgm:pt modelId="{569D5120-95F0-40DA-99F2-0B77A110EC60}" type="sibTrans" cxnId="{AC6ADEBE-6A78-4A7B-875E-B62FF1B977EA}">
      <dgm:prSet/>
      <dgm:spPr/>
      <dgm:t>
        <a:bodyPr/>
        <a:lstStyle/>
        <a:p>
          <a:endParaRPr lang="en-US"/>
        </a:p>
      </dgm:t>
    </dgm:pt>
    <dgm:pt modelId="{B824C942-3D6C-49C7-AB67-F78404DE4674}">
      <dgm:prSet phldrT="[Text]"/>
      <dgm:spPr/>
      <dgm:t>
        <a:bodyPr/>
        <a:lstStyle/>
        <a:p>
          <a:r>
            <a:rPr lang="en-US" dirty="0" smtClean="0"/>
            <a:t>Limited private pay options requiring off-island workforce</a:t>
          </a:r>
          <a:endParaRPr lang="en-US" dirty="0"/>
        </a:p>
      </dgm:t>
    </dgm:pt>
    <dgm:pt modelId="{D009523E-3836-493B-BDB0-DCA58199DF2D}" type="parTrans" cxnId="{FF907839-95B5-4FE4-B600-C788E9DBD4D8}">
      <dgm:prSet/>
      <dgm:spPr/>
      <dgm:t>
        <a:bodyPr/>
        <a:lstStyle/>
        <a:p>
          <a:endParaRPr lang="en-US"/>
        </a:p>
      </dgm:t>
    </dgm:pt>
    <dgm:pt modelId="{93ACBDE0-0022-4D41-B33E-A18DBFD4635D}" type="sibTrans" cxnId="{FF907839-95B5-4FE4-B600-C788E9DBD4D8}">
      <dgm:prSet/>
      <dgm:spPr/>
      <dgm:t>
        <a:bodyPr/>
        <a:lstStyle/>
        <a:p>
          <a:endParaRPr lang="en-US"/>
        </a:p>
      </dgm:t>
    </dgm:pt>
    <dgm:pt modelId="{26581D7C-0B83-43EE-85E9-79B490A6523D}">
      <dgm:prSet phldrT="[Text]"/>
      <dgm:spPr/>
      <dgm:t>
        <a:bodyPr/>
        <a:lstStyle/>
        <a:p>
          <a:r>
            <a:rPr lang="en-US" dirty="0" smtClean="0"/>
            <a:t>5+ year waiting lists for Elderly Housing</a:t>
          </a:r>
          <a:endParaRPr lang="en-US" dirty="0"/>
        </a:p>
      </dgm:t>
    </dgm:pt>
    <dgm:pt modelId="{281FDDE2-69C2-45D8-93A6-3116DB3B54C9}" type="parTrans" cxnId="{5D7E8515-63B5-4EF2-AC1F-5A6BD270F60A}">
      <dgm:prSet/>
      <dgm:spPr/>
      <dgm:t>
        <a:bodyPr/>
        <a:lstStyle/>
        <a:p>
          <a:endParaRPr lang="en-US"/>
        </a:p>
      </dgm:t>
    </dgm:pt>
    <dgm:pt modelId="{C9A7A7F7-93D3-4599-987E-49C7BF47182C}" type="sibTrans" cxnId="{5D7E8515-63B5-4EF2-AC1F-5A6BD270F60A}">
      <dgm:prSet/>
      <dgm:spPr/>
      <dgm:t>
        <a:bodyPr/>
        <a:lstStyle/>
        <a:p>
          <a:endParaRPr lang="en-US"/>
        </a:p>
      </dgm:t>
    </dgm:pt>
    <dgm:pt modelId="{34B31125-FE9D-4675-BFC9-FFC3AD6360D5}">
      <dgm:prSet phldrT="[Text]"/>
      <dgm:spPr/>
      <dgm:t>
        <a:bodyPr/>
        <a:lstStyle/>
        <a:p>
          <a:r>
            <a:rPr lang="en-US" dirty="0" smtClean="0"/>
            <a:t>Lack of workforce housing</a:t>
          </a:r>
          <a:endParaRPr lang="en-US" dirty="0"/>
        </a:p>
      </dgm:t>
    </dgm:pt>
    <dgm:pt modelId="{3A6E8B09-132A-4EA1-8B5A-34E9405A325F}" type="parTrans" cxnId="{9B993323-F875-4ECE-A77B-9EAE121D0190}">
      <dgm:prSet/>
      <dgm:spPr/>
      <dgm:t>
        <a:bodyPr/>
        <a:lstStyle/>
        <a:p>
          <a:endParaRPr lang="en-US"/>
        </a:p>
      </dgm:t>
    </dgm:pt>
    <dgm:pt modelId="{3F73EC39-E3BC-4E58-9744-D5A7A62724D5}" type="sibTrans" cxnId="{9B993323-F875-4ECE-A77B-9EAE121D0190}">
      <dgm:prSet/>
      <dgm:spPr/>
      <dgm:t>
        <a:bodyPr/>
        <a:lstStyle/>
        <a:p>
          <a:endParaRPr lang="en-US"/>
        </a:p>
      </dgm:t>
    </dgm:pt>
    <dgm:pt modelId="{FB57AC07-81AB-4EA3-9FA0-BEA9FCC136BE}">
      <dgm:prSet phldrT="[Text]"/>
      <dgm:spPr/>
      <dgm:t>
        <a:bodyPr/>
        <a:lstStyle/>
        <a:p>
          <a:r>
            <a:rPr lang="en-US" dirty="0" smtClean="0"/>
            <a:t>Lack of Assisted Living Options</a:t>
          </a:r>
          <a:endParaRPr lang="en-US" dirty="0"/>
        </a:p>
      </dgm:t>
    </dgm:pt>
    <dgm:pt modelId="{01647683-CB52-4EAD-96A4-65EC7F290D98}" type="parTrans" cxnId="{BB189DB1-ACAC-4E5B-B10B-6B4C02F0A940}">
      <dgm:prSet/>
      <dgm:spPr/>
      <dgm:t>
        <a:bodyPr/>
        <a:lstStyle/>
        <a:p>
          <a:endParaRPr lang="en-US"/>
        </a:p>
      </dgm:t>
    </dgm:pt>
    <dgm:pt modelId="{7CC07BC4-E08F-43AC-BFE5-28D4D6650315}" type="sibTrans" cxnId="{BB189DB1-ACAC-4E5B-B10B-6B4C02F0A940}">
      <dgm:prSet/>
      <dgm:spPr/>
      <dgm:t>
        <a:bodyPr/>
        <a:lstStyle/>
        <a:p>
          <a:endParaRPr lang="en-US"/>
        </a:p>
      </dgm:t>
    </dgm:pt>
    <dgm:pt modelId="{209E9C6F-85A6-4F7E-83D0-5F928DB7BA5D}">
      <dgm:prSet phldrT="[Text]"/>
      <dgm:spPr/>
      <dgm:t>
        <a:bodyPr/>
        <a:lstStyle/>
        <a:p>
          <a:r>
            <a:rPr lang="en-US" dirty="0" smtClean="0"/>
            <a:t>10+ year journey for a skilled nursing facility still underway</a:t>
          </a:r>
          <a:endParaRPr lang="en-US" dirty="0"/>
        </a:p>
      </dgm:t>
    </dgm:pt>
    <dgm:pt modelId="{473FF206-C9A7-41D5-9144-EB79D7D7C705}" type="parTrans" cxnId="{ECA60748-6551-4ACB-85D0-3F08B47FE20D}">
      <dgm:prSet/>
      <dgm:spPr/>
      <dgm:t>
        <a:bodyPr/>
        <a:lstStyle/>
        <a:p>
          <a:endParaRPr lang="en-US"/>
        </a:p>
      </dgm:t>
    </dgm:pt>
    <dgm:pt modelId="{620B1169-6B73-431E-912C-0253747341D7}" type="sibTrans" cxnId="{ECA60748-6551-4ACB-85D0-3F08B47FE20D}">
      <dgm:prSet/>
      <dgm:spPr/>
      <dgm:t>
        <a:bodyPr/>
        <a:lstStyle/>
        <a:p>
          <a:endParaRPr lang="en-US"/>
        </a:p>
      </dgm:t>
    </dgm:pt>
    <dgm:pt modelId="{B2BEF475-6BA8-45CD-862B-A158E5A2319C}">
      <dgm:prSet phldrT="[Text]"/>
      <dgm:spPr/>
      <dgm:t>
        <a:bodyPr/>
        <a:lstStyle/>
        <a:p>
          <a:r>
            <a:rPr lang="en-US" dirty="0" smtClean="0"/>
            <a:t>Lack of integrated care program options (i.e. Medicare Advantage/PACE programs etc.) </a:t>
          </a:r>
          <a:endParaRPr lang="en-US" dirty="0"/>
        </a:p>
      </dgm:t>
    </dgm:pt>
    <dgm:pt modelId="{3BD124B5-135E-4324-B89E-79388995242F}" type="parTrans" cxnId="{418AABFC-7005-49E2-B3AD-FC047511DB99}">
      <dgm:prSet/>
      <dgm:spPr/>
      <dgm:t>
        <a:bodyPr/>
        <a:lstStyle/>
        <a:p>
          <a:endParaRPr lang="en-US"/>
        </a:p>
      </dgm:t>
    </dgm:pt>
    <dgm:pt modelId="{3C35F9AA-D011-4A12-8B80-491F7F7C03D0}" type="sibTrans" cxnId="{418AABFC-7005-49E2-B3AD-FC047511DB99}">
      <dgm:prSet/>
      <dgm:spPr/>
      <dgm:t>
        <a:bodyPr/>
        <a:lstStyle/>
        <a:p>
          <a:endParaRPr lang="en-US"/>
        </a:p>
      </dgm:t>
    </dgm:pt>
    <dgm:pt modelId="{896DC8CD-DF7F-4458-B678-C6FA0DFCFA18}">
      <dgm:prSet phldrT="[Text]"/>
      <dgm:spPr/>
      <dgm:t>
        <a:bodyPr/>
        <a:lstStyle/>
        <a:p>
          <a:r>
            <a:rPr lang="en-US" dirty="0" smtClean="0"/>
            <a:t>“Thin” health, dental and behavioral health resources</a:t>
          </a:r>
          <a:endParaRPr lang="en-US" dirty="0"/>
        </a:p>
      </dgm:t>
    </dgm:pt>
    <dgm:pt modelId="{44187944-9E3D-4353-9743-7050EBF18F80}" type="parTrans" cxnId="{9F0A0E16-906E-4000-A2A9-DF239163C83D}">
      <dgm:prSet/>
      <dgm:spPr/>
      <dgm:t>
        <a:bodyPr/>
        <a:lstStyle/>
        <a:p>
          <a:endParaRPr lang="en-US"/>
        </a:p>
      </dgm:t>
    </dgm:pt>
    <dgm:pt modelId="{736EF76C-B146-424A-8AA9-E01B3CFEA4A6}" type="sibTrans" cxnId="{9F0A0E16-906E-4000-A2A9-DF239163C83D}">
      <dgm:prSet/>
      <dgm:spPr/>
      <dgm:t>
        <a:bodyPr/>
        <a:lstStyle/>
        <a:p>
          <a:endParaRPr lang="en-US"/>
        </a:p>
      </dgm:t>
    </dgm:pt>
    <dgm:pt modelId="{D07C5A33-9872-4D00-AC77-5ADDAE6B8FCD}" type="pres">
      <dgm:prSet presAssocID="{0C48B919-216B-4F40-946A-C365EA6CEF1C}" presName="Name0" presStyleCnt="0">
        <dgm:presLayoutVars>
          <dgm:dir/>
          <dgm:animLvl val="lvl"/>
          <dgm:resizeHandles val="exact"/>
        </dgm:presLayoutVars>
      </dgm:prSet>
      <dgm:spPr/>
      <dgm:t>
        <a:bodyPr/>
        <a:lstStyle/>
        <a:p>
          <a:endParaRPr lang="en-US"/>
        </a:p>
      </dgm:t>
    </dgm:pt>
    <dgm:pt modelId="{86588D7F-E10C-48BD-B1D6-B997FFA11DD9}" type="pres">
      <dgm:prSet presAssocID="{96BF98B7-DA0B-4EAF-96AF-B9F819C2CA01}" presName="composite" presStyleCnt="0"/>
      <dgm:spPr/>
    </dgm:pt>
    <dgm:pt modelId="{894C6FFA-0718-4C2C-89A2-DE56E13C05F8}" type="pres">
      <dgm:prSet presAssocID="{96BF98B7-DA0B-4EAF-96AF-B9F819C2CA01}" presName="parTx" presStyleLbl="alignNode1" presStyleIdx="0" presStyleCnt="2">
        <dgm:presLayoutVars>
          <dgm:chMax val="0"/>
          <dgm:chPref val="0"/>
          <dgm:bulletEnabled val="1"/>
        </dgm:presLayoutVars>
      </dgm:prSet>
      <dgm:spPr/>
      <dgm:t>
        <a:bodyPr/>
        <a:lstStyle/>
        <a:p>
          <a:endParaRPr lang="en-US"/>
        </a:p>
      </dgm:t>
    </dgm:pt>
    <dgm:pt modelId="{A7929338-FB04-4650-81BD-0172F29B65EE}" type="pres">
      <dgm:prSet presAssocID="{96BF98B7-DA0B-4EAF-96AF-B9F819C2CA01}" presName="desTx" presStyleLbl="alignAccFollowNode1" presStyleIdx="0" presStyleCnt="2" custScaleX="98384" custScaleY="99388">
        <dgm:presLayoutVars>
          <dgm:bulletEnabled val="1"/>
        </dgm:presLayoutVars>
      </dgm:prSet>
      <dgm:spPr/>
      <dgm:t>
        <a:bodyPr/>
        <a:lstStyle/>
        <a:p>
          <a:endParaRPr lang="en-US"/>
        </a:p>
      </dgm:t>
    </dgm:pt>
    <dgm:pt modelId="{12626737-5DA8-4690-8FBF-DEEAD4E718A5}" type="pres">
      <dgm:prSet presAssocID="{BD3C2B73-F87E-4116-9046-6DE26B4170D1}" presName="space" presStyleCnt="0"/>
      <dgm:spPr/>
    </dgm:pt>
    <dgm:pt modelId="{BE47E4C5-245E-41A0-91E2-781185AF6244}" type="pres">
      <dgm:prSet presAssocID="{30BB05FA-B472-4544-BA76-E2FF2E4774A9}" presName="composite" presStyleCnt="0"/>
      <dgm:spPr/>
    </dgm:pt>
    <dgm:pt modelId="{D338D0BA-FEAA-40A2-98B5-3540223DEE1A}" type="pres">
      <dgm:prSet presAssocID="{30BB05FA-B472-4544-BA76-E2FF2E4774A9}" presName="parTx" presStyleLbl="alignNode1" presStyleIdx="1" presStyleCnt="2">
        <dgm:presLayoutVars>
          <dgm:chMax val="0"/>
          <dgm:chPref val="0"/>
          <dgm:bulletEnabled val="1"/>
        </dgm:presLayoutVars>
      </dgm:prSet>
      <dgm:spPr/>
      <dgm:t>
        <a:bodyPr/>
        <a:lstStyle/>
        <a:p>
          <a:endParaRPr lang="en-US"/>
        </a:p>
      </dgm:t>
    </dgm:pt>
    <dgm:pt modelId="{C0F4104A-1A6F-4DB1-B9BE-83397384E3D2}" type="pres">
      <dgm:prSet presAssocID="{30BB05FA-B472-4544-BA76-E2FF2E4774A9}" presName="desTx" presStyleLbl="alignAccFollowNode1" presStyleIdx="1" presStyleCnt="2">
        <dgm:presLayoutVars>
          <dgm:bulletEnabled val="1"/>
        </dgm:presLayoutVars>
      </dgm:prSet>
      <dgm:spPr/>
      <dgm:t>
        <a:bodyPr/>
        <a:lstStyle/>
        <a:p>
          <a:endParaRPr lang="en-US"/>
        </a:p>
      </dgm:t>
    </dgm:pt>
  </dgm:ptLst>
  <dgm:cxnLst>
    <dgm:cxn modelId="{9F0A0E16-906E-4000-A2A9-DF239163C83D}" srcId="{30BB05FA-B472-4544-BA76-E2FF2E4774A9}" destId="{896DC8CD-DF7F-4458-B678-C6FA0DFCFA18}" srcOrd="2" destOrd="0" parTransId="{44187944-9E3D-4353-9743-7050EBF18F80}" sibTransId="{736EF76C-B146-424A-8AA9-E01B3CFEA4A6}"/>
    <dgm:cxn modelId="{BB189DB1-ACAC-4E5B-B10B-6B4C02F0A940}" srcId="{96BF98B7-DA0B-4EAF-96AF-B9F819C2CA01}" destId="{FB57AC07-81AB-4EA3-9FA0-BEA9FCC136BE}" srcOrd="3" destOrd="0" parTransId="{01647683-CB52-4EAD-96A4-65EC7F290D98}" sibTransId="{7CC07BC4-E08F-43AC-BFE5-28D4D6650315}"/>
    <dgm:cxn modelId="{627E0B64-1ECF-4596-A7A8-5E6B24E2D7F3}" type="presOf" srcId="{34B31125-FE9D-4675-BFC9-FFC3AD6360D5}" destId="{A7929338-FB04-4650-81BD-0172F29B65EE}" srcOrd="0" destOrd="2" presId="urn:microsoft.com/office/officeart/2005/8/layout/hList1"/>
    <dgm:cxn modelId="{B0023A45-BCAF-43D4-B65A-788577CC99FC}" type="presOf" srcId="{896DC8CD-DF7F-4458-B678-C6FA0DFCFA18}" destId="{C0F4104A-1A6F-4DB1-B9BE-83397384E3D2}" srcOrd="0" destOrd="2" presId="urn:microsoft.com/office/officeart/2005/8/layout/hList1"/>
    <dgm:cxn modelId="{09F62EB9-D2F2-4DF4-99A9-343BCD6BE9E4}" type="presOf" srcId="{521B2554-0A1F-436B-8956-177C648BDBB7}" destId="{A7929338-FB04-4650-81BD-0172F29B65EE}" srcOrd="0" destOrd="0" presId="urn:microsoft.com/office/officeart/2005/8/layout/hList1"/>
    <dgm:cxn modelId="{DA42FD1A-ECD4-419E-B916-66DC62C34C66}" type="presOf" srcId="{B824C942-3D6C-49C7-AB67-F78404DE4674}" destId="{C0F4104A-1A6F-4DB1-B9BE-83397384E3D2}" srcOrd="0" destOrd="1" presId="urn:microsoft.com/office/officeart/2005/8/layout/hList1"/>
    <dgm:cxn modelId="{154B8F82-58A9-4683-99BA-B81958E725C7}" srcId="{96BF98B7-DA0B-4EAF-96AF-B9F819C2CA01}" destId="{521B2554-0A1F-436B-8956-177C648BDBB7}" srcOrd="0" destOrd="0" parTransId="{00215C7C-BB68-4FB2-AF99-106CF67D791D}" sibTransId="{0CD04A0C-9580-477F-B764-EE5083737961}"/>
    <dgm:cxn modelId="{36BF6DFA-AB34-402A-9ADA-ECAF9DF668C2}" srcId="{0C48B919-216B-4F40-946A-C365EA6CEF1C}" destId="{96BF98B7-DA0B-4EAF-96AF-B9F819C2CA01}" srcOrd="0" destOrd="0" parTransId="{B749A76E-58E4-4CED-AAAB-242F7A7689B7}" sibTransId="{BD3C2B73-F87E-4116-9046-6DE26B4170D1}"/>
    <dgm:cxn modelId="{B316FFF2-BA74-4723-B642-AA1004C57974}" type="presOf" srcId="{B2BEF475-6BA8-45CD-862B-A158E5A2319C}" destId="{C0F4104A-1A6F-4DB1-B9BE-83397384E3D2}" srcOrd="0" destOrd="3" presId="urn:microsoft.com/office/officeart/2005/8/layout/hList1"/>
    <dgm:cxn modelId="{0D2A4B98-C591-4914-A4C1-169995228BE5}" type="presOf" srcId="{96BF98B7-DA0B-4EAF-96AF-B9F819C2CA01}" destId="{894C6FFA-0718-4C2C-89A2-DE56E13C05F8}" srcOrd="0" destOrd="0" presId="urn:microsoft.com/office/officeart/2005/8/layout/hList1"/>
    <dgm:cxn modelId="{5F47A869-450D-4A0D-9259-82BA3FD91E8F}" type="presOf" srcId="{26581D7C-0B83-43EE-85E9-79B490A6523D}" destId="{A7929338-FB04-4650-81BD-0172F29B65EE}" srcOrd="0" destOrd="1" presId="urn:microsoft.com/office/officeart/2005/8/layout/hList1"/>
    <dgm:cxn modelId="{DE08A29E-1A05-44BE-9A71-B7407A9C3365}" srcId="{0C48B919-216B-4F40-946A-C365EA6CEF1C}" destId="{30BB05FA-B472-4544-BA76-E2FF2E4774A9}" srcOrd="1" destOrd="0" parTransId="{AD9E5910-CA69-4C27-86DA-32A53E0B1D48}" sibTransId="{4550665B-26F6-4920-86A6-041FBB0C7CA9}"/>
    <dgm:cxn modelId="{8AD85D16-3927-4E4F-AA37-39AFDB6F26A0}" type="presOf" srcId="{30BB05FA-B472-4544-BA76-E2FF2E4774A9}" destId="{D338D0BA-FEAA-40A2-98B5-3540223DEE1A}" srcOrd="0" destOrd="0" presId="urn:microsoft.com/office/officeart/2005/8/layout/hList1"/>
    <dgm:cxn modelId="{418AABFC-7005-49E2-B3AD-FC047511DB99}" srcId="{30BB05FA-B472-4544-BA76-E2FF2E4774A9}" destId="{B2BEF475-6BA8-45CD-862B-A158E5A2319C}" srcOrd="3" destOrd="0" parTransId="{3BD124B5-135E-4324-B89E-79388995242F}" sibTransId="{3C35F9AA-D011-4A12-8B80-491F7F7C03D0}"/>
    <dgm:cxn modelId="{FF907839-95B5-4FE4-B600-C788E9DBD4D8}" srcId="{30BB05FA-B472-4544-BA76-E2FF2E4774A9}" destId="{B824C942-3D6C-49C7-AB67-F78404DE4674}" srcOrd="1" destOrd="0" parTransId="{D009523E-3836-493B-BDB0-DCA58199DF2D}" sibTransId="{93ACBDE0-0022-4D41-B33E-A18DBFD4635D}"/>
    <dgm:cxn modelId="{134BD93A-5C13-45BB-8D22-0BAA33A427D3}" type="presOf" srcId="{209E9C6F-85A6-4F7E-83D0-5F928DB7BA5D}" destId="{A7929338-FB04-4650-81BD-0172F29B65EE}" srcOrd="0" destOrd="4" presId="urn:microsoft.com/office/officeart/2005/8/layout/hList1"/>
    <dgm:cxn modelId="{5D7E8515-63B5-4EF2-AC1F-5A6BD270F60A}" srcId="{96BF98B7-DA0B-4EAF-96AF-B9F819C2CA01}" destId="{26581D7C-0B83-43EE-85E9-79B490A6523D}" srcOrd="1" destOrd="0" parTransId="{281FDDE2-69C2-45D8-93A6-3116DB3B54C9}" sibTransId="{C9A7A7F7-93D3-4599-987E-49C7BF47182C}"/>
    <dgm:cxn modelId="{3C092D35-D8C6-4B83-8E15-758FEEE38299}" type="presOf" srcId="{DA10FC6A-886D-4959-8EE5-0ED50A256504}" destId="{C0F4104A-1A6F-4DB1-B9BE-83397384E3D2}" srcOrd="0" destOrd="0" presId="urn:microsoft.com/office/officeart/2005/8/layout/hList1"/>
    <dgm:cxn modelId="{90929A5E-D3C0-4DBB-9BCF-E771622DC293}" type="presOf" srcId="{FB57AC07-81AB-4EA3-9FA0-BEA9FCC136BE}" destId="{A7929338-FB04-4650-81BD-0172F29B65EE}" srcOrd="0" destOrd="3" presId="urn:microsoft.com/office/officeart/2005/8/layout/hList1"/>
    <dgm:cxn modelId="{9B993323-F875-4ECE-A77B-9EAE121D0190}" srcId="{96BF98B7-DA0B-4EAF-96AF-B9F819C2CA01}" destId="{34B31125-FE9D-4675-BFC9-FFC3AD6360D5}" srcOrd="2" destOrd="0" parTransId="{3A6E8B09-132A-4EA1-8B5A-34E9405A325F}" sibTransId="{3F73EC39-E3BC-4E58-9744-D5A7A62724D5}"/>
    <dgm:cxn modelId="{232D8ECD-85BA-45B8-A5B2-F60CD7B01082}" type="presOf" srcId="{0C48B919-216B-4F40-946A-C365EA6CEF1C}" destId="{D07C5A33-9872-4D00-AC77-5ADDAE6B8FCD}" srcOrd="0" destOrd="0" presId="urn:microsoft.com/office/officeart/2005/8/layout/hList1"/>
    <dgm:cxn modelId="{ECA60748-6551-4ACB-85D0-3F08B47FE20D}" srcId="{96BF98B7-DA0B-4EAF-96AF-B9F819C2CA01}" destId="{209E9C6F-85A6-4F7E-83D0-5F928DB7BA5D}" srcOrd="4" destOrd="0" parTransId="{473FF206-C9A7-41D5-9144-EB79D7D7C705}" sibTransId="{620B1169-6B73-431E-912C-0253747341D7}"/>
    <dgm:cxn modelId="{AC6ADEBE-6A78-4A7B-875E-B62FF1B977EA}" srcId="{30BB05FA-B472-4544-BA76-E2FF2E4774A9}" destId="{DA10FC6A-886D-4959-8EE5-0ED50A256504}" srcOrd="0" destOrd="0" parTransId="{4B0CB3E0-8C60-42A8-B2F5-51EA3DBF6BC9}" sibTransId="{569D5120-95F0-40DA-99F2-0B77A110EC60}"/>
    <dgm:cxn modelId="{7DB69D23-9D23-4D9B-AB65-96A2FFF018DC}" type="presParOf" srcId="{D07C5A33-9872-4D00-AC77-5ADDAE6B8FCD}" destId="{86588D7F-E10C-48BD-B1D6-B997FFA11DD9}" srcOrd="0" destOrd="0" presId="urn:microsoft.com/office/officeart/2005/8/layout/hList1"/>
    <dgm:cxn modelId="{CD9DDF04-6990-4350-9DFC-8E7EB42132C5}" type="presParOf" srcId="{86588D7F-E10C-48BD-B1D6-B997FFA11DD9}" destId="{894C6FFA-0718-4C2C-89A2-DE56E13C05F8}" srcOrd="0" destOrd="0" presId="urn:microsoft.com/office/officeart/2005/8/layout/hList1"/>
    <dgm:cxn modelId="{05CE2A22-BBC3-4DC1-9365-4E2B2C749382}" type="presParOf" srcId="{86588D7F-E10C-48BD-B1D6-B997FFA11DD9}" destId="{A7929338-FB04-4650-81BD-0172F29B65EE}" srcOrd="1" destOrd="0" presId="urn:microsoft.com/office/officeart/2005/8/layout/hList1"/>
    <dgm:cxn modelId="{F1C5C291-FD27-4CC5-94F4-87ABCD05CA57}" type="presParOf" srcId="{D07C5A33-9872-4D00-AC77-5ADDAE6B8FCD}" destId="{12626737-5DA8-4690-8FBF-DEEAD4E718A5}" srcOrd="1" destOrd="0" presId="urn:microsoft.com/office/officeart/2005/8/layout/hList1"/>
    <dgm:cxn modelId="{409521E0-77CF-492C-B1E6-B80D5890B843}" type="presParOf" srcId="{D07C5A33-9872-4D00-AC77-5ADDAE6B8FCD}" destId="{BE47E4C5-245E-41A0-91E2-781185AF6244}" srcOrd="2" destOrd="0" presId="urn:microsoft.com/office/officeart/2005/8/layout/hList1"/>
    <dgm:cxn modelId="{BA3EE96C-19EA-484F-97CA-CC76083DDACE}" type="presParOf" srcId="{BE47E4C5-245E-41A0-91E2-781185AF6244}" destId="{D338D0BA-FEAA-40A2-98B5-3540223DEE1A}" srcOrd="0" destOrd="0" presId="urn:microsoft.com/office/officeart/2005/8/layout/hList1"/>
    <dgm:cxn modelId="{9874D1DA-2299-442D-9EEE-F6950B2908D8}" type="presParOf" srcId="{BE47E4C5-245E-41A0-91E2-781185AF6244}" destId="{C0F4104A-1A6F-4DB1-B9BE-83397384E3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0145F-2D5B-4EC9-AD1B-895262E4B60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061D7A2-B479-4663-8748-6ED10CAA2C67}">
      <dgm:prSet phldrT="[Text]"/>
      <dgm:spPr/>
      <dgm:t>
        <a:bodyPr/>
        <a:lstStyle/>
        <a:p>
          <a:r>
            <a:rPr lang="en-US" dirty="0" smtClean="0"/>
            <a:t>Stable Hospital  and Expanding Medical Services</a:t>
          </a:r>
          <a:endParaRPr lang="en-US" dirty="0"/>
        </a:p>
      </dgm:t>
    </dgm:pt>
    <dgm:pt modelId="{39A10B0B-C7E0-4FA1-88B0-D993FC42BEF3}" type="parTrans" cxnId="{ECC20581-0251-419F-A505-AA9239349F5A}">
      <dgm:prSet/>
      <dgm:spPr/>
      <dgm:t>
        <a:bodyPr/>
        <a:lstStyle/>
        <a:p>
          <a:endParaRPr lang="en-US"/>
        </a:p>
      </dgm:t>
    </dgm:pt>
    <dgm:pt modelId="{056E1CC2-9A40-4C73-8FD3-066F1299F0A4}" type="sibTrans" cxnId="{ECC20581-0251-419F-A505-AA9239349F5A}">
      <dgm:prSet/>
      <dgm:spPr/>
      <dgm:t>
        <a:bodyPr/>
        <a:lstStyle/>
        <a:p>
          <a:endParaRPr lang="en-US"/>
        </a:p>
      </dgm:t>
    </dgm:pt>
    <dgm:pt modelId="{C7954563-1AB0-4F38-A36E-776608A5E544}">
      <dgm:prSet phldrT="[Text]"/>
      <dgm:spPr/>
      <dgm:t>
        <a:bodyPr/>
        <a:lstStyle/>
        <a:p>
          <a:r>
            <a:rPr lang="en-US" dirty="0" smtClean="0"/>
            <a:t>Extensive Older Adult Volunteer Base</a:t>
          </a:r>
          <a:endParaRPr lang="en-US" dirty="0"/>
        </a:p>
      </dgm:t>
    </dgm:pt>
    <dgm:pt modelId="{87F724A8-03BA-4F76-A0D0-E26B05989726}" type="parTrans" cxnId="{D91BBBA4-25AD-4F17-8B29-378FF1C7123A}">
      <dgm:prSet/>
      <dgm:spPr/>
      <dgm:t>
        <a:bodyPr/>
        <a:lstStyle/>
        <a:p>
          <a:endParaRPr lang="en-US"/>
        </a:p>
      </dgm:t>
    </dgm:pt>
    <dgm:pt modelId="{635CFAA8-F709-4685-B5BC-662A4A529EA7}" type="sibTrans" cxnId="{D91BBBA4-25AD-4F17-8B29-378FF1C7123A}">
      <dgm:prSet/>
      <dgm:spPr/>
      <dgm:t>
        <a:bodyPr/>
        <a:lstStyle/>
        <a:p>
          <a:endParaRPr lang="en-US"/>
        </a:p>
      </dgm:t>
    </dgm:pt>
    <dgm:pt modelId="{60E368B1-6925-4889-AEFC-5EBC900EA982}">
      <dgm:prSet phldrT="[Text]"/>
      <dgm:spPr/>
      <dgm:t>
        <a:bodyPr/>
        <a:lstStyle/>
        <a:p>
          <a:r>
            <a:rPr lang="en-US" dirty="0" smtClean="0"/>
            <a:t>An Island Community Culture of Caring</a:t>
          </a:r>
          <a:endParaRPr lang="en-US" dirty="0"/>
        </a:p>
      </dgm:t>
    </dgm:pt>
    <dgm:pt modelId="{5391EEE1-8478-42F2-A840-19C5E37B1A38}" type="parTrans" cxnId="{8D18685E-F061-405C-9632-147B4FBA1065}">
      <dgm:prSet/>
      <dgm:spPr/>
      <dgm:t>
        <a:bodyPr/>
        <a:lstStyle/>
        <a:p>
          <a:endParaRPr lang="en-US"/>
        </a:p>
      </dgm:t>
    </dgm:pt>
    <dgm:pt modelId="{F2C999F8-F2BB-45E9-9F42-7097E73AD6AA}" type="sibTrans" cxnId="{8D18685E-F061-405C-9632-147B4FBA1065}">
      <dgm:prSet/>
      <dgm:spPr/>
      <dgm:t>
        <a:bodyPr/>
        <a:lstStyle/>
        <a:p>
          <a:endParaRPr lang="en-US"/>
        </a:p>
      </dgm:t>
    </dgm:pt>
    <dgm:pt modelId="{38B98978-2E0F-4268-ACA1-4108DB056931}">
      <dgm:prSet phldrT="[Text]"/>
      <dgm:spPr/>
      <dgm:t>
        <a:bodyPr/>
        <a:lstStyle/>
        <a:p>
          <a:r>
            <a:rPr lang="en-US" dirty="0" smtClean="0"/>
            <a:t>Long Term Planning Capabilities </a:t>
          </a:r>
          <a:endParaRPr lang="en-US" dirty="0"/>
        </a:p>
      </dgm:t>
    </dgm:pt>
    <dgm:pt modelId="{0116B6C0-8FCE-4039-BD20-CDF425EDB1B3}" type="parTrans" cxnId="{148805AB-794B-4853-B572-2FF594958775}">
      <dgm:prSet/>
      <dgm:spPr/>
      <dgm:t>
        <a:bodyPr/>
        <a:lstStyle/>
        <a:p>
          <a:endParaRPr lang="en-US"/>
        </a:p>
      </dgm:t>
    </dgm:pt>
    <dgm:pt modelId="{D78423BD-5AEC-4DB9-890C-42710072B3BC}" type="sibTrans" cxnId="{148805AB-794B-4853-B572-2FF594958775}">
      <dgm:prSet/>
      <dgm:spPr/>
      <dgm:t>
        <a:bodyPr/>
        <a:lstStyle/>
        <a:p>
          <a:endParaRPr lang="en-US"/>
        </a:p>
      </dgm:t>
    </dgm:pt>
    <dgm:pt modelId="{7AF9ED0C-5AF1-42F4-9CC8-25772F476356}">
      <dgm:prSet phldrT="[Text]"/>
      <dgm:spPr/>
      <dgm:t>
        <a:bodyPr/>
        <a:lstStyle/>
        <a:p>
          <a:r>
            <a:rPr lang="en-US" dirty="0" smtClean="0"/>
            <a:t>Broad Range of Services and Programs</a:t>
          </a:r>
          <a:endParaRPr lang="en-US" dirty="0"/>
        </a:p>
      </dgm:t>
    </dgm:pt>
    <dgm:pt modelId="{0E33F0B3-D1A0-405D-A9B7-C02F79FA2E95}" type="parTrans" cxnId="{624853B0-E8F6-4F3A-B213-1F192A950DB8}">
      <dgm:prSet/>
      <dgm:spPr/>
      <dgm:t>
        <a:bodyPr/>
        <a:lstStyle/>
        <a:p>
          <a:endParaRPr lang="en-US"/>
        </a:p>
      </dgm:t>
    </dgm:pt>
    <dgm:pt modelId="{4D5C855E-B082-481D-B963-E0FEDF6DA5FA}" type="sibTrans" cxnId="{624853B0-E8F6-4F3A-B213-1F192A950DB8}">
      <dgm:prSet/>
      <dgm:spPr/>
      <dgm:t>
        <a:bodyPr/>
        <a:lstStyle/>
        <a:p>
          <a:endParaRPr lang="en-US"/>
        </a:p>
      </dgm:t>
    </dgm:pt>
    <dgm:pt modelId="{AA8D59F5-B51C-49C4-A10F-BBB9D1AFA317}" type="pres">
      <dgm:prSet presAssocID="{6750145F-2D5B-4EC9-AD1B-895262E4B60E}" presName="diagram" presStyleCnt="0">
        <dgm:presLayoutVars>
          <dgm:dir/>
          <dgm:resizeHandles val="exact"/>
        </dgm:presLayoutVars>
      </dgm:prSet>
      <dgm:spPr/>
      <dgm:t>
        <a:bodyPr/>
        <a:lstStyle/>
        <a:p>
          <a:endParaRPr lang="en-US"/>
        </a:p>
      </dgm:t>
    </dgm:pt>
    <dgm:pt modelId="{8C30881F-D578-4628-9F20-44CFE7BD2A32}" type="pres">
      <dgm:prSet presAssocID="{5061D7A2-B479-4663-8748-6ED10CAA2C67}" presName="node" presStyleLbl="node1" presStyleIdx="0" presStyleCnt="5">
        <dgm:presLayoutVars>
          <dgm:bulletEnabled val="1"/>
        </dgm:presLayoutVars>
      </dgm:prSet>
      <dgm:spPr/>
      <dgm:t>
        <a:bodyPr/>
        <a:lstStyle/>
        <a:p>
          <a:endParaRPr lang="en-US"/>
        </a:p>
      </dgm:t>
    </dgm:pt>
    <dgm:pt modelId="{B07039A1-F005-4CD9-B4FA-F664FE25CE69}" type="pres">
      <dgm:prSet presAssocID="{056E1CC2-9A40-4C73-8FD3-066F1299F0A4}" presName="sibTrans" presStyleCnt="0"/>
      <dgm:spPr/>
    </dgm:pt>
    <dgm:pt modelId="{2EFC948A-E8E2-4C1E-96FE-E276C4732BFD}" type="pres">
      <dgm:prSet presAssocID="{C7954563-1AB0-4F38-A36E-776608A5E544}" presName="node" presStyleLbl="node1" presStyleIdx="1" presStyleCnt="5">
        <dgm:presLayoutVars>
          <dgm:bulletEnabled val="1"/>
        </dgm:presLayoutVars>
      </dgm:prSet>
      <dgm:spPr/>
      <dgm:t>
        <a:bodyPr/>
        <a:lstStyle/>
        <a:p>
          <a:endParaRPr lang="en-US"/>
        </a:p>
      </dgm:t>
    </dgm:pt>
    <dgm:pt modelId="{653E2C53-177E-45A8-8B70-EDDF55FE829A}" type="pres">
      <dgm:prSet presAssocID="{635CFAA8-F709-4685-B5BC-662A4A529EA7}" presName="sibTrans" presStyleCnt="0"/>
      <dgm:spPr/>
    </dgm:pt>
    <dgm:pt modelId="{C3A78816-16C7-4206-8CDF-518513466DA6}" type="pres">
      <dgm:prSet presAssocID="{60E368B1-6925-4889-AEFC-5EBC900EA982}" presName="node" presStyleLbl="node1" presStyleIdx="2" presStyleCnt="5">
        <dgm:presLayoutVars>
          <dgm:bulletEnabled val="1"/>
        </dgm:presLayoutVars>
      </dgm:prSet>
      <dgm:spPr/>
      <dgm:t>
        <a:bodyPr/>
        <a:lstStyle/>
        <a:p>
          <a:endParaRPr lang="en-US"/>
        </a:p>
      </dgm:t>
    </dgm:pt>
    <dgm:pt modelId="{68BE12F1-29F9-4577-9271-BAD320B5391C}" type="pres">
      <dgm:prSet presAssocID="{F2C999F8-F2BB-45E9-9F42-7097E73AD6AA}" presName="sibTrans" presStyleCnt="0"/>
      <dgm:spPr/>
    </dgm:pt>
    <dgm:pt modelId="{96B7E7D8-4E77-4265-9694-64E5C4D7728D}" type="pres">
      <dgm:prSet presAssocID="{38B98978-2E0F-4268-ACA1-4108DB056931}" presName="node" presStyleLbl="node1" presStyleIdx="3" presStyleCnt="5">
        <dgm:presLayoutVars>
          <dgm:bulletEnabled val="1"/>
        </dgm:presLayoutVars>
      </dgm:prSet>
      <dgm:spPr/>
      <dgm:t>
        <a:bodyPr/>
        <a:lstStyle/>
        <a:p>
          <a:endParaRPr lang="en-US"/>
        </a:p>
      </dgm:t>
    </dgm:pt>
    <dgm:pt modelId="{8C9B973C-280D-4F7C-84C1-D622209ADF85}" type="pres">
      <dgm:prSet presAssocID="{D78423BD-5AEC-4DB9-890C-42710072B3BC}" presName="sibTrans" presStyleCnt="0"/>
      <dgm:spPr/>
    </dgm:pt>
    <dgm:pt modelId="{0754EB00-6371-4FE6-9453-25A6407F9926}" type="pres">
      <dgm:prSet presAssocID="{7AF9ED0C-5AF1-42F4-9CC8-25772F476356}" presName="node" presStyleLbl="node1" presStyleIdx="4" presStyleCnt="5">
        <dgm:presLayoutVars>
          <dgm:bulletEnabled val="1"/>
        </dgm:presLayoutVars>
      </dgm:prSet>
      <dgm:spPr/>
      <dgm:t>
        <a:bodyPr/>
        <a:lstStyle/>
        <a:p>
          <a:endParaRPr lang="en-US"/>
        </a:p>
      </dgm:t>
    </dgm:pt>
  </dgm:ptLst>
  <dgm:cxnLst>
    <dgm:cxn modelId="{6B5E183C-018A-404C-BA8D-861A7E297FE8}" type="presOf" srcId="{7AF9ED0C-5AF1-42F4-9CC8-25772F476356}" destId="{0754EB00-6371-4FE6-9453-25A6407F9926}" srcOrd="0" destOrd="0" presId="urn:microsoft.com/office/officeart/2005/8/layout/default"/>
    <dgm:cxn modelId="{CF47B1BC-B133-493B-B306-FE677CA7A282}" type="presOf" srcId="{60E368B1-6925-4889-AEFC-5EBC900EA982}" destId="{C3A78816-16C7-4206-8CDF-518513466DA6}" srcOrd="0" destOrd="0" presId="urn:microsoft.com/office/officeart/2005/8/layout/default"/>
    <dgm:cxn modelId="{D91BBBA4-25AD-4F17-8B29-378FF1C7123A}" srcId="{6750145F-2D5B-4EC9-AD1B-895262E4B60E}" destId="{C7954563-1AB0-4F38-A36E-776608A5E544}" srcOrd="1" destOrd="0" parTransId="{87F724A8-03BA-4F76-A0D0-E26B05989726}" sibTransId="{635CFAA8-F709-4685-B5BC-662A4A529EA7}"/>
    <dgm:cxn modelId="{8D18685E-F061-405C-9632-147B4FBA1065}" srcId="{6750145F-2D5B-4EC9-AD1B-895262E4B60E}" destId="{60E368B1-6925-4889-AEFC-5EBC900EA982}" srcOrd="2" destOrd="0" parTransId="{5391EEE1-8478-42F2-A840-19C5E37B1A38}" sibTransId="{F2C999F8-F2BB-45E9-9F42-7097E73AD6AA}"/>
    <dgm:cxn modelId="{C976E9A3-CE8E-44FC-AC70-7510F612CCC1}" type="presOf" srcId="{38B98978-2E0F-4268-ACA1-4108DB056931}" destId="{96B7E7D8-4E77-4265-9694-64E5C4D7728D}" srcOrd="0" destOrd="0" presId="urn:microsoft.com/office/officeart/2005/8/layout/default"/>
    <dgm:cxn modelId="{148805AB-794B-4853-B572-2FF594958775}" srcId="{6750145F-2D5B-4EC9-AD1B-895262E4B60E}" destId="{38B98978-2E0F-4268-ACA1-4108DB056931}" srcOrd="3" destOrd="0" parTransId="{0116B6C0-8FCE-4039-BD20-CDF425EDB1B3}" sibTransId="{D78423BD-5AEC-4DB9-890C-42710072B3BC}"/>
    <dgm:cxn modelId="{624853B0-E8F6-4F3A-B213-1F192A950DB8}" srcId="{6750145F-2D5B-4EC9-AD1B-895262E4B60E}" destId="{7AF9ED0C-5AF1-42F4-9CC8-25772F476356}" srcOrd="4" destOrd="0" parTransId="{0E33F0B3-D1A0-405D-A9B7-C02F79FA2E95}" sibTransId="{4D5C855E-B082-481D-B963-E0FEDF6DA5FA}"/>
    <dgm:cxn modelId="{5C0270A5-FE58-4615-BEBA-BF26FD4B2A85}" type="presOf" srcId="{5061D7A2-B479-4663-8748-6ED10CAA2C67}" destId="{8C30881F-D578-4628-9F20-44CFE7BD2A32}" srcOrd="0" destOrd="0" presId="urn:microsoft.com/office/officeart/2005/8/layout/default"/>
    <dgm:cxn modelId="{D8F393E1-4781-44C9-9002-414A388E887A}" type="presOf" srcId="{6750145F-2D5B-4EC9-AD1B-895262E4B60E}" destId="{AA8D59F5-B51C-49C4-A10F-BBB9D1AFA317}" srcOrd="0" destOrd="0" presId="urn:microsoft.com/office/officeart/2005/8/layout/default"/>
    <dgm:cxn modelId="{ECC20581-0251-419F-A505-AA9239349F5A}" srcId="{6750145F-2D5B-4EC9-AD1B-895262E4B60E}" destId="{5061D7A2-B479-4663-8748-6ED10CAA2C67}" srcOrd="0" destOrd="0" parTransId="{39A10B0B-C7E0-4FA1-88B0-D993FC42BEF3}" sibTransId="{056E1CC2-9A40-4C73-8FD3-066F1299F0A4}"/>
    <dgm:cxn modelId="{7079BD65-B88D-44F8-9D6A-7C3B60CEF612}" type="presOf" srcId="{C7954563-1AB0-4F38-A36E-776608A5E544}" destId="{2EFC948A-E8E2-4C1E-96FE-E276C4732BFD}" srcOrd="0" destOrd="0" presId="urn:microsoft.com/office/officeart/2005/8/layout/default"/>
    <dgm:cxn modelId="{0D3B25DA-9E69-4702-BAC0-56D9AE406773}" type="presParOf" srcId="{AA8D59F5-B51C-49C4-A10F-BBB9D1AFA317}" destId="{8C30881F-D578-4628-9F20-44CFE7BD2A32}" srcOrd="0" destOrd="0" presId="urn:microsoft.com/office/officeart/2005/8/layout/default"/>
    <dgm:cxn modelId="{59BC9F36-361C-4AA7-B140-2452E1F07B5D}" type="presParOf" srcId="{AA8D59F5-B51C-49C4-A10F-BBB9D1AFA317}" destId="{B07039A1-F005-4CD9-B4FA-F664FE25CE69}" srcOrd="1" destOrd="0" presId="urn:microsoft.com/office/officeart/2005/8/layout/default"/>
    <dgm:cxn modelId="{441DF603-3218-4A6F-B42F-FA48A4C6E3B0}" type="presParOf" srcId="{AA8D59F5-B51C-49C4-A10F-BBB9D1AFA317}" destId="{2EFC948A-E8E2-4C1E-96FE-E276C4732BFD}" srcOrd="2" destOrd="0" presId="urn:microsoft.com/office/officeart/2005/8/layout/default"/>
    <dgm:cxn modelId="{8AD6B2CB-74C0-42BA-B10C-8FEF4481D12D}" type="presParOf" srcId="{AA8D59F5-B51C-49C4-A10F-BBB9D1AFA317}" destId="{653E2C53-177E-45A8-8B70-EDDF55FE829A}" srcOrd="3" destOrd="0" presId="urn:microsoft.com/office/officeart/2005/8/layout/default"/>
    <dgm:cxn modelId="{8C7EA03E-58C3-423E-BB56-1D84B988CB01}" type="presParOf" srcId="{AA8D59F5-B51C-49C4-A10F-BBB9D1AFA317}" destId="{C3A78816-16C7-4206-8CDF-518513466DA6}" srcOrd="4" destOrd="0" presId="urn:microsoft.com/office/officeart/2005/8/layout/default"/>
    <dgm:cxn modelId="{2E8552A8-C175-48D4-AAB4-B7EFD61CD907}" type="presParOf" srcId="{AA8D59F5-B51C-49C4-A10F-BBB9D1AFA317}" destId="{68BE12F1-29F9-4577-9271-BAD320B5391C}" srcOrd="5" destOrd="0" presId="urn:microsoft.com/office/officeart/2005/8/layout/default"/>
    <dgm:cxn modelId="{DE047667-A5E2-458D-A90B-C2044DD5FC39}" type="presParOf" srcId="{AA8D59F5-B51C-49C4-A10F-BBB9D1AFA317}" destId="{96B7E7D8-4E77-4265-9694-64E5C4D7728D}" srcOrd="6" destOrd="0" presId="urn:microsoft.com/office/officeart/2005/8/layout/default"/>
    <dgm:cxn modelId="{91E8EC49-BE60-41F8-B73D-B09657ACA434}" type="presParOf" srcId="{AA8D59F5-B51C-49C4-A10F-BBB9D1AFA317}" destId="{8C9B973C-280D-4F7C-84C1-D622209ADF85}" srcOrd="7" destOrd="0" presId="urn:microsoft.com/office/officeart/2005/8/layout/default"/>
    <dgm:cxn modelId="{1733E3AB-D619-413A-A16A-4C912E025616}" type="presParOf" srcId="{AA8D59F5-B51C-49C4-A10F-BBB9D1AFA317}" destId="{0754EB00-6371-4FE6-9453-25A6407F992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C4774-B741-4380-9031-90CF257E91E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641211-B5DB-4135-9C8A-04177BB7E0BD}">
      <dgm:prSet phldrT="[Text]"/>
      <dgm:spPr/>
      <dgm:t>
        <a:bodyPr/>
        <a:lstStyle/>
        <a:p>
          <a:r>
            <a:rPr lang="en-US" dirty="0" smtClean="0"/>
            <a:t>Home Safety Modification Program</a:t>
          </a:r>
          <a:endParaRPr lang="en-US" dirty="0"/>
        </a:p>
      </dgm:t>
    </dgm:pt>
    <dgm:pt modelId="{38AC67A4-E0D7-4C69-A7A7-9A66671C97F9}" type="parTrans" cxnId="{3E9F0923-86D1-4667-B673-1A4E043818F4}">
      <dgm:prSet/>
      <dgm:spPr/>
      <dgm:t>
        <a:bodyPr/>
        <a:lstStyle/>
        <a:p>
          <a:endParaRPr lang="en-US"/>
        </a:p>
      </dgm:t>
    </dgm:pt>
    <dgm:pt modelId="{8ED5D8FE-3A52-4993-814D-754AA6C79352}" type="sibTrans" cxnId="{3E9F0923-86D1-4667-B673-1A4E043818F4}">
      <dgm:prSet/>
      <dgm:spPr/>
      <dgm:t>
        <a:bodyPr/>
        <a:lstStyle/>
        <a:p>
          <a:endParaRPr lang="en-US"/>
        </a:p>
      </dgm:t>
    </dgm:pt>
    <dgm:pt modelId="{744B201C-071F-4CB3-B5EA-618016379CB5}">
      <dgm:prSet phldrT="[Text]"/>
      <dgm:spPr/>
      <dgm:t>
        <a:bodyPr/>
        <a:lstStyle/>
        <a:p>
          <a:r>
            <a:rPr lang="en-US" dirty="0" smtClean="0"/>
            <a:t>GoGoGrandparent</a:t>
          </a:r>
          <a:endParaRPr lang="en-US" dirty="0"/>
        </a:p>
      </dgm:t>
    </dgm:pt>
    <dgm:pt modelId="{B6C280FC-35B1-4483-82C8-B75D35128D9E}" type="parTrans" cxnId="{CE45EB24-622A-4985-AC3F-8679B86A2C2B}">
      <dgm:prSet/>
      <dgm:spPr/>
      <dgm:t>
        <a:bodyPr/>
        <a:lstStyle/>
        <a:p>
          <a:endParaRPr lang="en-US"/>
        </a:p>
      </dgm:t>
    </dgm:pt>
    <dgm:pt modelId="{00CA3E5E-2931-48AD-A9F1-944CF4DB25D4}" type="sibTrans" cxnId="{CE45EB24-622A-4985-AC3F-8679B86A2C2B}">
      <dgm:prSet/>
      <dgm:spPr/>
      <dgm:t>
        <a:bodyPr/>
        <a:lstStyle/>
        <a:p>
          <a:endParaRPr lang="en-US"/>
        </a:p>
      </dgm:t>
    </dgm:pt>
    <dgm:pt modelId="{90543EAC-34CD-45BE-B58F-A0DCD7C97C57}">
      <dgm:prSet phldrT="[Text]"/>
      <dgm:spPr/>
      <dgm:t>
        <a:bodyPr/>
        <a:lstStyle/>
        <a:p>
          <a:r>
            <a:rPr lang="en-US" dirty="0" smtClean="0"/>
            <a:t>Affordable Connectivity Program</a:t>
          </a:r>
          <a:endParaRPr lang="en-US" dirty="0"/>
        </a:p>
      </dgm:t>
    </dgm:pt>
    <dgm:pt modelId="{A5E0C0F7-B459-4C4D-8FDC-F6E803A7ECE8}" type="parTrans" cxnId="{E5B73214-03A3-4024-84EB-B51837F3DF9D}">
      <dgm:prSet/>
      <dgm:spPr/>
      <dgm:t>
        <a:bodyPr/>
        <a:lstStyle/>
        <a:p>
          <a:endParaRPr lang="en-US"/>
        </a:p>
      </dgm:t>
    </dgm:pt>
    <dgm:pt modelId="{C4879AB6-755A-49FD-8DAB-B856B65E3263}" type="sibTrans" cxnId="{E5B73214-03A3-4024-84EB-B51837F3DF9D}">
      <dgm:prSet/>
      <dgm:spPr/>
      <dgm:t>
        <a:bodyPr/>
        <a:lstStyle/>
        <a:p>
          <a:endParaRPr lang="en-US"/>
        </a:p>
      </dgm:t>
    </dgm:pt>
    <dgm:pt modelId="{BDC2A429-7BC2-4377-B279-86A5A08E5BA6}">
      <dgm:prSet phldrT="[Text]"/>
      <dgm:spPr/>
      <dgm:t>
        <a:bodyPr/>
        <a:lstStyle/>
        <a:p>
          <a:r>
            <a:rPr lang="en-US" dirty="0" smtClean="0"/>
            <a:t>Computer Repair</a:t>
          </a:r>
          <a:endParaRPr lang="en-US" dirty="0"/>
        </a:p>
      </dgm:t>
    </dgm:pt>
    <dgm:pt modelId="{FE7273D8-7850-4BBF-83C6-C31ECB9C8EBF}" type="parTrans" cxnId="{C777AA1B-F266-403A-B7B1-97B0DFE52EA4}">
      <dgm:prSet/>
      <dgm:spPr/>
      <dgm:t>
        <a:bodyPr/>
        <a:lstStyle/>
        <a:p>
          <a:endParaRPr lang="en-US"/>
        </a:p>
      </dgm:t>
    </dgm:pt>
    <dgm:pt modelId="{3061BB57-0BC4-4FBB-8158-A9C8B2FA8E1D}" type="sibTrans" cxnId="{C777AA1B-F266-403A-B7B1-97B0DFE52EA4}">
      <dgm:prSet/>
      <dgm:spPr/>
      <dgm:t>
        <a:bodyPr/>
        <a:lstStyle/>
        <a:p>
          <a:endParaRPr lang="en-US"/>
        </a:p>
      </dgm:t>
    </dgm:pt>
    <dgm:pt modelId="{64D5AC1E-DF7A-4EA6-99CD-42AE969FF68A}">
      <dgm:prSet phldrT="[Text]"/>
      <dgm:spPr/>
      <dgm:t>
        <a:bodyPr/>
        <a:lstStyle/>
        <a:p>
          <a:r>
            <a:rPr lang="en-US" dirty="0" smtClean="0"/>
            <a:t>Home Sharing</a:t>
          </a:r>
          <a:endParaRPr lang="en-US" dirty="0"/>
        </a:p>
      </dgm:t>
    </dgm:pt>
    <dgm:pt modelId="{C3EF0A8D-843B-4C73-AE40-EF5C4C31865D}" type="parTrans" cxnId="{C32B83A9-D3D2-49B4-B5AD-6806246A5F9E}">
      <dgm:prSet/>
      <dgm:spPr/>
      <dgm:t>
        <a:bodyPr/>
        <a:lstStyle/>
        <a:p>
          <a:endParaRPr lang="en-US"/>
        </a:p>
      </dgm:t>
    </dgm:pt>
    <dgm:pt modelId="{83B28A3E-D34C-499E-9734-33FC1A4750EC}" type="sibTrans" cxnId="{C32B83A9-D3D2-49B4-B5AD-6806246A5F9E}">
      <dgm:prSet/>
      <dgm:spPr/>
      <dgm:t>
        <a:bodyPr/>
        <a:lstStyle/>
        <a:p>
          <a:endParaRPr lang="en-US"/>
        </a:p>
      </dgm:t>
    </dgm:pt>
    <dgm:pt modelId="{54C6CFC3-B98C-4C72-81CD-7356042EC0B2}">
      <dgm:prSet phldrT="[Text]"/>
      <dgm:spPr/>
      <dgm:t>
        <a:bodyPr/>
        <a:lstStyle/>
        <a:p>
          <a:r>
            <a:rPr lang="en-US" dirty="0" smtClean="0"/>
            <a:t>Advance Care Planning</a:t>
          </a:r>
          <a:endParaRPr lang="en-US" dirty="0"/>
        </a:p>
      </dgm:t>
    </dgm:pt>
    <dgm:pt modelId="{FBEDE428-CA33-4128-8336-567112A734F6}" type="parTrans" cxnId="{ACCBC234-3372-4AFE-BC03-57BE12AB6A64}">
      <dgm:prSet/>
      <dgm:spPr/>
      <dgm:t>
        <a:bodyPr/>
        <a:lstStyle/>
        <a:p>
          <a:endParaRPr lang="en-US"/>
        </a:p>
      </dgm:t>
    </dgm:pt>
    <dgm:pt modelId="{730C150F-95FC-4F94-942E-A3C45F5A26EC}" type="sibTrans" cxnId="{ACCBC234-3372-4AFE-BC03-57BE12AB6A64}">
      <dgm:prSet/>
      <dgm:spPr/>
      <dgm:t>
        <a:bodyPr/>
        <a:lstStyle/>
        <a:p>
          <a:endParaRPr lang="en-US"/>
        </a:p>
      </dgm:t>
    </dgm:pt>
    <dgm:pt modelId="{66E41090-E1BF-4214-A487-044908E15138}">
      <dgm:prSet phldrT="[Text]"/>
      <dgm:spPr/>
      <dgm:t>
        <a:bodyPr/>
        <a:lstStyle/>
        <a:p>
          <a:r>
            <a:rPr lang="en-US" dirty="0" smtClean="0"/>
            <a:t>Matter of Balance</a:t>
          </a:r>
          <a:endParaRPr lang="en-US" dirty="0"/>
        </a:p>
      </dgm:t>
    </dgm:pt>
    <dgm:pt modelId="{035869FB-6B95-45B5-8C45-153983CB8B26}" type="parTrans" cxnId="{B4C41E2A-0D02-4406-8703-C16A2DEC0022}">
      <dgm:prSet/>
      <dgm:spPr/>
      <dgm:t>
        <a:bodyPr/>
        <a:lstStyle/>
        <a:p>
          <a:endParaRPr lang="en-US"/>
        </a:p>
      </dgm:t>
    </dgm:pt>
    <dgm:pt modelId="{3640DD03-2B9D-4E5F-A5A7-65ADB1D1C6C4}" type="sibTrans" cxnId="{B4C41E2A-0D02-4406-8703-C16A2DEC0022}">
      <dgm:prSet/>
      <dgm:spPr/>
      <dgm:t>
        <a:bodyPr/>
        <a:lstStyle/>
        <a:p>
          <a:endParaRPr lang="en-US"/>
        </a:p>
      </dgm:t>
    </dgm:pt>
    <dgm:pt modelId="{597249CF-BD6F-400A-9AD4-BD89E5BDE347}">
      <dgm:prSet phldrT="[Text]"/>
      <dgm:spPr/>
      <dgm:t>
        <a:bodyPr/>
        <a:lstStyle/>
        <a:p>
          <a:r>
            <a:rPr lang="en-US" dirty="0" smtClean="0"/>
            <a:t>Project Happiness</a:t>
          </a:r>
          <a:endParaRPr lang="en-US" dirty="0"/>
        </a:p>
      </dgm:t>
    </dgm:pt>
    <dgm:pt modelId="{7CD19F44-26E2-451D-B81B-6CCCF0308868}" type="parTrans" cxnId="{6AE656B5-4A78-4166-A64B-BED3D8E32142}">
      <dgm:prSet/>
      <dgm:spPr/>
      <dgm:t>
        <a:bodyPr/>
        <a:lstStyle/>
        <a:p>
          <a:endParaRPr lang="en-US"/>
        </a:p>
      </dgm:t>
    </dgm:pt>
    <dgm:pt modelId="{2E90CF0E-C719-466A-BDDD-7ECE2F5B2ED7}" type="sibTrans" cxnId="{6AE656B5-4A78-4166-A64B-BED3D8E32142}">
      <dgm:prSet/>
      <dgm:spPr/>
      <dgm:t>
        <a:bodyPr/>
        <a:lstStyle/>
        <a:p>
          <a:endParaRPr lang="en-US"/>
        </a:p>
      </dgm:t>
    </dgm:pt>
    <dgm:pt modelId="{F7D94786-5911-4C98-841D-AD77AFC8F49B}" type="pres">
      <dgm:prSet presAssocID="{F43C4774-B741-4380-9031-90CF257E91E1}" presName="diagram" presStyleCnt="0">
        <dgm:presLayoutVars>
          <dgm:dir/>
          <dgm:resizeHandles val="exact"/>
        </dgm:presLayoutVars>
      </dgm:prSet>
      <dgm:spPr/>
      <dgm:t>
        <a:bodyPr/>
        <a:lstStyle/>
        <a:p>
          <a:endParaRPr lang="en-US"/>
        </a:p>
      </dgm:t>
    </dgm:pt>
    <dgm:pt modelId="{7BEBF93C-ACA4-402F-AE88-ECE280650DC6}" type="pres">
      <dgm:prSet presAssocID="{F2641211-B5DB-4135-9C8A-04177BB7E0BD}" presName="node" presStyleLbl="node1" presStyleIdx="0" presStyleCnt="8">
        <dgm:presLayoutVars>
          <dgm:bulletEnabled val="1"/>
        </dgm:presLayoutVars>
      </dgm:prSet>
      <dgm:spPr/>
      <dgm:t>
        <a:bodyPr/>
        <a:lstStyle/>
        <a:p>
          <a:endParaRPr lang="en-US"/>
        </a:p>
      </dgm:t>
    </dgm:pt>
    <dgm:pt modelId="{A2C595F4-5450-400C-AFFC-5BFC7D3B96B3}" type="pres">
      <dgm:prSet presAssocID="{8ED5D8FE-3A52-4993-814D-754AA6C79352}" presName="sibTrans" presStyleCnt="0"/>
      <dgm:spPr/>
    </dgm:pt>
    <dgm:pt modelId="{B3ED301C-456F-455F-9C94-B2991911544C}" type="pres">
      <dgm:prSet presAssocID="{744B201C-071F-4CB3-B5EA-618016379CB5}" presName="node" presStyleLbl="node1" presStyleIdx="1" presStyleCnt="8">
        <dgm:presLayoutVars>
          <dgm:bulletEnabled val="1"/>
        </dgm:presLayoutVars>
      </dgm:prSet>
      <dgm:spPr/>
      <dgm:t>
        <a:bodyPr/>
        <a:lstStyle/>
        <a:p>
          <a:endParaRPr lang="en-US"/>
        </a:p>
      </dgm:t>
    </dgm:pt>
    <dgm:pt modelId="{569BFC3E-4450-464C-B91F-198D68E88D96}" type="pres">
      <dgm:prSet presAssocID="{00CA3E5E-2931-48AD-A9F1-944CF4DB25D4}" presName="sibTrans" presStyleCnt="0"/>
      <dgm:spPr/>
    </dgm:pt>
    <dgm:pt modelId="{F64F6C32-3859-4D6B-9FAB-D0A0A9211BEE}" type="pres">
      <dgm:prSet presAssocID="{90543EAC-34CD-45BE-B58F-A0DCD7C97C57}" presName="node" presStyleLbl="node1" presStyleIdx="2" presStyleCnt="8">
        <dgm:presLayoutVars>
          <dgm:bulletEnabled val="1"/>
        </dgm:presLayoutVars>
      </dgm:prSet>
      <dgm:spPr/>
      <dgm:t>
        <a:bodyPr/>
        <a:lstStyle/>
        <a:p>
          <a:endParaRPr lang="en-US"/>
        </a:p>
      </dgm:t>
    </dgm:pt>
    <dgm:pt modelId="{C266E4ED-DF3C-49AB-A45A-802E9CEEBD0B}" type="pres">
      <dgm:prSet presAssocID="{C4879AB6-755A-49FD-8DAB-B856B65E3263}" presName="sibTrans" presStyleCnt="0"/>
      <dgm:spPr/>
    </dgm:pt>
    <dgm:pt modelId="{8DE3DBEF-78A6-419E-9842-354B16A2992F}" type="pres">
      <dgm:prSet presAssocID="{BDC2A429-7BC2-4377-B279-86A5A08E5BA6}" presName="node" presStyleLbl="node1" presStyleIdx="3" presStyleCnt="8" custLinFactNeighborX="126" custLinFactNeighborY="-983">
        <dgm:presLayoutVars>
          <dgm:bulletEnabled val="1"/>
        </dgm:presLayoutVars>
      </dgm:prSet>
      <dgm:spPr/>
      <dgm:t>
        <a:bodyPr/>
        <a:lstStyle/>
        <a:p>
          <a:endParaRPr lang="en-US"/>
        </a:p>
      </dgm:t>
    </dgm:pt>
    <dgm:pt modelId="{B52872AC-F638-4D5F-A55F-9EF00D5254AC}" type="pres">
      <dgm:prSet presAssocID="{3061BB57-0BC4-4FBB-8158-A9C8B2FA8E1D}" presName="sibTrans" presStyleCnt="0"/>
      <dgm:spPr/>
    </dgm:pt>
    <dgm:pt modelId="{70827603-606F-47BC-BC14-3E7F014F5321}" type="pres">
      <dgm:prSet presAssocID="{64D5AC1E-DF7A-4EA6-99CD-42AE969FF68A}" presName="node" presStyleLbl="node1" presStyleIdx="4" presStyleCnt="8" custLinFactNeighborX="-126" custLinFactNeighborY="3857">
        <dgm:presLayoutVars>
          <dgm:bulletEnabled val="1"/>
        </dgm:presLayoutVars>
      </dgm:prSet>
      <dgm:spPr/>
      <dgm:t>
        <a:bodyPr/>
        <a:lstStyle/>
        <a:p>
          <a:endParaRPr lang="en-US"/>
        </a:p>
      </dgm:t>
    </dgm:pt>
    <dgm:pt modelId="{010C6725-E7CF-4CC0-A016-0F0FB3376680}" type="pres">
      <dgm:prSet presAssocID="{83B28A3E-D34C-499E-9734-33FC1A4750EC}" presName="sibTrans" presStyleCnt="0"/>
      <dgm:spPr/>
    </dgm:pt>
    <dgm:pt modelId="{603DEF80-BC2F-45D5-ACAE-920D362967BB}" type="pres">
      <dgm:prSet presAssocID="{54C6CFC3-B98C-4C72-81CD-7356042EC0B2}" presName="node" presStyleLbl="node1" presStyleIdx="5" presStyleCnt="8" custLinFactNeighborX="-1029" custLinFactNeighborY="2275">
        <dgm:presLayoutVars>
          <dgm:bulletEnabled val="1"/>
        </dgm:presLayoutVars>
      </dgm:prSet>
      <dgm:spPr/>
      <dgm:t>
        <a:bodyPr/>
        <a:lstStyle/>
        <a:p>
          <a:endParaRPr lang="en-US"/>
        </a:p>
      </dgm:t>
    </dgm:pt>
    <dgm:pt modelId="{C711FB7B-0A33-4738-B97A-50D33ECE11A2}" type="pres">
      <dgm:prSet presAssocID="{730C150F-95FC-4F94-942E-A3C45F5A26EC}" presName="sibTrans" presStyleCnt="0"/>
      <dgm:spPr/>
    </dgm:pt>
    <dgm:pt modelId="{FFA0D9D9-EE48-4AEE-A489-2F5807F115E2}" type="pres">
      <dgm:prSet presAssocID="{66E41090-E1BF-4214-A487-044908E15138}" presName="node" presStyleLbl="node1" presStyleIdx="6" presStyleCnt="8">
        <dgm:presLayoutVars>
          <dgm:bulletEnabled val="1"/>
        </dgm:presLayoutVars>
      </dgm:prSet>
      <dgm:spPr/>
      <dgm:t>
        <a:bodyPr/>
        <a:lstStyle/>
        <a:p>
          <a:endParaRPr lang="en-US"/>
        </a:p>
      </dgm:t>
    </dgm:pt>
    <dgm:pt modelId="{D498604A-65F7-484E-99BB-9F79DE780AD2}" type="pres">
      <dgm:prSet presAssocID="{3640DD03-2B9D-4E5F-A5A7-65ADB1D1C6C4}" presName="sibTrans" presStyleCnt="0"/>
      <dgm:spPr/>
    </dgm:pt>
    <dgm:pt modelId="{FDAD621F-85A4-4DA2-A922-3B4F3570A3DD}" type="pres">
      <dgm:prSet presAssocID="{597249CF-BD6F-400A-9AD4-BD89E5BDE347}" presName="node" presStyleLbl="node1" presStyleIdx="7" presStyleCnt="8">
        <dgm:presLayoutVars>
          <dgm:bulletEnabled val="1"/>
        </dgm:presLayoutVars>
      </dgm:prSet>
      <dgm:spPr/>
      <dgm:t>
        <a:bodyPr/>
        <a:lstStyle/>
        <a:p>
          <a:endParaRPr lang="en-US"/>
        </a:p>
      </dgm:t>
    </dgm:pt>
  </dgm:ptLst>
  <dgm:cxnLst>
    <dgm:cxn modelId="{CE45EB24-622A-4985-AC3F-8679B86A2C2B}" srcId="{F43C4774-B741-4380-9031-90CF257E91E1}" destId="{744B201C-071F-4CB3-B5EA-618016379CB5}" srcOrd="1" destOrd="0" parTransId="{B6C280FC-35B1-4483-82C8-B75D35128D9E}" sibTransId="{00CA3E5E-2931-48AD-A9F1-944CF4DB25D4}"/>
    <dgm:cxn modelId="{C657CB89-5555-485B-AE24-34798C14FD4C}" type="presOf" srcId="{597249CF-BD6F-400A-9AD4-BD89E5BDE347}" destId="{FDAD621F-85A4-4DA2-A922-3B4F3570A3DD}" srcOrd="0" destOrd="0" presId="urn:microsoft.com/office/officeart/2005/8/layout/default"/>
    <dgm:cxn modelId="{ACCBC234-3372-4AFE-BC03-57BE12AB6A64}" srcId="{F43C4774-B741-4380-9031-90CF257E91E1}" destId="{54C6CFC3-B98C-4C72-81CD-7356042EC0B2}" srcOrd="5" destOrd="0" parTransId="{FBEDE428-CA33-4128-8336-567112A734F6}" sibTransId="{730C150F-95FC-4F94-942E-A3C45F5A26EC}"/>
    <dgm:cxn modelId="{F43CD273-740C-46E5-B4B4-0D13B097DBF7}" type="presOf" srcId="{66E41090-E1BF-4214-A487-044908E15138}" destId="{FFA0D9D9-EE48-4AEE-A489-2F5807F115E2}" srcOrd="0" destOrd="0" presId="urn:microsoft.com/office/officeart/2005/8/layout/default"/>
    <dgm:cxn modelId="{78EF7B27-F8F8-437A-9906-9BF72B119162}" type="presOf" srcId="{64D5AC1E-DF7A-4EA6-99CD-42AE969FF68A}" destId="{70827603-606F-47BC-BC14-3E7F014F5321}" srcOrd="0" destOrd="0" presId="urn:microsoft.com/office/officeart/2005/8/layout/default"/>
    <dgm:cxn modelId="{D11C5087-4706-4925-9C06-C84882FED4B0}" type="presOf" srcId="{F2641211-B5DB-4135-9C8A-04177BB7E0BD}" destId="{7BEBF93C-ACA4-402F-AE88-ECE280650DC6}" srcOrd="0" destOrd="0" presId="urn:microsoft.com/office/officeart/2005/8/layout/default"/>
    <dgm:cxn modelId="{747DF9A2-6195-4CEC-BF75-9809F0A6198D}" type="presOf" srcId="{744B201C-071F-4CB3-B5EA-618016379CB5}" destId="{B3ED301C-456F-455F-9C94-B2991911544C}" srcOrd="0" destOrd="0" presId="urn:microsoft.com/office/officeart/2005/8/layout/default"/>
    <dgm:cxn modelId="{297C7DB4-0445-490E-8B19-D8D6683BE3DE}" type="presOf" srcId="{F43C4774-B741-4380-9031-90CF257E91E1}" destId="{F7D94786-5911-4C98-841D-AD77AFC8F49B}" srcOrd="0" destOrd="0" presId="urn:microsoft.com/office/officeart/2005/8/layout/default"/>
    <dgm:cxn modelId="{B4C41E2A-0D02-4406-8703-C16A2DEC0022}" srcId="{F43C4774-B741-4380-9031-90CF257E91E1}" destId="{66E41090-E1BF-4214-A487-044908E15138}" srcOrd="6" destOrd="0" parTransId="{035869FB-6B95-45B5-8C45-153983CB8B26}" sibTransId="{3640DD03-2B9D-4E5F-A5A7-65ADB1D1C6C4}"/>
    <dgm:cxn modelId="{6D8F3EDF-A89B-41AE-B393-CDC874BD807F}" type="presOf" srcId="{BDC2A429-7BC2-4377-B279-86A5A08E5BA6}" destId="{8DE3DBEF-78A6-419E-9842-354B16A2992F}" srcOrd="0" destOrd="0" presId="urn:microsoft.com/office/officeart/2005/8/layout/default"/>
    <dgm:cxn modelId="{E5B73214-03A3-4024-84EB-B51837F3DF9D}" srcId="{F43C4774-B741-4380-9031-90CF257E91E1}" destId="{90543EAC-34CD-45BE-B58F-A0DCD7C97C57}" srcOrd="2" destOrd="0" parTransId="{A5E0C0F7-B459-4C4D-8FDC-F6E803A7ECE8}" sibTransId="{C4879AB6-755A-49FD-8DAB-B856B65E3263}"/>
    <dgm:cxn modelId="{C32B83A9-D3D2-49B4-B5AD-6806246A5F9E}" srcId="{F43C4774-B741-4380-9031-90CF257E91E1}" destId="{64D5AC1E-DF7A-4EA6-99CD-42AE969FF68A}" srcOrd="4" destOrd="0" parTransId="{C3EF0A8D-843B-4C73-AE40-EF5C4C31865D}" sibTransId="{83B28A3E-D34C-499E-9734-33FC1A4750EC}"/>
    <dgm:cxn modelId="{3E9F0923-86D1-4667-B673-1A4E043818F4}" srcId="{F43C4774-B741-4380-9031-90CF257E91E1}" destId="{F2641211-B5DB-4135-9C8A-04177BB7E0BD}" srcOrd="0" destOrd="0" parTransId="{38AC67A4-E0D7-4C69-A7A7-9A66671C97F9}" sibTransId="{8ED5D8FE-3A52-4993-814D-754AA6C79352}"/>
    <dgm:cxn modelId="{C777AA1B-F266-403A-B7B1-97B0DFE52EA4}" srcId="{F43C4774-B741-4380-9031-90CF257E91E1}" destId="{BDC2A429-7BC2-4377-B279-86A5A08E5BA6}" srcOrd="3" destOrd="0" parTransId="{FE7273D8-7850-4BBF-83C6-C31ECB9C8EBF}" sibTransId="{3061BB57-0BC4-4FBB-8158-A9C8B2FA8E1D}"/>
    <dgm:cxn modelId="{AF448F48-52E3-4584-B3A6-DF33B36EA929}" type="presOf" srcId="{54C6CFC3-B98C-4C72-81CD-7356042EC0B2}" destId="{603DEF80-BC2F-45D5-ACAE-920D362967BB}" srcOrd="0" destOrd="0" presId="urn:microsoft.com/office/officeart/2005/8/layout/default"/>
    <dgm:cxn modelId="{6AE656B5-4A78-4166-A64B-BED3D8E32142}" srcId="{F43C4774-B741-4380-9031-90CF257E91E1}" destId="{597249CF-BD6F-400A-9AD4-BD89E5BDE347}" srcOrd="7" destOrd="0" parTransId="{7CD19F44-26E2-451D-B81B-6CCCF0308868}" sibTransId="{2E90CF0E-C719-466A-BDDD-7ECE2F5B2ED7}"/>
    <dgm:cxn modelId="{6AA473A2-0A5D-4775-91FC-588E4B139911}" type="presOf" srcId="{90543EAC-34CD-45BE-B58F-A0DCD7C97C57}" destId="{F64F6C32-3859-4D6B-9FAB-D0A0A9211BEE}" srcOrd="0" destOrd="0" presId="urn:microsoft.com/office/officeart/2005/8/layout/default"/>
    <dgm:cxn modelId="{EFCE015B-20E0-4E4F-8259-4CED85A1751D}" type="presParOf" srcId="{F7D94786-5911-4C98-841D-AD77AFC8F49B}" destId="{7BEBF93C-ACA4-402F-AE88-ECE280650DC6}" srcOrd="0" destOrd="0" presId="urn:microsoft.com/office/officeart/2005/8/layout/default"/>
    <dgm:cxn modelId="{B9476073-43D9-48B1-9C6D-92A010EF3053}" type="presParOf" srcId="{F7D94786-5911-4C98-841D-AD77AFC8F49B}" destId="{A2C595F4-5450-400C-AFFC-5BFC7D3B96B3}" srcOrd="1" destOrd="0" presId="urn:microsoft.com/office/officeart/2005/8/layout/default"/>
    <dgm:cxn modelId="{0FC5F6DB-BC70-42CF-8315-F5195843E49A}" type="presParOf" srcId="{F7D94786-5911-4C98-841D-AD77AFC8F49B}" destId="{B3ED301C-456F-455F-9C94-B2991911544C}" srcOrd="2" destOrd="0" presId="urn:microsoft.com/office/officeart/2005/8/layout/default"/>
    <dgm:cxn modelId="{E4DFD41B-8ED5-4692-8543-A077A8405CF9}" type="presParOf" srcId="{F7D94786-5911-4C98-841D-AD77AFC8F49B}" destId="{569BFC3E-4450-464C-B91F-198D68E88D96}" srcOrd="3" destOrd="0" presId="urn:microsoft.com/office/officeart/2005/8/layout/default"/>
    <dgm:cxn modelId="{31A19C7B-AA27-400D-8ADF-18A12AFA60FC}" type="presParOf" srcId="{F7D94786-5911-4C98-841D-AD77AFC8F49B}" destId="{F64F6C32-3859-4D6B-9FAB-D0A0A9211BEE}" srcOrd="4" destOrd="0" presId="urn:microsoft.com/office/officeart/2005/8/layout/default"/>
    <dgm:cxn modelId="{14D7AF86-584E-436D-B598-A86C73A4857F}" type="presParOf" srcId="{F7D94786-5911-4C98-841D-AD77AFC8F49B}" destId="{C266E4ED-DF3C-49AB-A45A-802E9CEEBD0B}" srcOrd="5" destOrd="0" presId="urn:microsoft.com/office/officeart/2005/8/layout/default"/>
    <dgm:cxn modelId="{E56F53DB-1DCE-464E-9EFF-12B339C75DCE}" type="presParOf" srcId="{F7D94786-5911-4C98-841D-AD77AFC8F49B}" destId="{8DE3DBEF-78A6-419E-9842-354B16A2992F}" srcOrd="6" destOrd="0" presId="urn:microsoft.com/office/officeart/2005/8/layout/default"/>
    <dgm:cxn modelId="{ADD07D74-C4E6-45A0-9AF9-CF67570AA3F2}" type="presParOf" srcId="{F7D94786-5911-4C98-841D-AD77AFC8F49B}" destId="{B52872AC-F638-4D5F-A55F-9EF00D5254AC}" srcOrd="7" destOrd="0" presId="urn:microsoft.com/office/officeart/2005/8/layout/default"/>
    <dgm:cxn modelId="{54F6D358-EEDE-450B-B4C7-E552DE15A300}" type="presParOf" srcId="{F7D94786-5911-4C98-841D-AD77AFC8F49B}" destId="{70827603-606F-47BC-BC14-3E7F014F5321}" srcOrd="8" destOrd="0" presId="urn:microsoft.com/office/officeart/2005/8/layout/default"/>
    <dgm:cxn modelId="{1D191956-69AF-4731-99B3-0C8E8E4B3554}" type="presParOf" srcId="{F7D94786-5911-4C98-841D-AD77AFC8F49B}" destId="{010C6725-E7CF-4CC0-A016-0F0FB3376680}" srcOrd="9" destOrd="0" presId="urn:microsoft.com/office/officeart/2005/8/layout/default"/>
    <dgm:cxn modelId="{3969DA8E-39B7-4940-80EB-4121C705CC77}" type="presParOf" srcId="{F7D94786-5911-4C98-841D-AD77AFC8F49B}" destId="{603DEF80-BC2F-45D5-ACAE-920D362967BB}" srcOrd="10" destOrd="0" presId="urn:microsoft.com/office/officeart/2005/8/layout/default"/>
    <dgm:cxn modelId="{591348E5-5E1D-49E5-A17D-2A1F01BFF3D9}" type="presParOf" srcId="{F7D94786-5911-4C98-841D-AD77AFC8F49B}" destId="{C711FB7B-0A33-4738-B97A-50D33ECE11A2}" srcOrd="11" destOrd="0" presId="urn:microsoft.com/office/officeart/2005/8/layout/default"/>
    <dgm:cxn modelId="{DBFAC9D9-2B3E-48E7-983E-63AFAE586EEF}" type="presParOf" srcId="{F7D94786-5911-4C98-841D-AD77AFC8F49B}" destId="{FFA0D9D9-EE48-4AEE-A489-2F5807F115E2}" srcOrd="12" destOrd="0" presId="urn:microsoft.com/office/officeart/2005/8/layout/default"/>
    <dgm:cxn modelId="{64C61B9C-682B-46F3-B80E-66324BE10C95}" type="presParOf" srcId="{F7D94786-5911-4C98-841D-AD77AFC8F49B}" destId="{D498604A-65F7-484E-99BB-9F79DE780AD2}" srcOrd="13" destOrd="0" presId="urn:microsoft.com/office/officeart/2005/8/layout/default"/>
    <dgm:cxn modelId="{C3C64462-EDCF-412C-9A5F-493E960FF0EF}" type="presParOf" srcId="{F7D94786-5911-4C98-841D-AD77AFC8F49B}" destId="{FDAD621F-85A4-4DA2-A922-3B4F3570A3D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0145F-2D5B-4EC9-AD1B-895262E4B60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061D7A2-B479-4663-8748-6ED10CAA2C67}">
      <dgm:prSet phldrT="[Text]"/>
      <dgm:spPr>
        <a:noFill/>
        <a:ln w="38100">
          <a:prstDash val="dash"/>
        </a:ln>
      </dgm:spPr>
      <dgm:t>
        <a:bodyPr/>
        <a:lstStyle/>
        <a:p>
          <a:r>
            <a:rPr lang="en-US" dirty="0" smtClean="0">
              <a:solidFill>
                <a:schemeClr val="tx1"/>
              </a:solidFill>
            </a:rPr>
            <a:t>Planning</a:t>
          </a:r>
          <a:endParaRPr lang="en-US" dirty="0">
            <a:solidFill>
              <a:schemeClr val="tx1"/>
            </a:solidFill>
          </a:endParaRPr>
        </a:p>
      </dgm:t>
    </dgm:pt>
    <dgm:pt modelId="{39A10B0B-C7E0-4FA1-88B0-D993FC42BEF3}" type="parTrans" cxnId="{ECC20581-0251-419F-A505-AA9239349F5A}">
      <dgm:prSet/>
      <dgm:spPr/>
      <dgm:t>
        <a:bodyPr/>
        <a:lstStyle/>
        <a:p>
          <a:endParaRPr lang="en-US"/>
        </a:p>
      </dgm:t>
    </dgm:pt>
    <dgm:pt modelId="{056E1CC2-9A40-4C73-8FD3-066F1299F0A4}" type="sibTrans" cxnId="{ECC20581-0251-419F-A505-AA9239349F5A}">
      <dgm:prSet/>
      <dgm:spPr/>
      <dgm:t>
        <a:bodyPr/>
        <a:lstStyle/>
        <a:p>
          <a:endParaRPr lang="en-US"/>
        </a:p>
      </dgm:t>
    </dgm:pt>
    <dgm:pt modelId="{C7954563-1AB0-4F38-A36E-776608A5E544}">
      <dgm:prSet phldrT="[Text]"/>
      <dgm:spPr>
        <a:noFill/>
        <a:ln w="38100">
          <a:prstDash val="dash"/>
        </a:ln>
      </dgm:spPr>
      <dgm:t>
        <a:bodyPr/>
        <a:lstStyle/>
        <a:p>
          <a:r>
            <a:rPr lang="en-US" dirty="0" smtClean="0">
              <a:solidFill>
                <a:schemeClr val="tx1"/>
              </a:solidFill>
            </a:rPr>
            <a:t>Services</a:t>
          </a:r>
          <a:endParaRPr lang="en-US" dirty="0">
            <a:solidFill>
              <a:schemeClr val="tx1"/>
            </a:solidFill>
          </a:endParaRPr>
        </a:p>
      </dgm:t>
    </dgm:pt>
    <dgm:pt modelId="{87F724A8-03BA-4F76-A0D0-E26B05989726}" type="parTrans" cxnId="{D91BBBA4-25AD-4F17-8B29-378FF1C7123A}">
      <dgm:prSet/>
      <dgm:spPr/>
      <dgm:t>
        <a:bodyPr/>
        <a:lstStyle/>
        <a:p>
          <a:endParaRPr lang="en-US"/>
        </a:p>
      </dgm:t>
    </dgm:pt>
    <dgm:pt modelId="{635CFAA8-F709-4685-B5BC-662A4A529EA7}" type="sibTrans" cxnId="{D91BBBA4-25AD-4F17-8B29-378FF1C7123A}">
      <dgm:prSet/>
      <dgm:spPr/>
      <dgm:t>
        <a:bodyPr/>
        <a:lstStyle/>
        <a:p>
          <a:endParaRPr lang="en-US"/>
        </a:p>
      </dgm:t>
    </dgm:pt>
    <dgm:pt modelId="{60E368B1-6925-4889-AEFC-5EBC900EA982}">
      <dgm:prSet phldrT="[Text]"/>
      <dgm:spPr>
        <a:noFill/>
        <a:ln w="38100">
          <a:prstDash val="dash"/>
        </a:ln>
      </dgm:spPr>
      <dgm:t>
        <a:bodyPr/>
        <a:lstStyle/>
        <a:p>
          <a:r>
            <a:rPr lang="en-US" dirty="0" smtClean="0">
              <a:solidFill>
                <a:schemeClr val="tx1"/>
              </a:solidFill>
            </a:rPr>
            <a:t>Infrastructure</a:t>
          </a:r>
          <a:endParaRPr lang="en-US" dirty="0">
            <a:solidFill>
              <a:schemeClr val="tx1"/>
            </a:solidFill>
          </a:endParaRPr>
        </a:p>
      </dgm:t>
    </dgm:pt>
    <dgm:pt modelId="{5391EEE1-8478-42F2-A840-19C5E37B1A38}" type="parTrans" cxnId="{8D18685E-F061-405C-9632-147B4FBA1065}">
      <dgm:prSet/>
      <dgm:spPr/>
      <dgm:t>
        <a:bodyPr/>
        <a:lstStyle/>
        <a:p>
          <a:endParaRPr lang="en-US"/>
        </a:p>
      </dgm:t>
    </dgm:pt>
    <dgm:pt modelId="{F2C999F8-F2BB-45E9-9F42-7097E73AD6AA}" type="sibTrans" cxnId="{8D18685E-F061-405C-9632-147B4FBA1065}">
      <dgm:prSet/>
      <dgm:spPr/>
      <dgm:t>
        <a:bodyPr/>
        <a:lstStyle/>
        <a:p>
          <a:endParaRPr lang="en-US"/>
        </a:p>
      </dgm:t>
    </dgm:pt>
    <dgm:pt modelId="{AA8D59F5-B51C-49C4-A10F-BBB9D1AFA317}" type="pres">
      <dgm:prSet presAssocID="{6750145F-2D5B-4EC9-AD1B-895262E4B60E}" presName="diagram" presStyleCnt="0">
        <dgm:presLayoutVars>
          <dgm:dir/>
          <dgm:resizeHandles val="exact"/>
        </dgm:presLayoutVars>
      </dgm:prSet>
      <dgm:spPr/>
      <dgm:t>
        <a:bodyPr/>
        <a:lstStyle/>
        <a:p>
          <a:endParaRPr lang="en-US"/>
        </a:p>
      </dgm:t>
    </dgm:pt>
    <dgm:pt modelId="{8C30881F-D578-4628-9F20-44CFE7BD2A32}" type="pres">
      <dgm:prSet presAssocID="{5061D7A2-B479-4663-8748-6ED10CAA2C67}" presName="node" presStyleLbl="node1" presStyleIdx="0" presStyleCnt="3">
        <dgm:presLayoutVars>
          <dgm:bulletEnabled val="1"/>
        </dgm:presLayoutVars>
      </dgm:prSet>
      <dgm:spPr/>
      <dgm:t>
        <a:bodyPr/>
        <a:lstStyle/>
        <a:p>
          <a:endParaRPr lang="en-US"/>
        </a:p>
      </dgm:t>
    </dgm:pt>
    <dgm:pt modelId="{B07039A1-F005-4CD9-B4FA-F664FE25CE69}" type="pres">
      <dgm:prSet presAssocID="{056E1CC2-9A40-4C73-8FD3-066F1299F0A4}" presName="sibTrans" presStyleCnt="0"/>
      <dgm:spPr/>
    </dgm:pt>
    <dgm:pt modelId="{2EFC948A-E8E2-4C1E-96FE-E276C4732BFD}" type="pres">
      <dgm:prSet presAssocID="{C7954563-1AB0-4F38-A36E-776608A5E544}" presName="node" presStyleLbl="node1" presStyleIdx="1" presStyleCnt="3" custLinFactNeighborY="451">
        <dgm:presLayoutVars>
          <dgm:bulletEnabled val="1"/>
        </dgm:presLayoutVars>
      </dgm:prSet>
      <dgm:spPr/>
      <dgm:t>
        <a:bodyPr/>
        <a:lstStyle/>
        <a:p>
          <a:endParaRPr lang="en-US"/>
        </a:p>
      </dgm:t>
    </dgm:pt>
    <dgm:pt modelId="{653E2C53-177E-45A8-8B70-EDDF55FE829A}" type="pres">
      <dgm:prSet presAssocID="{635CFAA8-F709-4685-B5BC-662A4A529EA7}" presName="sibTrans" presStyleCnt="0"/>
      <dgm:spPr/>
    </dgm:pt>
    <dgm:pt modelId="{C3A78816-16C7-4206-8CDF-518513466DA6}" type="pres">
      <dgm:prSet presAssocID="{60E368B1-6925-4889-AEFC-5EBC900EA982}" presName="node" presStyleLbl="node1" presStyleIdx="2" presStyleCnt="3">
        <dgm:presLayoutVars>
          <dgm:bulletEnabled val="1"/>
        </dgm:presLayoutVars>
      </dgm:prSet>
      <dgm:spPr/>
      <dgm:t>
        <a:bodyPr/>
        <a:lstStyle/>
        <a:p>
          <a:endParaRPr lang="en-US"/>
        </a:p>
      </dgm:t>
    </dgm:pt>
  </dgm:ptLst>
  <dgm:cxnLst>
    <dgm:cxn modelId="{8D18685E-F061-405C-9632-147B4FBA1065}" srcId="{6750145F-2D5B-4EC9-AD1B-895262E4B60E}" destId="{60E368B1-6925-4889-AEFC-5EBC900EA982}" srcOrd="2" destOrd="0" parTransId="{5391EEE1-8478-42F2-A840-19C5E37B1A38}" sibTransId="{F2C999F8-F2BB-45E9-9F42-7097E73AD6AA}"/>
    <dgm:cxn modelId="{D91BBBA4-25AD-4F17-8B29-378FF1C7123A}" srcId="{6750145F-2D5B-4EC9-AD1B-895262E4B60E}" destId="{C7954563-1AB0-4F38-A36E-776608A5E544}" srcOrd="1" destOrd="0" parTransId="{87F724A8-03BA-4F76-A0D0-E26B05989726}" sibTransId="{635CFAA8-F709-4685-B5BC-662A4A529EA7}"/>
    <dgm:cxn modelId="{2D28E5D4-DABB-4C0C-952C-989A61FF5A90}" type="presOf" srcId="{C7954563-1AB0-4F38-A36E-776608A5E544}" destId="{2EFC948A-E8E2-4C1E-96FE-E276C4732BFD}" srcOrd="0" destOrd="0" presId="urn:microsoft.com/office/officeart/2005/8/layout/default"/>
    <dgm:cxn modelId="{ECC20581-0251-419F-A505-AA9239349F5A}" srcId="{6750145F-2D5B-4EC9-AD1B-895262E4B60E}" destId="{5061D7A2-B479-4663-8748-6ED10CAA2C67}" srcOrd="0" destOrd="0" parTransId="{39A10B0B-C7E0-4FA1-88B0-D993FC42BEF3}" sibTransId="{056E1CC2-9A40-4C73-8FD3-066F1299F0A4}"/>
    <dgm:cxn modelId="{4644F266-B3F7-42F9-81BC-8DFD1E2FE3A5}" type="presOf" srcId="{5061D7A2-B479-4663-8748-6ED10CAA2C67}" destId="{8C30881F-D578-4628-9F20-44CFE7BD2A32}" srcOrd="0" destOrd="0" presId="urn:microsoft.com/office/officeart/2005/8/layout/default"/>
    <dgm:cxn modelId="{9D14C627-EB4D-4A57-82EF-34C324C5CDDD}" type="presOf" srcId="{6750145F-2D5B-4EC9-AD1B-895262E4B60E}" destId="{AA8D59F5-B51C-49C4-A10F-BBB9D1AFA317}" srcOrd="0" destOrd="0" presId="urn:microsoft.com/office/officeart/2005/8/layout/default"/>
    <dgm:cxn modelId="{6035F181-36B4-472E-B26C-95DEA65F03E8}" type="presOf" srcId="{60E368B1-6925-4889-AEFC-5EBC900EA982}" destId="{C3A78816-16C7-4206-8CDF-518513466DA6}" srcOrd="0" destOrd="0" presId="urn:microsoft.com/office/officeart/2005/8/layout/default"/>
    <dgm:cxn modelId="{3BB4DD3F-CF1F-4390-BE79-57B1DC8EF639}" type="presParOf" srcId="{AA8D59F5-B51C-49C4-A10F-BBB9D1AFA317}" destId="{8C30881F-D578-4628-9F20-44CFE7BD2A32}" srcOrd="0" destOrd="0" presId="urn:microsoft.com/office/officeart/2005/8/layout/default"/>
    <dgm:cxn modelId="{18E81B6B-A5A1-4828-8050-8165F4F24C2D}" type="presParOf" srcId="{AA8D59F5-B51C-49C4-A10F-BBB9D1AFA317}" destId="{B07039A1-F005-4CD9-B4FA-F664FE25CE69}" srcOrd="1" destOrd="0" presId="urn:microsoft.com/office/officeart/2005/8/layout/default"/>
    <dgm:cxn modelId="{02F35AD9-37EB-4755-83C3-72BA9E7CED2C}" type="presParOf" srcId="{AA8D59F5-B51C-49C4-A10F-BBB9D1AFA317}" destId="{2EFC948A-E8E2-4C1E-96FE-E276C4732BFD}" srcOrd="2" destOrd="0" presId="urn:microsoft.com/office/officeart/2005/8/layout/default"/>
    <dgm:cxn modelId="{6172178F-322F-4629-9B03-E4EC78865A9A}" type="presParOf" srcId="{AA8D59F5-B51C-49C4-A10F-BBB9D1AFA317}" destId="{653E2C53-177E-45A8-8B70-EDDF55FE829A}" srcOrd="3" destOrd="0" presId="urn:microsoft.com/office/officeart/2005/8/layout/default"/>
    <dgm:cxn modelId="{7927D8F0-6D68-49AA-ADC5-A2AC572E277F}" type="presParOf" srcId="{AA8D59F5-B51C-49C4-A10F-BBB9D1AFA317}" destId="{C3A78816-16C7-4206-8CDF-518513466DA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3C4774-B741-4380-9031-90CF257E91E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641211-B5DB-4135-9C8A-04177BB7E0BD}">
      <dgm:prSet phldrT="[Text]"/>
      <dgm:spPr/>
      <dgm:t>
        <a:bodyPr/>
        <a:lstStyle/>
        <a:p>
          <a:r>
            <a:rPr lang="en-US" dirty="0" smtClean="0"/>
            <a:t>Store Safety Modification Program</a:t>
          </a:r>
          <a:endParaRPr lang="en-US" dirty="0"/>
        </a:p>
      </dgm:t>
    </dgm:pt>
    <dgm:pt modelId="{38AC67A4-E0D7-4C69-A7A7-9A66671C97F9}" type="parTrans" cxnId="{3E9F0923-86D1-4667-B673-1A4E043818F4}">
      <dgm:prSet/>
      <dgm:spPr/>
      <dgm:t>
        <a:bodyPr/>
        <a:lstStyle/>
        <a:p>
          <a:endParaRPr lang="en-US"/>
        </a:p>
      </dgm:t>
    </dgm:pt>
    <dgm:pt modelId="{8ED5D8FE-3A52-4993-814D-754AA6C79352}" type="sibTrans" cxnId="{3E9F0923-86D1-4667-B673-1A4E043818F4}">
      <dgm:prSet/>
      <dgm:spPr/>
      <dgm:t>
        <a:bodyPr/>
        <a:lstStyle/>
        <a:p>
          <a:endParaRPr lang="en-US"/>
        </a:p>
      </dgm:t>
    </dgm:pt>
    <dgm:pt modelId="{744B201C-071F-4CB3-B5EA-618016379CB5}">
      <dgm:prSet phldrT="[Text]"/>
      <dgm:spPr/>
      <dgm:t>
        <a:bodyPr/>
        <a:lstStyle/>
        <a:p>
          <a:r>
            <a:rPr lang="en-US" dirty="0" smtClean="0"/>
            <a:t>Off Island Medical Transportation</a:t>
          </a:r>
          <a:endParaRPr lang="en-US" dirty="0"/>
        </a:p>
      </dgm:t>
    </dgm:pt>
    <dgm:pt modelId="{B6C280FC-35B1-4483-82C8-B75D35128D9E}" type="parTrans" cxnId="{CE45EB24-622A-4985-AC3F-8679B86A2C2B}">
      <dgm:prSet/>
      <dgm:spPr/>
      <dgm:t>
        <a:bodyPr/>
        <a:lstStyle/>
        <a:p>
          <a:endParaRPr lang="en-US"/>
        </a:p>
      </dgm:t>
    </dgm:pt>
    <dgm:pt modelId="{00CA3E5E-2931-48AD-A9F1-944CF4DB25D4}" type="sibTrans" cxnId="{CE45EB24-622A-4985-AC3F-8679B86A2C2B}">
      <dgm:prSet/>
      <dgm:spPr/>
      <dgm:t>
        <a:bodyPr/>
        <a:lstStyle/>
        <a:p>
          <a:endParaRPr lang="en-US"/>
        </a:p>
      </dgm:t>
    </dgm:pt>
    <dgm:pt modelId="{90543EAC-34CD-45BE-B58F-A0DCD7C97C57}">
      <dgm:prSet phldrT="[Text]"/>
      <dgm:spPr/>
      <dgm:t>
        <a:bodyPr/>
        <a:lstStyle/>
        <a:p>
          <a:r>
            <a:rPr lang="en-US" dirty="0" smtClean="0"/>
            <a:t>Call the Tech Pro</a:t>
          </a:r>
          <a:endParaRPr lang="en-US" dirty="0"/>
        </a:p>
      </dgm:t>
    </dgm:pt>
    <dgm:pt modelId="{A5E0C0F7-B459-4C4D-8FDC-F6E803A7ECE8}" type="parTrans" cxnId="{E5B73214-03A3-4024-84EB-B51837F3DF9D}">
      <dgm:prSet/>
      <dgm:spPr/>
      <dgm:t>
        <a:bodyPr/>
        <a:lstStyle/>
        <a:p>
          <a:endParaRPr lang="en-US"/>
        </a:p>
      </dgm:t>
    </dgm:pt>
    <dgm:pt modelId="{C4879AB6-755A-49FD-8DAB-B856B65E3263}" type="sibTrans" cxnId="{E5B73214-03A3-4024-84EB-B51837F3DF9D}">
      <dgm:prSet/>
      <dgm:spPr/>
      <dgm:t>
        <a:bodyPr/>
        <a:lstStyle/>
        <a:p>
          <a:endParaRPr lang="en-US"/>
        </a:p>
      </dgm:t>
    </dgm:pt>
    <dgm:pt modelId="{BDC2A429-7BC2-4377-B279-86A5A08E5BA6}">
      <dgm:prSet phldrT="[Text]"/>
      <dgm:spPr/>
      <dgm:t>
        <a:bodyPr/>
        <a:lstStyle/>
        <a:p>
          <a:r>
            <a:rPr lang="en-US" dirty="0" smtClean="0"/>
            <a:t>Volunteer Bank</a:t>
          </a:r>
          <a:endParaRPr lang="en-US" dirty="0"/>
        </a:p>
      </dgm:t>
    </dgm:pt>
    <dgm:pt modelId="{FE7273D8-7850-4BBF-83C6-C31ECB9C8EBF}" type="parTrans" cxnId="{C777AA1B-F266-403A-B7B1-97B0DFE52EA4}">
      <dgm:prSet/>
      <dgm:spPr/>
      <dgm:t>
        <a:bodyPr/>
        <a:lstStyle/>
        <a:p>
          <a:endParaRPr lang="en-US"/>
        </a:p>
      </dgm:t>
    </dgm:pt>
    <dgm:pt modelId="{3061BB57-0BC4-4FBB-8158-A9C8B2FA8E1D}" type="sibTrans" cxnId="{C777AA1B-F266-403A-B7B1-97B0DFE52EA4}">
      <dgm:prSet/>
      <dgm:spPr/>
      <dgm:t>
        <a:bodyPr/>
        <a:lstStyle/>
        <a:p>
          <a:endParaRPr lang="en-US"/>
        </a:p>
      </dgm:t>
    </dgm:pt>
    <dgm:pt modelId="{64D5AC1E-DF7A-4EA6-99CD-42AE969FF68A}">
      <dgm:prSet phldrT="[Text]"/>
      <dgm:spPr/>
      <dgm:t>
        <a:bodyPr/>
        <a:lstStyle/>
        <a:p>
          <a:r>
            <a:rPr lang="en-US" dirty="0" smtClean="0"/>
            <a:t>Help on the Go</a:t>
          </a:r>
          <a:endParaRPr lang="en-US" dirty="0"/>
        </a:p>
      </dgm:t>
    </dgm:pt>
    <dgm:pt modelId="{C3EF0A8D-843B-4C73-AE40-EF5C4C31865D}" type="parTrans" cxnId="{C32B83A9-D3D2-49B4-B5AD-6806246A5F9E}">
      <dgm:prSet/>
      <dgm:spPr/>
      <dgm:t>
        <a:bodyPr/>
        <a:lstStyle/>
        <a:p>
          <a:endParaRPr lang="en-US"/>
        </a:p>
      </dgm:t>
    </dgm:pt>
    <dgm:pt modelId="{83B28A3E-D34C-499E-9734-33FC1A4750EC}" type="sibTrans" cxnId="{C32B83A9-D3D2-49B4-B5AD-6806246A5F9E}">
      <dgm:prSet/>
      <dgm:spPr/>
      <dgm:t>
        <a:bodyPr/>
        <a:lstStyle/>
        <a:p>
          <a:endParaRPr lang="en-US"/>
        </a:p>
      </dgm:t>
    </dgm:pt>
    <dgm:pt modelId="{54C6CFC3-B98C-4C72-81CD-7356042EC0B2}">
      <dgm:prSet phldrT="[Text]"/>
      <dgm:spPr/>
      <dgm:t>
        <a:bodyPr/>
        <a:lstStyle/>
        <a:p>
          <a:r>
            <a:rPr lang="en-US" dirty="0" smtClean="0"/>
            <a:t>First Start</a:t>
          </a:r>
          <a:endParaRPr lang="en-US" dirty="0"/>
        </a:p>
      </dgm:t>
    </dgm:pt>
    <dgm:pt modelId="{FBEDE428-CA33-4128-8336-567112A734F6}" type="parTrans" cxnId="{ACCBC234-3372-4AFE-BC03-57BE12AB6A64}">
      <dgm:prSet/>
      <dgm:spPr/>
      <dgm:t>
        <a:bodyPr/>
        <a:lstStyle/>
        <a:p>
          <a:endParaRPr lang="en-US"/>
        </a:p>
      </dgm:t>
    </dgm:pt>
    <dgm:pt modelId="{730C150F-95FC-4F94-942E-A3C45F5A26EC}" type="sibTrans" cxnId="{ACCBC234-3372-4AFE-BC03-57BE12AB6A64}">
      <dgm:prSet/>
      <dgm:spPr/>
      <dgm:t>
        <a:bodyPr/>
        <a:lstStyle/>
        <a:p>
          <a:endParaRPr lang="en-US"/>
        </a:p>
      </dgm:t>
    </dgm:pt>
    <dgm:pt modelId="{66E41090-E1BF-4214-A487-044908E15138}">
      <dgm:prSet phldrT="[Text]"/>
      <dgm:spPr/>
      <dgm:t>
        <a:bodyPr/>
        <a:lstStyle/>
        <a:p>
          <a:r>
            <a:rPr lang="en-US" dirty="0" smtClean="0"/>
            <a:t>Integrated Transportation Scheduling</a:t>
          </a:r>
          <a:endParaRPr lang="en-US" dirty="0"/>
        </a:p>
      </dgm:t>
    </dgm:pt>
    <dgm:pt modelId="{035869FB-6B95-45B5-8C45-153983CB8B26}" type="parTrans" cxnId="{B4C41E2A-0D02-4406-8703-C16A2DEC0022}">
      <dgm:prSet/>
      <dgm:spPr/>
      <dgm:t>
        <a:bodyPr/>
        <a:lstStyle/>
        <a:p>
          <a:endParaRPr lang="en-US"/>
        </a:p>
      </dgm:t>
    </dgm:pt>
    <dgm:pt modelId="{3640DD03-2B9D-4E5F-A5A7-65ADB1D1C6C4}" type="sibTrans" cxnId="{B4C41E2A-0D02-4406-8703-C16A2DEC0022}">
      <dgm:prSet/>
      <dgm:spPr/>
      <dgm:t>
        <a:bodyPr/>
        <a:lstStyle/>
        <a:p>
          <a:endParaRPr lang="en-US"/>
        </a:p>
      </dgm:t>
    </dgm:pt>
    <dgm:pt modelId="{597249CF-BD6F-400A-9AD4-BD89E5BDE347}">
      <dgm:prSet phldrT="[Text]"/>
      <dgm:spPr/>
      <dgm:t>
        <a:bodyPr/>
        <a:lstStyle/>
        <a:p>
          <a:r>
            <a:rPr lang="en-US" dirty="0" smtClean="0"/>
            <a:t>Beach Within Reach</a:t>
          </a:r>
          <a:endParaRPr lang="en-US" dirty="0"/>
        </a:p>
      </dgm:t>
    </dgm:pt>
    <dgm:pt modelId="{7CD19F44-26E2-451D-B81B-6CCCF0308868}" type="parTrans" cxnId="{6AE656B5-4A78-4166-A64B-BED3D8E32142}">
      <dgm:prSet/>
      <dgm:spPr/>
      <dgm:t>
        <a:bodyPr/>
        <a:lstStyle/>
        <a:p>
          <a:endParaRPr lang="en-US"/>
        </a:p>
      </dgm:t>
    </dgm:pt>
    <dgm:pt modelId="{2E90CF0E-C719-466A-BDDD-7ECE2F5B2ED7}" type="sibTrans" cxnId="{6AE656B5-4A78-4166-A64B-BED3D8E32142}">
      <dgm:prSet/>
      <dgm:spPr/>
      <dgm:t>
        <a:bodyPr/>
        <a:lstStyle/>
        <a:p>
          <a:endParaRPr lang="en-US"/>
        </a:p>
      </dgm:t>
    </dgm:pt>
    <dgm:pt modelId="{F7D94786-5911-4C98-841D-AD77AFC8F49B}" type="pres">
      <dgm:prSet presAssocID="{F43C4774-B741-4380-9031-90CF257E91E1}" presName="diagram" presStyleCnt="0">
        <dgm:presLayoutVars>
          <dgm:dir/>
          <dgm:resizeHandles val="exact"/>
        </dgm:presLayoutVars>
      </dgm:prSet>
      <dgm:spPr/>
      <dgm:t>
        <a:bodyPr/>
        <a:lstStyle/>
        <a:p>
          <a:endParaRPr lang="en-US"/>
        </a:p>
      </dgm:t>
    </dgm:pt>
    <dgm:pt modelId="{7BEBF93C-ACA4-402F-AE88-ECE280650DC6}" type="pres">
      <dgm:prSet presAssocID="{F2641211-B5DB-4135-9C8A-04177BB7E0BD}" presName="node" presStyleLbl="node1" presStyleIdx="0" presStyleCnt="8">
        <dgm:presLayoutVars>
          <dgm:bulletEnabled val="1"/>
        </dgm:presLayoutVars>
      </dgm:prSet>
      <dgm:spPr/>
      <dgm:t>
        <a:bodyPr/>
        <a:lstStyle/>
        <a:p>
          <a:endParaRPr lang="en-US"/>
        </a:p>
      </dgm:t>
    </dgm:pt>
    <dgm:pt modelId="{A2C595F4-5450-400C-AFFC-5BFC7D3B96B3}" type="pres">
      <dgm:prSet presAssocID="{8ED5D8FE-3A52-4993-814D-754AA6C79352}" presName="sibTrans" presStyleCnt="0"/>
      <dgm:spPr/>
    </dgm:pt>
    <dgm:pt modelId="{B3ED301C-456F-455F-9C94-B2991911544C}" type="pres">
      <dgm:prSet presAssocID="{744B201C-071F-4CB3-B5EA-618016379CB5}" presName="node" presStyleLbl="node1" presStyleIdx="1" presStyleCnt="8">
        <dgm:presLayoutVars>
          <dgm:bulletEnabled val="1"/>
        </dgm:presLayoutVars>
      </dgm:prSet>
      <dgm:spPr/>
      <dgm:t>
        <a:bodyPr/>
        <a:lstStyle/>
        <a:p>
          <a:endParaRPr lang="en-US"/>
        </a:p>
      </dgm:t>
    </dgm:pt>
    <dgm:pt modelId="{569BFC3E-4450-464C-B91F-198D68E88D96}" type="pres">
      <dgm:prSet presAssocID="{00CA3E5E-2931-48AD-A9F1-944CF4DB25D4}" presName="sibTrans" presStyleCnt="0"/>
      <dgm:spPr/>
    </dgm:pt>
    <dgm:pt modelId="{F64F6C32-3859-4D6B-9FAB-D0A0A9211BEE}" type="pres">
      <dgm:prSet presAssocID="{90543EAC-34CD-45BE-B58F-A0DCD7C97C57}" presName="node" presStyleLbl="node1" presStyleIdx="2" presStyleCnt="8">
        <dgm:presLayoutVars>
          <dgm:bulletEnabled val="1"/>
        </dgm:presLayoutVars>
      </dgm:prSet>
      <dgm:spPr/>
      <dgm:t>
        <a:bodyPr/>
        <a:lstStyle/>
        <a:p>
          <a:endParaRPr lang="en-US"/>
        </a:p>
      </dgm:t>
    </dgm:pt>
    <dgm:pt modelId="{C266E4ED-DF3C-49AB-A45A-802E9CEEBD0B}" type="pres">
      <dgm:prSet presAssocID="{C4879AB6-755A-49FD-8DAB-B856B65E3263}" presName="sibTrans" presStyleCnt="0"/>
      <dgm:spPr/>
    </dgm:pt>
    <dgm:pt modelId="{8DE3DBEF-78A6-419E-9842-354B16A2992F}" type="pres">
      <dgm:prSet presAssocID="{BDC2A429-7BC2-4377-B279-86A5A08E5BA6}" presName="node" presStyleLbl="node1" presStyleIdx="3" presStyleCnt="8" custLinFactNeighborX="126" custLinFactNeighborY="-983">
        <dgm:presLayoutVars>
          <dgm:bulletEnabled val="1"/>
        </dgm:presLayoutVars>
      </dgm:prSet>
      <dgm:spPr/>
      <dgm:t>
        <a:bodyPr/>
        <a:lstStyle/>
        <a:p>
          <a:endParaRPr lang="en-US"/>
        </a:p>
      </dgm:t>
    </dgm:pt>
    <dgm:pt modelId="{B52872AC-F638-4D5F-A55F-9EF00D5254AC}" type="pres">
      <dgm:prSet presAssocID="{3061BB57-0BC4-4FBB-8158-A9C8B2FA8E1D}" presName="sibTrans" presStyleCnt="0"/>
      <dgm:spPr/>
    </dgm:pt>
    <dgm:pt modelId="{70827603-606F-47BC-BC14-3E7F014F5321}" type="pres">
      <dgm:prSet presAssocID="{64D5AC1E-DF7A-4EA6-99CD-42AE969FF68A}" presName="node" presStyleLbl="node1" presStyleIdx="4" presStyleCnt="8" custLinFactNeighborX="-126" custLinFactNeighborY="3857">
        <dgm:presLayoutVars>
          <dgm:bulletEnabled val="1"/>
        </dgm:presLayoutVars>
      </dgm:prSet>
      <dgm:spPr/>
      <dgm:t>
        <a:bodyPr/>
        <a:lstStyle/>
        <a:p>
          <a:endParaRPr lang="en-US"/>
        </a:p>
      </dgm:t>
    </dgm:pt>
    <dgm:pt modelId="{010C6725-E7CF-4CC0-A016-0F0FB3376680}" type="pres">
      <dgm:prSet presAssocID="{83B28A3E-D34C-499E-9734-33FC1A4750EC}" presName="sibTrans" presStyleCnt="0"/>
      <dgm:spPr/>
    </dgm:pt>
    <dgm:pt modelId="{603DEF80-BC2F-45D5-ACAE-920D362967BB}" type="pres">
      <dgm:prSet presAssocID="{54C6CFC3-B98C-4C72-81CD-7356042EC0B2}" presName="node" presStyleLbl="node1" presStyleIdx="5" presStyleCnt="8" custLinFactNeighborX="-1029" custLinFactNeighborY="2275">
        <dgm:presLayoutVars>
          <dgm:bulletEnabled val="1"/>
        </dgm:presLayoutVars>
      </dgm:prSet>
      <dgm:spPr/>
      <dgm:t>
        <a:bodyPr/>
        <a:lstStyle/>
        <a:p>
          <a:endParaRPr lang="en-US"/>
        </a:p>
      </dgm:t>
    </dgm:pt>
    <dgm:pt modelId="{C711FB7B-0A33-4738-B97A-50D33ECE11A2}" type="pres">
      <dgm:prSet presAssocID="{730C150F-95FC-4F94-942E-A3C45F5A26EC}" presName="sibTrans" presStyleCnt="0"/>
      <dgm:spPr/>
    </dgm:pt>
    <dgm:pt modelId="{FFA0D9D9-EE48-4AEE-A489-2F5807F115E2}" type="pres">
      <dgm:prSet presAssocID="{66E41090-E1BF-4214-A487-044908E15138}" presName="node" presStyleLbl="node1" presStyleIdx="6" presStyleCnt="8">
        <dgm:presLayoutVars>
          <dgm:bulletEnabled val="1"/>
        </dgm:presLayoutVars>
      </dgm:prSet>
      <dgm:spPr/>
      <dgm:t>
        <a:bodyPr/>
        <a:lstStyle/>
        <a:p>
          <a:endParaRPr lang="en-US"/>
        </a:p>
      </dgm:t>
    </dgm:pt>
    <dgm:pt modelId="{D498604A-65F7-484E-99BB-9F79DE780AD2}" type="pres">
      <dgm:prSet presAssocID="{3640DD03-2B9D-4E5F-A5A7-65ADB1D1C6C4}" presName="sibTrans" presStyleCnt="0"/>
      <dgm:spPr/>
    </dgm:pt>
    <dgm:pt modelId="{FDAD621F-85A4-4DA2-A922-3B4F3570A3DD}" type="pres">
      <dgm:prSet presAssocID="{597249CF-BD6F-400A-9AD4-BD89E5BDE347}" presName="node" presStyleLbl="node1" presStyleIdx="7" presStyleCnt="8">
        <dgm:presLayoutVars>
          <dgm:bulletEnabled val="1"/>
        </dgm:presLayoutVars>
      </dgm:prSet>
      <dgm:spPr/>
      <dgm:t>
        <a:bodyPr/>
        <a:lstStyle/>
        <a:p>
          <a:endParaRPr lang="en-US"/>
        </a:p>
      </dgm:t>
    </dgm:pt>
  </dgm:ptLst>
  <dgm:cxnLst>
    <dgm:cxn modelId="{CE45EB24-622A-4985-AC3F-8679B86A2C2B}" srcId="{F43C4774-B741-4380-9031-90CF257E91E1}" destId="{744B201C-071F-4CB3-B5EA-618016379CB5}" srcOrd="1" destOrd="0" parTransId="{B6C280FC-35B1-4483-82C8-B75D35128D9E}" sibTransId="{00CA3E5E-2931-48AD-A9F1-944CF4DB25D4}"/>
    <dgm:cxn modelId="{ACCBC234-3372-4AFE-BC03-57BE12AB6A64}" srcId="{F43C4774-B741-4380-9031-90CF257E91E1}" destId="{54C6CFC3-B98C-4C72-81CD-7356042EC0B2}" srcOrd="5" destOrd="0" parTransId="{FBEDE428-CA33-4128-8336-567112A734F6}" sibTransId="{730C150F-95FC-4F94-942E-A3C45F5A26EC}"/>
    <dgm:cxn modelId="{63581A6E-CD00-44EC-BA23-D824D010E239}" type="presOf" srcId="{597249CF-BD6F-400A-9AD4-BD89E5BDE347}" destId="{FDAD621F-85A4-4DA2-A922-3B4F3570A3DD}" srcOrd="0" destOrd="0" presId="urn:microsoft.com/office/officeart/2005/8/layout/default"/>
    <dgm:cxn modelId="{B4C41E2A-0D02-4406-8703-C16A2DEC0022}" srcId="{F43C4774-B741-4380-9031-90CF257E91E1}" destId="{66E41090-E1BF-4214-A487-044908E15138}" srcOrd="6" destOrd="0" parTransId="{035869FB-6B95-45B5-8C45-153983CB8B26}" sibTransId="{3640DD03-2B9D-4E5F-A5A7-65ADB1D1C6C4}"/>
    <dgm:cxn modelId="{D88D22AC-B31F-490A-A4E3-BAB630B23C6A}" type="presOf" srcId="{744B201C-071F-4CB3-B5EA-618016379CB5}" destId="{B3ED301C-456F-455F-9C94-B2991911544C}" srcOrd="0" destOrd="0" presId="urn:microsoft.com/office/officeart/2005/8/layout/default"/>
    <dgm:cxn modelId="{345D67E2-0DB2-4EB5-9F6D-D53AF58B039A}" type="presOf" srcId="{54C6CFC3-B98C-4C72-81CD-7356042EC0B2}" destId="{603DEF80-BC2F-45D5-ACAE-920D362967BB}" srcOrd="0" destOrd="0" presId="urn:microsoft.com/office/officeart/2005/8/layout/default"/>
    <dgm:cxn modelId="{7BED02BE-A808-4930-AC3E-9895FE128FC0}" type="presOf" srcId="{90543EAC-34CD-45BE-B58F-A0DCD7C97C57}" destId="{F64F6C32-3859-4D6B-9FAB-D0A0A9211BEE}" srcOrd="0" destOrd="0" presId="urn:microsoft.com/office/officeart/2005/8/layout/default"/>
    <dgm:cxn modelId="{10CF8A73-EFAF-4E4E-941F-B117AD462752}" type="presOf" srcId="{F43C4774-B741-4380-9031-90CF257E91E1}" destId="{F7D94786-5911-4C98-841D-AD77AFC8F49B}" srcOrd="0" destOrd="0" presId="urn:microsoft.com/office/officeart/2005/8/layout/default"/>
    <dgm:cxn modelId="{5C822059-38C2-477A-9BC7-288A4D71E384}" type="presOf" srcId="{BDC2A429-7BC2-4377-B279-86A5A08E5BA6}" destId="{8DE3DBEF-78A6-419E-9842-354B16A2992F}" srcOrd="0" destOrd="0" presId="urn:microsoft.com/office/officeart/2005/8/layout/default"/>
    <dgm:cxn modelId="{C32B83A9-D3D2-49B4-B5AD-6806246A5F9E}" srcId="{F43C4774-B741-4380-9031-90CF257E91E1}" destId="{64D5AC1E-DF7A-4EA6-99CD-42AE969FF68A}" srcOrd="4" destOrd="0" parTransId="{C3EF0A8D-843B-4C73-AE40-EF5C4C31865D}" sibTransId="{83B28A3E-D34C-499E-9734-33FC1A4750EC}"/>
    <dgm:cxn modelId="{E5B73214-03A3-4024-84EB-B51837F3DF9D}" srcId="{F43C4774-B741-4380-9031-90CF257E91E1}" destId="{90543EAC-34CD-45BE-B58F-A0DCD7C97C57}" srcOrd="2" destOrd="0" parTransId="{A5E0C0F7-B459-4C4D-8FDC-F6E803A7ECE8}" sibTransId="{C4879AB6-755A-49FD-8DAB-B856B65E3263}"/>
    <dgm:cxn modelId="{09D42059-3E7C-4578-9670-724C6AE54F6C}" type="presOf" srcId="{66E41090-E1BF-4214-A487-044908E15138}" destId="{FFA0D9D9-EE48-4AEE-A489-2F5807F115E2}" srcOrd="0" destOrd="0" presId="urn:microsoft.com/office/officeart/2005/8/layout/default"/>
    <dgm:cxn modelId="{3E9F0923-86D1-4667-B673-1A4E043818F4}" srcId="{F43C4774-B741-4380-9031-90CF257E91E1}" destId="{F2641211-B5DB-4135-9C8A-04177BB7E0BD}" srcOrd="0" destOrd="0" parTransId="{38AC67A4-E0D7-4C69-A7A7-9A66671C97F9}" sibTransId="{8ED5D8FE-3A52-4993-814D-754AA6C79352}"/>
    <dgm:cxn modelId="{5DE10996-1CD6-43FA-AF30-5D7A6200616F}" type="presOf" srcId="{64D5AC1E-DF7A-4EA6-99CD-42AE969FF68A}" destId="{70827603-606F-47BC-BC14-3E7F014F5321}" srcOrd="0" destOrd="0" presId="urn:microsoft.com/office/officeart/2005/8/layout/default"/>
    <dgm:cxn modelId="{ABBCF33B-03D1-4FBE-9FB9-CEE89EDDAE6A}" type="presOf" srcId="{F2641211-B5DB-4135-9C8A-04177BB7E0BD}" destId="{7BEBF93C-ACA4-402F-AE88-ECE280650DC6}" srcOrd="0" destOrd="0" presId="urn:microsoft.com/office/officeart/2005/8/layout/default"/>
    <dgm:cxn modelId="{C777AA1B-F266-403A-B7B1-97B0DFE52EA4}" srcId="{F43C4774-B741-4380-9031-90CF257E91E1}" destId="{BDC2A429-7BC2-4377-B279-86A5A08E5BA6}" srcOrd="3" destOrd="0" parTransId="{FE7273D8-7850-4BBF-83C6-C31ECB9C8EBF}" sibTransId="{3061BB57-0BC4-4FBB-8158-A9C8B2FA8E1D}"/>
    <dgm:cxn modelId="{6AE656B5-4A78-4166-A64B-BED3D8E32142}" srcId="{F43C4774-B741-4380-9031-90CF257E91E1}" destId="{597249CF-BD6F-400A-9AD4-BD89E5BDE347}" srcOrd="7" destOrd="0" parTransId="{7CD19F44-26E2-451D-B81B-6CCCF0308868}" sibTransId="{2E90CF0E-C719-466A-BDDD-7ECE2F5B2ED7}"/>
    <dgm:cxn modelId="{F2B03F2C-65DE-49D0-9734-BDB30E4CFE0D}" type="presParOf" srcId="{F7D94786-5911-4C98-841D-AD77AFC8F49B}" destId="{7BEBF93C-ACA4-402F-AE88-ECE280650DC6}" srcOrd="0" destOrd="0" presId="urn:microsoft.com/office/officeart/2005/8/layout/default"/>
    <dgm:cxn modelId="{351816E5-0B9A-43C1-88CA-CAFFA6CE9542}" type="presParOf" srcId="{F7D94786-5911-4C98-841D-AD77AFC8F49B}" destId="{A2C595F4-5450-400C-AFFC-5BFC7D3B96B3}" srcOrd="1" destOrd="0" presId="urn:microsoft.com/office/officeart/2005/8/layout/default"/>
    <dgm:cxn modelId="{6AB9B5AE-6A0D-43D1-B659-CBB51DD66256}" type="presParOf" srcId="{F7D94786-5911-4C98-841D-AD77AFC8F49B}" destId="{B3ED301C-456F-455F-9C94-B2991911544C}" srcOrd="2" destOrd="0" presId="urn:microsoft.com/office/officeart/2005/8/layout/default"/>
    <dgm:cxn modelId="{BA4958E6-5A8B-4101-8B71-2F263D277F01}" type="presParOf" srcId="{F7D94786-5911-4C98-841D-AD77AFC8F49B}" destId="{569BFC3E-4450-464C-B91F-198D68E88D96}" srcOrd="3" destOrd="0" presId="urn:microsoft.com/office/officeart/2005/8/layout/default"/>
    <dgm:cxn modelId="{23EE5A5A-89B8-4851-B9E6-F1212C888369}" type="presParOf" srcId="{F7D94786-5911-4C98-841D-AD77AFC8F49B}" destId="{F64F6C32-3859-4D6B-9FAB-D0A0A9211BEE}" srcOrd="4" destOrd="0" presId="urn:microsoft.com/office/officeart/2005/8/layout/default"/>
    <dgm:cxn modelId="{0D0BD2AE-E059-4440-85EA-684DE957C5E4}" type="presParOf" srcId="{F7D94786-5911-4C98-841D-AD77AFC8F49B}" destId="{C266E4ED-DF3C-49AB-A45A-802E9CEEBD0B}" srcOrd="5" destOrd="0" presId="urn:microsoft.com/office/officeart/2005/8/layout/default"/>
    <dgm:cxn modelId="{1EABC92E-BEB7-4987-A671-D349286D2346}" type="presParOf" srcId="{F7D94786-5911-4C98-841D-AD77AFC8F49B}" destId="{8DE3DBEF-78A6-419E-9842-354B16A2992F}" srcOrd="6" destOrd="0" presId="urn:microsoft.com/office/officeart/2005/8/layout/default"/>
    <dgm:cxn modelId="{53D9CFDA-DCD6-40EF-ACAA-EDCCB0A52745}" type="presParOf" srcId="{F7D94786-5911-4C98-841D-AD77AFC8F49B}" destId="{B52872AC-F638-4D5F-A55F-9EF00D5254AC}" srcOrd="7" destOrd="0" presId="urn:microsoft.com/office/officeart/2005/8/layout/default"/>
    <dgm:cxn modelId="{425DB1E5-5AD0-464F-B01D-FAADDCAEF48F}" type="presParOf" srcId="{F7D94786-5911-4C98-841D-AD77AFC8F49B}" destId="{70827603-606F-47BC-BC14-3E7F014F5321}" srcOrd="8" destOrd="0" presId="urn:microsoft.com/office/officeart/2005/8/layout/default"/>
    <dgm:cxn modelId="{347F1AE0-0C21-406D-9896-AEBA5B2962C6}" type="presParOf" srcId="{F7D94786-5911-4C98-841D-AD77AFC8F49B}" destId="{010C6725-E7CF-4CC0-A016-0F0FB3376680}" srcOrd="9" destOrd="0" presId="urn:microsoft.com/office/officeart/2005/8/layout/default"/>
    <dgm:cxn modelId="{6BED5F26-5699-4A6E-B358-3DFEE434CD3B}" type="presParOf" srcId="{F7D94786-5911-4C98-841D-AD77AFC8F49B}" destId="{603DEF80-BC2F-45D5-ACAE-920D362967BB}" srcOrd="10" destOrd="0" presId="urn:microsoft.com/office/officeart/2005/8/layout/default"/>
    <dgm:cxn modelId="{5E118711-C694-4823-87BC-07793400E6B5}" type="presParOf" srcId="{F7D94786-5911-4C98-841D-AD77AFC8F49B}" destId="{C711FB7B-0A33-4738-B97A-50D33ECE11A2}" srcOrd="11" destOrd="0" presId="urn:microsoft.com/office/officeart/2005/8/layout/default"/>
    <dgm:cxn modelId="{A33CBF0D-8AD0-471B-8F61-E9D140671DA6}" type="presParOf" srcId="{F7D94786-5911-4C98-841D-AD77AFC8F49B}" destId="{FFA0D9D9-EE48-4AEE-A489-2F5807F115E2}" srcOrd="12" destOrd="0" presId="urn:microsoft.com/office/officeart/2005/8/layout/default"/>
    <dgm:cxn modelId="{4E15F925-3865-4C44-BC96-8FDF8DC435BD}" type="presParOf" srcId="{F7D94786-5911-4C98-841D-AD77AFC8F49B}" destId="{D498604A-65F7-484E-99BB-9F79DE780AD2}" srcOrd="13" destOrd="0" presId="urn:microsoft.com/office/officeart/2005/8/layout/default"/>
    <dgm:cxn modelId="{A06D8862-1C4B-4A2E-9610-B51F5A9DAF04}" type="presParOf" srcId="{F7D94786-5911-4C98-841D-AD77AFC8F49B}" destId="{FDAD621F-85A4-4DA2-A922-3B4F3570A3D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2DFB9E-5164-4E67-9F03-4D894F0C710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52E8E23-F524-4A1B-B4C1-97E30F9BB256}">
      <dgm:prSet phldrT="[Text]"/>
      <dgm:spPr/>
      <dgm:t>
        <a:bodyPr/>
        <a:lstStyle/>
        <a:p>
          <a:r>
            <a:rPr lang="en-US" dirty="0" smtClean="0"/>
            <a:t>What are the needs of Older Adults?</a:t>
          </a:r>
          <a:endParaRPr lang="en-US" dirty="0"/>
        </a:p>
      </dgm:t>
    </dgm:pt>
    <dgm:pt modelId="{CC255D10-412C-40F9-9389-4630BD4579D4}" type="parTrans" cxnId="{C5D30FDA-AD88-421F-A030-0D4A4BB959E2}">
      <dgm:prSet/>
      <dgm:spPr/>
      <dgm:t>
        <a:bodyPr/>
        <a:lstStyle/>
        <a:p>
          <a:endParaRPr lang="en-US"/>
        </a:p>
      </dgm:t>
    </dgm:pt>
    <dgm:pt modelId="{87BE103F-E6B2-4F0D-97F5-8C1D98E3A6EC}" type="sibTrans" cxnId="{C5D30FDA-AD88-421F-A030-0D4A4BB959E2}">
      <dgm:prSet/>
      <dgm:spPr/>
      <dgm:t>
        <a:bodyPr/>
        <a:lstStyle/>
        <a:p>
          <a:endParaRPr lang="en-US"/>
        </a:p>
      </dgm:t>
    </dgm:pt>
    <dgm:pt modelId="{AA33A6DD-35CA-422D-8F32-6C961B9CD3CE}">
      <dgm:prSet phldrT="[Text]"/>
      <dgm:spPr/>
      <dgm:t>
        <a:bodyPr/>
        <a:lstStyle/>
        <a:p>
          <a:r>
            <a:rPr lang="en-US" dirty="0" smtClean="0"/>
            <a:t>More transportation options</a:t>
          </a:r>
          <a:endParaRPr lang="en-US" dirty="0"/>
        </a:p>
      </dgm:t>
    </dgm:pt>
    <dgm:pt modelId="{A43453A6-8F74-4751-AEEE-9CD0E3455FCE}" type="parTrans" cxnId="{3024563D-DD5C-4609-BB2D-DD62802C4819}">
      <dgm:prSet/>
      <dgm:spPr/>
      <dgm:t>
        <a:bodyPr/>
        <a:lstStyle/>
        <a:p>
          <a:endParaRPr lang="en-US"/>
        </a:p>
      </dgm:t>
    </dgm:pt>
    <dgm:pt modelId="{D271BC5C-8948-44E4-82F1-714F683FE6C3}" type="sibTrans" cxnId="{3024563D-DD5C-4609-BB2D-DD62802C4819}">
      <dgm:prSet/>
      <dgm:spPr/>
      <dgm:t>
        <a:bodyPr/>
        <a:lstStyle/>
        <a:p>
          <a:endParaRPr lang="en-US"/>
        </a:p>
      </dgm:t>
    </dgm:pt>
    <dgm:pt modelId="{5EF41AFA-2A84-4FFE-8E59-399427FDA01B}">
      <dgm:prSet phldrT="[Text]"/>
      <dgm:spPr/>
      <dgm:t>
        <a:bodyPr/>
        <a:lstStyle/>
        <a:p>
          <a:r>
            <a:rPr lang="en-US" dirty="0" smtClean="0"/>
            <a:t>Improved dental and vision care</a:t>
          </a:r>
          <a:endParaRPr lang="en-US" dirty="0"/>
        </a:p>
      </dgm:t>
    </dgm:pt>
    <dgm:pt modelId="{6612A3B1-97A5-45BE-B19E-5C8CE34CE6EF}" type="parTrans" cxnId="{10123F67-AB32-4E91-AE46-40B293743A67}">
      <dgm:prSet/>
      <dgm:spPr/>
      <dgm:t>
        <a:bodyPr/>
        <a:lstStyle/>
        <a:p>
          <a:endParaRPr lang="en-US"/>
        </a:p>
      </dgm:t>
    </dgm:pt>
    <dgm:pt modelId="{5039A80E-6463-4334-BBC0-476011E98944}" type="sibTrans" cxnId="{10123F67-AB32-4E91-AE46-40B293743A67}">
      <dgm:prSet/>
      <dgm:spPr/>
      <dgm:t>
        <a:bodyPr/>
        <a:lstStyle/>
        <a:p>
          <a:endParaRPr lang="en-US"/>
        </a:p>
      </dgm:t>
    </dgm:pt>
    <dgm:pt modelId="{7EA316D9-D89D-4B9A-AA25-40D8E33CF4AA}">
      <dgm:prSet phldrT="[Text]"/>
      <dgm:spPr/>
      <dgm:t>
        <a:bodyPr/>
        <a:lstStyle/>
        <a:p>
          <a:r>
            <a:rPr lang="en-US" dirty="0" smtClean="0"/>
            <a:t>What is happening on our Island?</a:t>
          </a:r>
          <a:endParaRPr lang="en-US" dirty="0"/>
        </a:p>
      </dgm:t>
    </dgm:pt>
    <dgm:pt modelId="{FB59F0C6-1483-4936-94CD-6B432D3C0579}" type="parTrans" cxnId="{63E58FC4-D669-44F3-B566-CDC23D46E47C}">
      <dgm:prSet/>
      <dgm:spPr/>
      <dgm:t>
        <a:bodyPr/>
        <a:lstStyle/>
        <a:p>
          <a:endParaRPr lang="en-US"/>
        </a:p>
      </dgm:t>
    </dgm:pt>
    <dgm:pt modelId="{4369CC13-D14D-456B-9986-D6494EE4AC6A}" type="sibTrans" cxnId="{63E58FC4-D669-44F3-B566-CDC23D46E47C}">
      <dgm:prSet/>
      <dgm:spPr/>
      <dgm:t>
        <a:bodyPr/>
        <a:lstStyle/>
        <a:p>
          <a:endParaRPr lang="en-US"/>
        </a:p>
      </dgm:t>
    </dgm:pt>
    <dgm:pt modelId="{BAF530F7-E69F-45C6-9B31-2D32220E124D}">
      <dgm:prSet phldrT="[Text]"/>
      <dgm:spPr/>
      <dgm:t>
        <a:bodyPr/>
        <a:lstStyle/>
        <a:p>
          <a:r>
            <a:rPr lang="en-US" dirty="0" smtClean="0"/>
            <a:t>1 in 3 today are 60+</a:t>
          </a:r>
          <a:endParaRPr lang="en-US" dirty="0"/>
        </a:p>
      </dgm:t>
    </dgm:pt>
    <dgm:pt modelId="{4CABFC77-A36C-47EC-A266-65AED655D855}" type="parTrans" cxnId="{C8731FF1-8653-40BE-839E-8238C350A196}">
      <dgm:prSet/>
      <dgm:spPr/>
      <dgm:t>
        <a:bodyPr/>
        <a:lstStyle/>
        <a:p>
          <a:endParaRPr lang="en-US"/>
        </a:p>
      </dgm:t>
    </dgm:pt>
    <dgm:pt modelId="{8507AE78-B982-4F34-A4BB-0020E89EE159}" type="sibTrans" cxnId="{C8731FF1-8653-40BE-839E-8238C350A196}">
      <dgm:prSet/>
      <dgm:spPr/>
      <dgm:t>
        <a:bodyPr/>
        <a:lstStyle/>
        <a:p>
          <a:endParaRPr lang="en-US"/>
        </a:p>
      </dgm:t>
    </dgm:pt>
    <dgm:pt modelId="{87197F64-CC80-4705-BDC8-66FDD849D80C}">
      <dgm:prSet phldrT="[Text]"/>
      <dgm:spPr/>
      <dgm:t>
        <a:bodyPr/>
        <a:lstStyle/>
        <a:p>
          <a:r>
            <a:rPr lang="en-US" dirty="0" smtClean="0"/>
            <a:t>More will need more (as our population ages), especially for 85+</a:t>
          </a:r>
          <a:endParaRPr lang="en-US" dirty="0"/>
        </a:p>
      </dgm:t>
    </dgm:pt>
    <dgm:pt modelId="{D80EDF79-B8C8-443A-B3A0-48284AA21527}" type="parTrans" cxnId="{D339F50B-F557-4BBA-932F-91670CDA4519}">
      <dgm:prSet/>
      <dgm:spPr/>
      <dgm:t>
        <a:bodyPr/>
        <a:lstStyle/>
        <a:p>
          <a:endParaRPr lang="en-US"/>
        </a:p>
      </dgm:t>
    </dgm:pt>
    <dgm:pt modelId="{857C72B5-EC5E-4CF0-941D-F5F48BDE5476}" type="sibTrans" cxnId="{D339F50B-F557-4BBA-932F-91670CDA4519}">
      <dgm:prSet/>
      <dgm:spPr/>
      <dgm:t>
        <a:bodyPr/>
        <a:lstStyle/>
        <a:p>
          <a:endParaRPr lang="en-US"/>
        </a:p>
      </dgm:t>
    </dgm:pt>
    <dgm:pt modelId="{5980F090-0578-4203-BAB5-59B4DE5FA242}">
      <dgm:prSet phldrT="[Text]"/>
      <dgm:spPr/>
      <dgm:t>
        <a:bodyPr/>
        <a:lstStyle/>
        <a:p>
          <a:r>
            <a:rPr lang="en-US" dirty="0" smtClean="0"/>
            <a:t>How do we address these needs?</a:t>
          </a:r>
          <a:endParaRPr lang="en-US" dirty="0"/>
        </a:p>
      </dgm:t>
    </dgm:pt>
    <dgm:pt modelId="{28439D87-F051-410B-8AC8-54A034E05BDB}" type="parTrans" cxnId="{D75DB560-8C32-40BD-9764-9CA0FAB60BE0}">
      <dgm:prSet/>
      <dgm:spPr/>
      <dgm:t>
        <a:bodyPr/>
        <a:lstStyle/>
        <a:p>
          <a:endParaRPr lang="en-US"/>
        </a:p>
      </dgm:t>
    </dgm:pt>
    <dgm:pt modelId="{59DDADA2-EF76-45AD-B0CC-12E6F696FA48}" type="sibTrans" cxnId="{D75DB560-8C32-40BD-9764-9CA0FAB60BE0}">
      <dgm:prSet/>
      <dgm:spPr/>
      <dgm:t>
        <a:bodyPr/>
        <a:lstStyle/>
        <a:p>
          <a:endParaRPr lang="en-US"/>
        </a:p>
      </dgm:t>
    </dgm:pt>
    <dgm:pt modelId="{253B7F86-E8D1-4B8F-AAB1-A3DCD5E9BA81}">
      <dgm:prSet phldrT="[Text]"/>
      <dgm:spPr/>
      <dgm:t>
        <a:bodyPr/>
        <a:lstStyle/>
        <a:p>
          <a:r>
            <a:rPr lang="en-US" dirty="0" smtClean="0"/>
            <a:t>We need to think and act differently.</a:t>
          </a:r>
          <a:endParaRPr lang="en-US" dirty="0"/>
        </a:p>
      </dgm:t>
    </dgm:pt>
    <dgm:pt modelId="{D69F7877-2859-459F-AAAC-CD17AA57C78C}" type="parTrans" cxnId="{DAE39414-944D-40D7-92A5-26405A764D04}">
      <dgm:prSet/>
      <dgm:spPr/>
      <dgm:t>
        <a:bodyPr/>
        <a:lstStyle/>
        <a:p>
          <a:endParaRPr lang="en-US"/>
        </a:p>
      </dgm:t>
    </dgm:pt>
    <dgm:pt modelId="{07A5023E-1B22-4C87-A2E3-178C51350D7B}" type="sibTrans" cxnId="{DAE39414-944D-40D7-92A5-26405A764D04}">
      <dgm:prSet/>
      <dgm:spPr/>
      <dgm:t>
        <a:bodyPr/>
        <a:lstStyle/>
        <a:p>
          <a:endParaRPr lang="en-US"/>
        </a:p>
      </dgm:t>
    </dgm:pt>
    <dgm:pt modelId="{1F901B26-6A0F-4E49-8A43-8943AC83EC90}">
      <dgm:prSet phldrT="[Text]"/>
      <dgm:spPr/>
      <dgm:t>
        <a:bodyPr/>
        <a:lstStyle/>
        <a:p>
          <a:r>
            <a:rPr lang="en-US" dirty="0" smtClean="0"/>
            <a:t>More service capacity and options</a:t>
          </a:r>
          <a:endParaRPr lang="en-US" dirty="0"/>
        </a:p>
      </dgm:t>
    </dgm:pt>
    <dgm:pt modelId="{FE2A6D2A-C8D6-4510-9FCA-43695D30179E}" type="parTrans" cxnId="{60160A28-5693-44F4-9F5E-1C06D340CACD}">
      <dgm:prSet/>
      <dgm:spPr/>
      <dgm:t>
        <a:bodyPr/>
        <a:lstStyle/>
        <a:p>
          <a:endParaRPr lang="en-US"/>
        </a:p>
      </dgm:t>
    </dgm:pt>
    <dgm:pt modelId="{F4A62074-5364-4126-8CDC-695833240CE7}" type="sibTrans" cxnId="{60160A28-5693-44F4-9F5E-1C06D340CACD}">
      <dgm:prSet/>
      <dgm:spPr/>
      <dgm:t>
        <a:bodyPr/>
        <a:lstStyle/>
        <a:p>
          <a:endParaRPr lang="en-US"/>
        </a:p>
      </dgm:t>
    </dgm:pt>
    <dgm:pt modelId="{B02B04DF-7835-4611-A1F6-4FDB4CD7BB02}">
      <dgm:prSet phldrT="[Text]"/>
      <dgm:spPr/>
      <dgm:t>
        <a:bodyPr/>
        <a:lstStyle/>
        <a:p>
          <a:r>
            <a:rPr lang="en-US" dirty="0" smtClean="0"/>
            <a:t>Improved healthcare –both service providers and technical support</a:t>
          </a:r>
          <a:endParaRPr lang="en-US" dirty="0"/>
        </a:p>
      </dgm:t>
    </dgm:pt>
    <dgm:pt modelId="{D0F97FD4-85CB-4968-84CE-0B5CE1B469C9}" type="parTrans" cxnId="{474F63B8-496F-4BB2-B7D8-F3918175E809}">
      <dgm:prSet/>
      <dgm:spPr/>
      <dgm:t>
        <a:bodyPr/>
        <a:lstStyle/>
        <a:p>
          <a:endParaRPr lang="en-US"/>
        </a:p>
      </dgm:t>
    </dgm:pt>
    <dgm:pt modelId="{70B6344F-1B11-4877-BA58-912ADB7E08E6}" type="sibTrans" cxnId="{474F63B8-496F-4BB2-B7D8-F3918175E809}">
      <dgm:prSet/>
      <dgm:spPr/>
      <dgm:t>
        <a:bodyPr/>
        <a:lstStyle/>
        <a:p>
          <a:endParaRPr lang="en-US"/>
        </a:p>
      </dgm:t>
    </dgm:pt>
    <dgm:pt modelId="{F46A583B-C915-4520-A838-81E3B1CE56A7}">
      <dgm:prSet phldrT="[Text]"/>
      <dgm:spPr/>
      <dgm:t>
        <a:bodyPr/>
        <a:lstStyle/>
        <a:p>
          <a:r>
            <a:rPr lang="en-US" dirty="0" smtClean="0"/>
            <a:t>The fastest growing component for the next 10 years is 55+ </a:t>
          </a:r>
          <a:endParaRPr lang="en-US" dirty="0"/>
        </a:p>
      </dgm:t>
    </dgm:pt>
    <dgm:pt modelId="{DE5CC9E8-A4C3-4B22-BEF3-31CFC9E4902A}" type="parTrans" cxnId="{2BADBD10-A03E-42B7-969B-F5C35EF2392B}">
      <dgm:prSet/>
      <dgm:spPr/>
      <dgm:t>
        <a:bodyPr/>
        <a:lstStyle/>
        <a:p>
          <a:endParaRPr lang="en-US"/>
        </a:p>
      </dgm:t>
    </dgm:pt>
    <dgm:pt modelId="{9D3C8C81-1079-41B9-BB08-1F202994F6AA}" type="sibTrans" cxnId="{2BADBD10-A03E-42B7-969B-F5C35EF2392B}">
      <dgm:prSet/>
      <dgm:spPr/>
      <dgm:t>
        <a:bodyPr/>
        <a:lstStyle/>
        <a:p>
          <a:endParaRPr lang="en-US"/>
        </a:p>
      </dgm:t>
    </dgm:pt>
    <dgm:pt modelId="{5A1C1508-DB6F-4B25-B63E-C71512D82FED}">
      <dgm:prSet phldrT="[Text]"/>
      <dgm:spPr/>
      <dgm:t>
        <a:bodyPr/>
        <a:lstStyle/>
        <a:p>
          <a:r>
            <a:rPr lang="en-US" dirty="0" smtClean="0"/>
            <a:t>Services offered are broad but with little depth</a:t>
          </a:r>
          <a:endParaRPr lang="en-US" dirty="0"/>
        </a:p>
      </dgm:t>
    </dgm:pt>
    <dgm:pt modelId="{20DA36B9-9634-43BB-B2AE-139E5239D5A7}" type="parTrans" cxnId="{6C114DC0-5C81-4198-9C89-8719E3A0144B}">
      <dgm:prSet/>
      <dgm:spPr/>
      <dgm:t>
        <a:bodyPr/>
        <a:lstStyle/>
        <a:p>
          <a:endParaRPr lang="en-US"/>
        </a:p>
      </dgm:t>
    </dgm:pt>
    <dgm:pt modelId="{798A42C3-55CC-460E-846B-A3B017732AE5}" type="sibTrans" cxnId="{6C114DC0-5C81-4198-9C89-8719E3A0144B}">
      <dgm:prSet/>
      <dgm:spPr/>
      <dgm:t>
        <a:bodyPr/>
        <a:lstStyle/>
        <a:p>
          <a:endParaRPr lang="en-US"/>
        </a:p>
      </dgm:t>
    </dgm:pt>
    <dgm:pt modelId="{E4260C1F-31EC-4ACB-A7DE-B8BD3960D586}" type="pres">
      <dgm:prSet presAssocID="{292DFB9E-5164-4E67-9F03-4D894F0C7106}" presName="Name0" presStyleCnt="0">
        <dgm:presLayoutVars>
          <dgm:dir/>
          <dgm:animLvl val="lvl"/>
          <dgm:resizeHandles val="exact"/>
        </dgm:presLayoutVars>
      </dgm:prSet>
      <dgm:spPr/>
      <dgm:t>
        <a:bodyPr/>
        <a:lstStyle/>
        <a:p>
          <a:endParaRPr lang="en-US"/>
        </a:p>
      </dgm:t>
    </dgm:pt>
    <dgm:pt modelId="{A53EB9EB-1038-4FA2-81E5-2AB069497FC5}" type="pres">
      <dgm:prSet presAssocID="{252E8E23-F524-4A1B-B4C1-97E30F9BB256}" presName="linNode" presStyleCnt="0"/>
      <dgm:spPr/>
    </dgm:pt>
    <dgm:pt modelId="{23C1FFAB-8486-42F0-9BBE-1ED1746E2E9B}" type="pres">
      <dgm:prSet presAssocID="{252E8E23-F524-4A1B-B4C1-97E30F9BB256}" presName="parentText" presStyleLbl="node1" presStyleIdx="0" presStyleCnt="3">
        <dgm:presLayoutVars>
          <dgm:chMax val="1"/>
          <dgm:bulletEnabled val="1"/>
        </dgm:presLayoutVars>
      </dgm:prSet>
      <dgm:spPr/>
      <dgm:t>
        <a:bodyPr/>
        <a:lstStyle/>
        <a:p>
          <a:endParaRPr lang="en-US"/>
        </a:p>
      </dgm:t>
    </dgm:pt>
    <dgm:pt modelId="{F9B3F8F6-AB5C-4CF6-AE0C-6952196F8036}" type="pres">
      <dgm:prSet presAssocID="{252E8E23-F524-4A1B-B4C1-97E30F9BB256}" presName="descendantText" presStyleLbl="alignAccFollowNode1" presStyleIdx="0" presStyleCnt="3">
        <dgm:presLayoutVars>
          <dgm:bulletEnabled val="1"/>
        </dgm:presLayoutVars>
      </dgm:prSet>
      <dgm:spPr/>
      <dgm:t>
        <a:bodyPr/>
        <a:lstStyle/>
        <a:p>
          <a:endParaRPr lang="en-US"/>
        </a:p>
      </dgm:t>
    </dgm:pt>
    <dgm:pt modelId="{A920272A-82F0-40CD-9884-EFC87C659FE9}" type="pres">
      <dgm:prSet presAssocID="{87BE103F-E6B2-4F0D-97F5-8C1D98E3A6EC}" presName="sp" presStyleCnt="0"/>
      <dgm:spPr/>
    </dgm:pt>
    <dgm:pt modelId="{307E77A7-5EF0-4831-863E-3353B082808B}" type="pres">
      <dgm:prSet presAssocID="{7EA316D9-D89D-4B9A-AA25-40D8E33CF4AA}" presName="linNode" presStyleCnt="0"/>
      <dgm:spPr/>
    </dgm:pt>
    <dgm:pt modelId="{D301D76E-6D01-4464-A79F-C8EFADDA2BD9}" type="pres">
      <dgm:prSet presAssocID="{7EA316D9-D89D-4B9A-AA25-40D8E33CF4AA}" presName="parentText" presStyleLbl="node1" presStyleIdx="1" presStyleCnt="3">
        <dgm:presLayoutVars>
          <dgm:chMax val="1"/>
          <dgm:bulletEnabled val="1"/>
        </dgm:presLayoutVars>
      </dgm:prSet>
      <dgm:spPr/>
      <dgm:t>
        <a:bodyPr/>
        <a:lstStyle/>
        <a:p>
          <a:endParaRPr lang="en-US"/>
        </a:p>
      </dgm:t>
    </dgm:pt>
    <dgm:pt modelId="{0E6E6AAF-54A7-4A12-AED7-7F90993EE37A}" type="pres">
      <dgm:prSet presAssocID="{7EA316D9-D89D-4B9A-AA25-40D8E33CF4AA}" presName="descendantText" presStyleLbl="alignAccFollowNode1" presStyleIdx="1" presStyleCnt="3">
        <dgm:presLayoutVars>
          <dgm:bulletEnabled val="1"/>
        </dgm:presLayoutVars>
      </dgm:prSet>
      <dgm:spPr/>
      <dgm:t>
        <a:bodyPr/>
        <a:lstStyle/>
        <a:p>
          <a:endParaRPr lang="en-US"/>
        </a:p>
      </dgm:t>
    </dgm:pt>
    <dgm:pt modelId="{0E33455A-1F29-4449-82BB-149250FA571C}" type="pres">
      <dgm:prSet presAssocID="{4369CC13-D14D-456B-9986-D6494EE4AC6A}" presName="sp" presStyleCnt="0"/>
      <dgm:spPr/>
    </dgm:pt>
    <dgm:pt modelId="{2406DE95-79E8-4FF4-8007-CFAF6B4067B8}" type="pres">
      <dgm:prSet presAssocID="{5980F090-0578-4203-BAB5-59B4DE5FA242}" presName="linNode" presStyleCnt="0"/>
      <dgm:spPr/>
    </dgm:pt>
    <dgm:pt modelId="{1FD4291A-518B-48A7-B408-B19117DDBE3D}" type="pres">
      <dgm:prSet presAssocID="{5980F090-0578-4203-BAB5-59B4DE5FA242}" presName="parentText" presStyleLbl="node1" presStyleIdx="2" presStyleCnt="3">
        <dgm:presLayoutVars>
          <dgm:chMax val="1"/>
          <dgm:bulletEnabled val="1"/>
        </dgm:presLayoutVars>
      </dgm:prSet>
      <dgm:spPr/>
      <dgm:t>
        <a:bodyPr/>
        <a:lstStyle/>
        <a:p>
          <a:endParaRPr lang="en-US"/>
        </a:p>
      </dgm:t>
    </dgm:pt>
    <dgm:pt modelId="{EDD5F30E-F54D-4DE1-AF30-A98C3F57A6B0}" type="pres">
      <dgm:prSet presAssocID="{5980F090-0578-4203-BAB5-59B4DE5FA242}" presName="descendantText" presStyleLbl="alignAccFollowNode1" presStyleIdx="2" presStyleCnt="3">
        <dgm:presLayoutVars>
          <dgm:bulletEnabled val="1"/>
        </dgm:presLayoutVars>
      </dgm:prSet>
      <dgm:spPr/>
      <dgm:t>
        <a:bodyPr/>
        <a:lstStyle/>
        <a:p>
          <a:endParaRPr lang="en-US"/>
        </a:p>
      </dgm:t>
    </dgm:pt>
  </dgm:ptLst>
  <dgm:cxnLst>
    <dgm:cxn modelId="{486EAE8D-0E7A-4460-B081-61C9F542C696}" type="presOf" srcId="{5EF41AFA-2A84-4FFE-8E59-399427FDA01B}" destId="{F9B3F8F6-AB5C-4CF6-AE0C-6952196F8036}" srcOrd="0" destOrd="3" presId="urn:microsoft.com/office/officeart/2005/8/layout/vList5"/>
    <dgm:cxn modelId="{63B04793-D229-4A0D-8627-43AD572BF5BA}" type="presOf" srcId="{7EA316D9-D89D-4B9A-AA25-40D8E33CF4AA}" destId="{D301D76E-6D01-4464-A79F-C8EFADDA2BD9}" srcOrd="0" destOrd="0" presId="urn:microsoft.com/office/officeart/2005/8/layout/vList5"/>
    <dgm:cxn modelId="{55FC3DB9-33E8-4220-A944-CF21D39D5752}" type="presOf" srcId="{B02B04DF-7835-4611-A1F6-4FDB4CD7BB02}" destId="{F9B3F8F6-AB5C-4CF6-AE0C-6952196F8036}" srcOrd="0" destOrd="2" presId="urn:microsoft.com/office/officeart/2005/8/layout/vList5"/>
    <dgm:cxn modelId="{DAE39414-944D-40D7-92A5-26405A764D04}" srcId="{5980F090-0578-4203-BAB5-59B4DE5FA242}" destId="{253B7F86-E8D1-4B8F-AAB1-A3DCD5E9BA81}" srcOrd="0" destOrd="0" parTransId="{D69F7877-2859-459F-AAAC-CD17AA57C78C}" sibTransId="{07A5023E-1B22-4C87-A2E3-178C51350D7B}"/>
    <dgm:cxn modelId="{10123F67-AB32-4E91-AE46-40B293743A67}" srcId="{252E8E23-F524-4A1B-B4C1-97E30F9BB256}" destId="{5EF41AFA-2A84-4FFE-8E59-399427FDA01B}" srcOrd="3" destOrd="0" parTransId="{6612A3B1-97A5-45BE-B19E-5C8CE34CE6EF}" sibTransId="{5039A80E-6463-4334-BBC0-476011E98944}"/>
    <dgm:cxn modelId="{F296E9DB-9D90-469C-971E-C1B4D67144CC}" type="presOf" srcId="{AA33A6DD-35CA-422D-8F32-6C961B9CD3CE}" destId="{F9B3F8F6-AB5C-4CF6-AE0C-6952196F8036}" srcOrd="0" destOrd="0" presId="urn:microsoft.com/office/officeart/2005/8/layout/vList5"/>
    <dgm:cxn modelId="{81C07B05-13F3-42B0-8475-AA70A699E9EA}" type="presOf" srcId="{1F901B26-6A0F-4E49-8A43-8943AC83EC90}" destId="{F9B3F8F6-AB5C-4CF6-AE0C-6952196F8036}" srcOrd="0" destOrd="1" presId="urn:microsoft.com/office/officeart/2005/8/layout/vList5"/>
    <dgm:cxn modelId="{C5D30FDA-AD88-421F-A030-0D4A4BB959E2}" srcId="{292DFB9E-5164-4E67-9F03-4D894F0C7106}" destId="{252E8E23-F524-4A1B-B4C1-97E30F9BB256}" srcOrd="0" destOrd="0" parTransId="{CC255D10-412C-40F9-9389-4630BD4579D4}" sibTransId="{87BE103F-E6B2-4F0D-97F5-8C1D98E3A6EC}"/>
    <dgm:cxn modelId="{401D9618-D58F-4D65-ACB7-C037DDF88B89}" type="presOf" srcId="{252E8E23-F524-4A1B-B4C1-97E30F9BB256}" destId="{23C1FFAB-8486-42F0-9BBE-1ED1746E2E9B}" srcOrd="0" destOrd="0" presId="urn:microsoft.com/office/officeart/2005/8/layout/vList5"/>
    <dgm:cxn modelId="{6C114DC0-5C81-4198-9C89-8719E3A0144B}" srcId="{7EA316D9-D89D-4B9A-AA25-40D8E33CF4AA}" destId="{5A1C1508-DB6F-4B25-B63E-C71512D82FED}" srcOrd="3" destOrd="0" parTransId="{20DA36B9-9634-43BB-B2AE-139E5239D5A7}" sibTransId="{798A42C3-55CC-460E-846B-A3B017732AE5}"/>
    <dgm:cxn modelId="{70CB0039-0C06-4E39-B15D-93B1DD69F461}" type="presOf" srcId="{253B7F86-E8D1-4B8F-AAB1-A3DCD5E9BA81}" destId="{EDD5F30E-F54D-4DE1-AF30-A98C3F57A6B0}" srcOrd="0" destOrd="0" presId="urn:microsoft.com/office/officeart/2005/8/layout/vList5"/>
    <dgm:cxn modelId="{D75DB560-8C32-40BD-9764-9CA0FAB60BE0}" srcId="{292DFB9E-5164-4E67-9F03-4D894F0C7106}" destId="{5980F090-0578-4203-BAB5-59B4DE5FA242}" srcOrd="2" destOrd="0" parTransId="{28439D87-F051-410B-8AC8-54A034E05BDB}" sibTransId="{59DDADA2-EF76-45AD-B0CC-12E6F696FA48}"/>
    <dgm:cxn modelId="{CC5C3998-19CB-416D-92B0-612CA4D3E025}" type="presOf" srcId="{5A1C1508-DB6F-4B25-B63E-C71512D82FED}" destId="{0E6E6AAF-54A7-4A12-AED7-7F90993EE37A}" srcOrd="0" destOrd="3" presId="urn:microsoft.com/office/officeart/2005/8/layout/vList5"/>
    <dgm:cxn modelId="{B8745B8A-FB4E-4452-8230-4881ED80B53B}" type="presOf" srcId="{5980F090-0578-4203-BAB5-59B4DE5FA242}" destId="{1FD4291A-518B-48A7-B408-B19117DDBE3D}" srcOrd="0" destOrd="0" presId="urn:microsoft.com/office/officeart/2005/8/layout/vList5"/>
    <dgm:cxn modelId="{3FA72DFD-1F12-46EF-95B6-2AF8BDE010F4}" type="presOf" srcId="{F46A583B-C915-4520-A838-81E3B1CE56A7}" destId="{0E6E6AAF-54A7-4A12-AED7-7F90993EE37A}" srcOrd="0" destOrd="1" presId="urn:microsoft.com/office/officeart/2005/8/layout/vList5"/>
    <dgm:cxn modelId="{C8731FF1-8653-40BE-839E-8238C350A196}" srcId="{7EA316D9-D89D-4B9A-AA25-40D8E33CF4AA}" destId="{BAF530F7-E69F-45C6-9B31-2D32220E124D}" srcOrd="0" destOrd="0" parTransId="{4CABFC77-A36C-47EC-A266-65AED655D855}" sibTransId="{8507AE78-B982-4F34-A4BB-0020E89EE159}"/>
    <dgm:cxn modelId="{60160A28-5693-44F4-9F5E-1C06D340CACD}" srcId="{252E8E23-F524-4A1B-B4C1-97E30F9BB256}" destId="{1F901B26-6A0F-4E49-8A43-8943AC83EC90}" srcOrd="1" destOrd="0" parTransId="{FE2A6D2A-C8D6-4510-9FCA-43695D30179E}" sibTransId="{F4A62074-5364-4126-8CDC-695833240CE7}"/>
    <dgm:cxn modelId="{2BADBD10-A03E-42B7-969B-F5C35EF2392B}" srcId="{7EA316D9-D89D-4B9A-AA25-40D8E33CF4AA}" destId="{F46A583B-C915-4520-A838-81E3B1CE56A7}" srcOrd="1" destOrd="0" parTransId="{DE5CC9E8-A4C3-4B22-BEF3-31CFC9E4902A}" sibTransId="{9D3C8C81-1079-41B9-BB08-1F202994F6AA}"/>
    <dgm:cxn modelId="{63E58FC4-D669-44F3-B566-CDC23D46E47C}" srcId="{292DFB9E-5164-4E67-9F03-4D894F0C7106}" destId="{7EA316D9-D89D-4B9A-AA25-40D8E33CF4AA}" srcOrd="1" destOrd="0" parTransId="{FB59F0C6-1483-4936-94CD-6B432D3C0579}" sibTransId="{4369CC13-D14D-456B-9986-D6494EE4AC6A}"/>
    <dgm:cxn modelId="{474F63B8-496F-4BB2-B7D8-F3918175E809}" srcId="{252E8E23-F524-4A1B-B4C1-97E30F9BB256}" destId="{B02B04DF-7835-4611-A1F6-4FDB4CD7BB02}" srcOrd="2" destOrd="0" parTransId="{D0F97FD4-85CB-4968-84CE-0B5CE1B469C9}" sibTransId="{70B6344F-1B11-4877-BA58-912ADB7E08E6}"/>
    <dgm:cxn modelId="{3024563D-DD5C-4609-BB2D-DD62802C4819}" srcId="{252E8E23-F524-4A1B-B4C1-97E30F9BB256}" destId="{AA33A6DD-35CA-422D-8F32-6C961B9CD3CE}" srcOrd="0" destOrd="0" parTransId="{A43453A6-8F74-4751-AEEE-9CD0E3455FCE}" sibTransId="{D271BC5C-8948-44E4-82F1-714F683FE6C3}"/>
    <dgm:cxn modelId="{5CA1A9FD-05D4-453D-A6AB-E6244E848212}" type="presOf" srcId="{BAF530F7-E69F-45C6-9B31-2D32220E124D}" destId="{0E6E6AAF-54A7-4A12-AED7-7F90993EE37A}" srcOrd="0" destOrd="0" presId="urn:microsoft.com/office/officeart/2005/8/layout/vList5"/>
    <dgm:cxn modelId="{D339F50B-F557-4BBA-932F-91670CDA4519}" srcId="{7EA316D9-D89D-4B9A-AA25-40D8E33CF4AA}" destId="{87197F64-CC80-4705-BDC8-66FDD849D80C}" srcOrd="2" destOrd="0" parTransId="{D80EDF79-B8C8-443A-B3A0-48284AA21527}" sibTransId="{857C72B5-EC5E-4CF0-941D-F5F48BDE5476}"/>
    <dgm:cxn modelId="{F45E35AD-E98B-434B-8989-930B359E1A3C}" type="presOf" srcId="{292DFB9E-5164-4E67-9F03-4D894F0C7106}" destId="{E4260C1F-31EC-4ACB-A7DE-B8BD3960D586}" srcOrd="0" destOrd="0" presId="urn:microsoft.com/office/officeart/2005/8/layout/vList5"/>
    <dgm:cxn modelId="{988F0C6C-D9D6-4C69-B42C-89AFE728B768}" type="presOf" srcId="{87197F64-CC80-4705-BDC8-66FDD849D80C}" destId="{0E6E6AAF-54A7-4A12-AED7-7F90993EE37A}" srcOrd="0" destOrd="2" presId="urn:microsoft.com/office/officeart/2005/8/layout/vList5"/>
    <dgm:cxn modelId="{F245D80D-C4E2-4E8B-BCC5-968F3A7C6642}" type="presParOf" srcId="{E4260C1F-31EC-4ACB-A7DE-B8BD3960D586}" destId="{A53EB9EB-1038-4FA2-81E5-2AB069497FC5}" srcOrd="0" destOrd="0" presId="urn:microsoft.com/office/officeart/2005/8/layout/vList5"/>
    <dgm:cxn modelId="{00472DE5-40DD-4568-9268-8C3513036C26}" type="presParOf" srcId="{A53EB9EB-1038-4FA2-81E5-2AB069497FC5}" destId="{23C1FFAB-8486-42F0-9BBE-1ED1746E2E9B}" srcOrd="0" destOrd="0" presId="urn:microsoft.com/office/officeart/2005/8/layout/vList5"/>
    <dgm:cxn modelId="{BA82D233-D77A-44DC-A626-5578B82D43F6}" type="presParOf" srcId="{A53EB9EB-1038-4FA2-81E5-2AB069497FC5}" destId="{F9B3F8F6-AB5C-4CF6-AE0C-6952196F8036}" srcOrd="1" destOrd="0" presId="urn:microsoft.com/office/officeart/2005/8/layout/vList5"/>
    <dgm:cxn modelId="{A5448C75-A9B9-4D49-9993-D884311F6AD1}" type="presParOf" srcId="{E4260C1F-31EC-4ACB-A7DE-B8BD3960D586}" destId="{A920272A-82F0-40CD-9884-EFC87C659FE9}" srcOrd="1" destOrd="0" presId="urn:microsoft.com/office/officeart/2005/8/layout/vList5"/>
    <dgm:cxn modelId="{2ECE133A-4E4F-44CD-B9CC-41C3A2CE398A}" type="presParOf" srcId="{E4260C1F-31EC-4ACB-A7DE-B8BD3960D586}" destId="{307E77A7-5EF0-4831-863E-3353B082808B}" srcOrd="2" destOrd="0" presId="urn:microsoft.com/office/officeart/2005/8/layout/vList5"/>
    <dgm:cxn modelId="{CF47F641-E6CD-4F36-83B4-0BF476B1F2F5}" type="presParOf" srcId="{307E77A7-5EF0-4831-863E-3353B082808B}" destId="{D301D76E-6D01-4464-A79F-C8EFADDA2BD9}" srcOrd="0" destOrd="0" presId="urn:microsoft.com/office/officeart/2005/8/layout/vList5"/>
    <dgm:cxn modelId="{3C9722E8-AE89-42AE-9EA2-236EAB9C0DDB}" type="presParOf" srcId="{307E77A7-5EF0-4831-863E-3353B082808B}" destId="{0E6E6AAF-54A7-4A12-AED7-7F90993EE37A}" srcOrd="1" destOrd="0" presId="urn:microsoft.com/office/officeart/2005/8/layout/vList5"/>
    <dgm:cxn modelId="{20A420B5-F943-4F06-BE4B-91C32C2E6679}" type="presParOf" srcId="{E4260C1F-31EC-4ACB-A7DE-B8BD3960D586}" destId="{0E33455A-1F29-4449-82BB-149250FA571C}" srcOrd="3" destOrd="0" presId="urn:microsoft.com/office/officeart/2005/8/layout/vList5"/>
    <dgm:cxn modelId="{438BF9D0-B6C6-4E3E-B644-AFDD5F8CBA93}" type="presParOf" srcId="{E4260C1F-31EC-4ACB-A7DE-B8BD3960D586}" destId="{2406DE95-79E8-4FF4-8007-CFAF6B4067B8}" srcOrd="4" destOrd="0" presId="urn:microsoft.com/office/officeart/2005/8/layout/vList5"/>
    <dgm:cxn modelId="{C705A32E-DBD9-4C28-AFA8-9374CAE592F4}" type="presParOf" srcId="{2406DE95-79E8-4FF4-8007-CFAF6B4067B8}" destId="{1FD4291A-518B-48A7-B408-B19117DDBE3D}" srcOrd="0" destOrd="0" presId="urn:microsoft.com/office/officeart/2005/8/layout/vList5"/>
    <dgm:cxn modelId="{97691B89-1C5D-4D7B-B2FF-C3B46BB13BC7}" type="presParOf" srcId="{2406DE95-79E8-4FF4-8007-CFAF6B4067B8}" destId="{EDD5F30E-F54D-4DE1-AF30-A98C3F57A6B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22A728-B1C6-4DF3-B0D7-90F1DEC9D0E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46D6B0E8-4608-40C9-AF03-EADDC7759E80}">
      <dgm:prSet phldrT="[Text]"/>
      <dgm:spPr/>
      <dgm:t>
        <a:bodyPr/>
        <a:lstStyle/>
        <a:p>
          <a:endParaRPr lang="en-US" dirty="0"/>
        </a:p>
      </dgm:t>
    </dgm:pt>
    <dgm:pt modelId="{B5B91FD8-8566-4F40-BEF7-3E20D4B8BD97}" type="parTrans" cxnId="{51C7F8D4-F36A-49A7-8D04-4E1E5BC35E98}">
      <dgm:prSet/>
      <dgm:spPr/>
      <dgm:t>
        <a:bodyPr/>
        <a:lstStyle/>
        <a:p>
          <a:endParaRPr lang="en-US"/>
        </a:p>
      </dgm:t>
    </dgm:pt>
    <dgm:pt modelId="{E004D2CE-ABEE-4DF8-A27C-CCCF102EEDDB}" type="sibTrans" cxnId="{51C7F8D4-F36A-49A7-8D04-4E1E5BC35E98}">
      <dgm:prSet/>
      <dgm:spPr/>
      <dgm:t>
        <a:bodyPr/>
        <a:lstStyle/>
        <a:p>
          <a:endParaRPr lang="en-US"/>
        </a:p>
      </dgm:t>
    </dgm:pt>
    <dgm:pt modelId="{F132A395-82AD-4262-8769-12AF4D82768A}">
      <dgm:prSet phldrT="[Text]" custT="1"/>
      <dgm:spPr/>
      <dgm:t>
        <a:bodyPr/>
        <a:lstStyle/>
        <a:p>
          <a:r>
            <a:rPr lang="en-US" sz="1600" dirty="0" smtClean="0"/>
            <a:t>Service Agencies </a:t>
          </a:r>
          <a:endParaRPr lang="en-US" sz="1600" dirty="0"/>
        </a:p>
      </dgm:t>
    </dgm:pt>
    <dgm:pt modelId="{2EF2D2FE-B905-448A-9507-EFD15E3DFF1F}" type="parTrans" cxnId="{8B301875-C8C5-4476-8F00-DFD3B738F780}">
      <dgm:prSet/>
      <dgm:spPr/>
      <dgm:t>
        <a:bodyPr/>
        <a:lstStyle/>
        <a:p>
          <a:endParaRPr lang="en-US"/>
        </a:p>
      </dgm:t>
    </dgm:pt>
    <dgm:pt modelId="{A5F56F51-E083-40DF-9AF4-8F7E2E0E8FA9}" type="sibTrans" cxnId="{8B301875-C8C5-4476-8F00-DFD3B738F780}">
      <dgm:prSet/>
      <dgm:spPr/>
      <dgm:t>
        <a:bodyPr/>
        <a:lstStyle/>
        <a:p>
          <a:endParaRPr lang="en-US"/>
        </a:p>
      </dgm:t>
    </dgm:pt>
    <dgm:pt modelId="{380419CF-C61B-403C-9734-56BD4C24DE9B}">
      <dgm:prSet phldrT="[Text]" custT="1"/>
      <dgm:spPr/>
      <dgm:t>
        <a:bodyPr/>
        <a:lstStyle/>
        <a:p>
          <a:r>
            <a:rPr lang="en-US" sz="900" dirty="0" smtClean="0"/>
            <a:t> </a:t>
          </a:r>
          <a:r>
            <a:rPr lang="en-US" sz="1200" dirty="0" smtClean="0"/>
            <a:t>Information Center</a:t>
          </a:r>
          <a:endParaRPr lang="en-US" sz="1200" dirty="0"/>
        </a:p>
      </dgm:t>
    </dgm:pt>
    <dgm:pt modelId="{51150312-F180-451E-A76F-88E4884DA97A}" type="parTrans" cxnId="{67C7F93F-20C8-4D34-A965-40758BC2F180}">
      <dgm:prSet/>
      <dgm:spPr/>
      <dgm:t>
        <a:bodyPr/>
        <a:lstStyle/>
        <a:p>
          <a:endParaRPr lang="en-US"/>
        </a:p>
      </dgm:t>
    </dgm:pt>
    <dgm:pt modelId="{5EA77E0F-CEBB-4D40-96DB-5CF4ACC2A2DD}" type="sibTrans" cxnId="{67C7F93F-20C8-4D34-A965-40758BC2F180}">
      <dgm:prSet/>
      <dgm:spPr/>
      <dgm:t>
        <a:bodyPr/>
        <a:lstStyle/>
        <a:p>
          <a:endParaRPr lang="en-US"/>
        </a:p>
      </dgm:t>
    </dgm:pt>
    <dgm:pt modelId="{D797D560-FDC3-43DB-B192-531DEB19EE64}">
      <dgm:prSet phldrT="[Text]"/>
      <dgm:spPr/>
      <dgm:t>
        <a:bodyPr/>
        <a:lstStyle/>
        <a:p>
          <a:r>
            <a:rPr lang="en-US" dirty="0" smtClean="0"/>
            <a:t>Access to dental and vision services</a:t>
          </a:r>
          <a:endParaRPr lang="en-US" dirty="0"/>
        </a:p>
      </dgm:t>
    </dgm:pt>
    <dgm:pt modelId="{77012CF2-DFD3-4F7D-8775-74E15416E529}" type="parTrans" cxnId="{459ADC76-2CA6-4E1D-B2E4-98799A5EE4CF}">
      <dgm:prSet/>
      <dgm:spPr/>
      <dgm:t>
        <a:bodyPr/>
        <a:lstStyle/>
        <a:p>
          <a:endParaRPr lang="en-US"/>
        </a:p>
      </dgm:t>
    </dgm:pt>
    <dgm:pt modelId="{48531689-8C5F-46DF-8845-E3192A8E763D}" type="sibTrans" cxnId="{459ADC76-2CA6-4E1D-B2E4-98799A5EE4CF}">
      <dgm:prSet/>
      <dgm:spPr/>
      <dgm:t>
        <a:bodyPr/>
        <a:lstStyle/>
        <a:p>
          <a:endParaRPr lang="en-US"/>
        </a:p>
      </dgm:t>
    </dgm:pt>
    <dgm:pt modelId="{FD0BB78A-5137-49D0-9E84-4A1B7575C511}">
      <dgm:prSet phldrT="[Text]" custT="1"/>
      <dgm:spPr/>
      <dgm:t>
        <a:bodyPr/>
        <a:lstStyle/>
        <a:p>
          <a:r>
            <a:rPr lang="en-US" sz="1600" dirty="0" smtClean="0"/>
            <a:t>TransportCenter</a:t>
          </a:r>
          <a:endParaRPr lang="en-US" sz="1600" dirty="0"/>
        </a:p>
      </dgm:t>
    </dgm:pt>
    <dgm:pt modelId="{C6E756EB-38C6-4C0B-9B0B-8104A841C0BC}" type="parTrans" cxnId="{4E99F392-839E-4C6A-BC33-2766D8694073}">
      <dgm:prSet/>
      <dgm:spPr/>
      <dgm:t>
        <a:bodyPr/>
        <a:lstStyle/>
        <a:p>
          <a:endParaRPr lang="en-US"/>
        </a:p>
      </dgm:t>
    </dgm:pt>
    <dgm:pt modelId="{B98718BB-BBA6-4CF6-AFA3-F9D66C792328}" type="sibTrans" cxnId="{4E99F392-839E-4C6A-BC33-2766D8694073}">
      <dgm:prSet/>
      <dgm:spPr/>
      <dgm:t>
        <a:bodyPr/>
        <a:lstStyle/>
        <a:p>
          <a:endParaRPr lang="en-US"/>
        </a:p>
      </dgm:t>
    </dgm:pt>
    <dgm:pt modelId="{7DAE4457-BD15-4764-B75D-9903C932D75C}">
      <dgm:prSet phldrT="[Text]" custT="1"/>
      <dgm:spPr/>
      <dgm:t>
        <a:bodyPr/>
        <a:lstStyle/>
        <a:p>
          <a:r>
            <a:rPr lang="en-US" sz="1400" dirty="0" smtClean="0"/>
            <a:t>Volunteer Center</a:t>
          </a:r>
          <a:endParaRPr lang="en-US" sz="1400" dirty="0"/>
        </a:p>
      </dgm:t>
    </dgm:pt>
    <dgm:pt modelId="{C8FDC219-B129-4EF4-A0F2-D274FC988A60}" type="parTrans" cxnId="{EA91A3AE-43B0-46A6-82A6-FF25E6933B55}">
      <dgm:prSet/>
      <dgm:spPr/>
      <dgm:t>
        <a:bodyPr/>
        <a:lstStyle/>
        <a:p>
          <a:endParaRPr lang="en-US"/>
        </a:p>
      </dgm:t>
    </dgm:pt>
    <dgm:pt modelId="{E28340B1-CFE2-431A-B3C2-1ECE85E26883}" type="sibTrans" cxnId="{EA91A3AE-43B0-46A6-82A6-FF25E6933B55}">
      <dgm:prSet/>
      <dgm:spPr/>
      <dgm:t>
        <a:bodyPr/>
        <a:lstStyle/>
        <a:p>
          <a:endParaRPr lang="en-US"/>
        </a:p>
      </dgm:t>
    </dgm:pt>
    <dgm:pt modelId="{CA1F5A92-B508-44B5-B78B-B47EE3E762E4}" type="pres">
      <dgm:prSet presAssocID="{5E22A728-B1C6-4DF3-B0D7-90F1DEC9D0EC}" presName="Name0" presStyleCnt="0">
        <dgm:presLayoutVars>
          <dgm:chMax val="1"/>
          <dgm:dir/>
          <dgm:animLvl val="ctr"/>
          <dgm:resizeHandles val="exact"/>
        </dgm:presLayoutVars>
      </dgm:prSet>
      <dgm:spPr/>
      <dgm:t>
        <a:bodyPr/>
        <a:lstStyle/>
        <a:p>
          <a:endParaRPr lang="en-US"/>
        </a:p>
      </dgm:t>
    </dgm:pt>
    <dgm:pt modelId="{E0872041-EF85-4B2F-9AB5-248240B1A1D1}" type="pres">
      <dgm:prSet presAssocID="{46D6B0E8-4608-40C9-AF03-EADDC7759E80}" presName="centerShape" presStyleLbl="node0" presStyleIdx="0" presStyleCnt="1"/>
      <dgm:spPr/>
      <dgm:t>
        <a:bodyPr/>
        <a:lstStyle/>
        <a:p>
          <a:endParaRPr lang="en-US"/>
        </a:p>
      </dgm:t>
    </dgm:pt>
    <dgm:pt modelId="{57BA13AC-6251-45A4-8454-8C0E047E712F}" type="pres">
      <dgm:prSet presAssocID="{F132A395-82AD-4262-8769-12AF4D82768A}" presName="node" presStyleLbl="node1" presStyleIdx="0" presStyleCnt="5">
        <dgm:presLayoutVars>
          <dgm:bulletEnabled val="1"/>
        </dgm:presLayoutVars>
      </dgm:prSet>
      <dgm:spPr/>
      <dgm:t>
        <a:bodyPr/>
        <a:lstStyle/>
        <a:p>
          <a:endParaRPr lang="en-US"/>
        </a:p>
      </dgm:t>
    </dgm:pt>
    <dgm:pt modelId="{565D17BB-FFED-44E8-8F15-F08243917CA4}" type="pres">
      <dgm:prSet presAssocID="{F132A395-82AD-4262-8769-12AF4D82768A}" presName="dummy" presStyleCnt="0"/>
      <dgm:spPr/>
    </dgm:pt>
    <dgm:pt modelId="{A6A7274F-9500-4E13-AEAA-D718FF41C3D1}" type="pres">
      <dgm:prSet presAssocID="{A5F56F51-E083-40DF-9AF4-8F7E2E0E8FA9}" presName="sibTrans" presStyleLbl="sibTrans2D1" presStyleIdx="0" presStyleCnt="5"/>
      <dgm:spPr/>
      <dgm:t>
        <a:bodyPr/>
        <a:lstStyle/>
        <a:p>
          <a:endParaRPr lang="en-US"/>
        </a:p>
      </dgm:t>
    </dgm:pt>
    <dgm:pt modelId="{B5AB019B-DFC0-4D30-AC2B-E8DB3692840A}" type="pres">
      <dgm:prSet presAssocID="{380419CF-C61B-403C-9734-56BD4C24DE9B}" presName="node" presStyleLbl="node1" presStyleIdx="1" presStyleCnt="5" custRadScaleRad="101718" custRadScaleInc="14035">
        <dgm:presLayoutVars>
          <dgm:bulletEnabled val="1"/>
        </dgm:presLayoutVars>
      </dgm:prSet>
      <dgm:spPr/>
      <dgm:t>
        <a:bodyPr/>
        <a:lstStyle/>
        <a:p>
          <a:endParaRPr lang="en-US"/>
        </a:p>
      </dgm:t>
    </dgm:pt>
    <dgm:pt modelId="{91612D6E-E2FF-478E-A6D9-4BDA99B76DCF}" type="pres">
      <dgm:prSet presAssocID="{380419CF-C61B-403C-9734-56BD4C24DE9B}" presName="dummy" presStyleCnt="0"/>
      <dgm:spPr/>
    </dgm:pt>
    <dgm:pt modelId="{18B02FDD-02CF-4DD8-A48B-D82383B41E85}" type="pres">
      <dgm:prSet presAssocID="{5EA77E0F-CEBB-4D40-96DB-5CF4ACC2A2DD}" presName="sibTrans" presStyleLbl="sibTrans2D1" presStyleIdx="1" presStyleCnt="5"/>
      <dgm:spPr/>
      <dgm:t>
        <a:bodyPr/>
        <a:lstStyle/>
        <a:p>
          <a:endParaRPr lang="en-US"/>
        </a:p>
      </dgm:t>
    </dgm:pt>
    <dgm:pt modelId="{5C4B2A8B-AEB3-41C6-A8DE-CDAE8FA7FC8B}" type="pres">
      <dgm:prSet presAssocID="{D797D560-FDC3-43DB-B192-531DEB19EE64}" presName="node" presStyleLbl="node1" presStyleIdx="2" presStyleCnt="5">
        <dgm:presLayoutVars>
          <dgm:bulletEnabled val="1"/>
        </dgm:presLayoutVars>
      </dgm:prSet>
      <dgm:spPr/>
      <dgm:t>
        <a:bodyPr/>
        <a:lstStyle/>
        <a:p>
          <a:endParaRPr lang="en-US"/>
        </a:p>
      </dgm:t>
    </dgm:pt>
    <dgm:pt modelId="{16BA92B5-0608-46AF-B5BA-8AF975B60600}" type="pres">
      <dgm:prSet presAssocID="{D797D560-FDC3-43DB-B192-531DEB19EE64}" presName="dummy" presStyleCnt="0"/>
      <dgm:spPr/>
    </dgm:pt>
    <dgm:pt modelId="{B5692DE2-40D1-4C2D-AFAC-EF4FA5EBCF49}" type="pres">
      <dgm:prSet presAssocID="{48531689-8C5F-46DF-8845-E3192A8E763D}" presName="sibTrans" presStyleLbl="sibTrans2D1" presStyleIdx="2" presStyleCnt="5" custLinFactNeighborX="0" custLinFactNeighborY="203"/>
      <dgm:spPr/>
      <dgm:t>
        <a:bodyPr/>
        <a:lstStyle/>
        <a:p>
          <a:endParaRPr lang="en-US"/>
        </a:p>
      </dgm:t>
    </dgm:pt>
    <dgm:pt modelId="{41013ABE-5C27-46EC-A25B-4A810D404E8D}" type="pres">
      <dgm:prSet presAssocID="{FD0BB78A-5137-49D0-9E84-4A1B7575C511}" presName="node" presStyleLbl="node1" presStyleIdx="3" presStyleCnt="5">
        <dgm:presLayoutVars>
          <dgm:bulletEnabled val="1"/>
        </dgm:presLayoutVars>
      </dgm:prSet>
      <dgm:spPr/>
      <dgm:t>
        <a:bodyPr/>
        <a:lstStyle/>
        <a:p>
          <a:endParaRPr lang="en-US"/>
        </a:p>
      </dgm:t>
    </dgm:pt>
    <dgm:pt modelId="{856E90FA-4D5C-4A85-8814-84F9D2459E17}" type="pres">
      <dgm:prSet presAssocID="{FD0BB78A-5137-49D0-9E84-4A1B7575C511}" presName="dummy" presStyleCnt="0"/>
      <dgm:spPr/>
    </dgm:pt>
    <dgm:pt modelId="{1D48758D-0269-4B30-9A92-1FDB49B0681E}" type="pres">
      <dgm:prSet presAssocID="{B98718BB-BBA6-4CF6-AFA3-F9D66C792328}" presName="sibTrans" presStyleLbl="sibTrans2D1" presStyleIdx="3" presStyleCnt="5"/>
      <dgm:spPr/>
      <dgm:t>
        <a:bodyPr/>
        <a:lstStyle/>
        <a:p>
          <a:endParaRPr lang="en-US"/>
        </a:p>
      </dgm:t>
    </dgm:pt>
    <dgm:pt modelId="{F0248455-B82B-4F7B-AE67-36F61BA60E97}" type="pres">
      <dgm:prSet presAssocID="{7DAE4457-BD15-4764-B75D-9903C932D75C}" presName="node" presStyleLbl="node1" presStyleIdx="4" presStyleCnt="5">
        <dgm:presLayoutVars>
          <dgm:bulletEnabled val="1"/>
        </dgm:presLayoutVars>
      </dgm:prSet>
      <dgm:spPr/>
      <dgm:t>
        <a:bodyPr/>
        <a:lstStyle/>
        <a:p>
          <a:endParaRPr lang="en-US"/>
        </a:p>
      </dgm:t>
    </dgm:pt>
    <dgm:pt modelId="{2BAA5D08-2BFC-44E4-A3E0-0442361A29F1}" type="pres">
      <dgm:prSet presAssocID="{7DAE4457-BD15-4764-B75D-9903C932D75C}" presName="dummy" presStyleCnt="0"/>
      <dgm:spPr/>
    </dgm:pt>
    <dgm:pt modelId="{2B54A241-F0C6-40E3-A4C5-5DBD50CD26C4}" type="pres">
      <dgm:prSet presAssocID="{E28340B1-CFE2-431A-B3C2-1ECE85E26883}" presName="sibTrans" presStyleLbl="sibTrans2D1" presStyleIdx="4" presStyleCnt="5"/>
      <dgm:spPr/>
      <dgm:t>
        <a:bodyPr/>
        <a:lstStyle/>
        <a:p>
          <a:endParaRPr lang="en-US"/>
        </a:p>
      </dgm:t>
    </dgm:pt>
  </dgm:ptLst>
  <dgm:cxnLst>
    <dgm:cxn modelId="{80EF7575-7A00-4770-9B33-F654E2F5B5D9}" type="presOf" srcId="{5EA77E0F-CEBB-4D40-96DB-5CF4ACC2A2DD}" destId="{18B02FDD-02CF-4DD8-A48B-D82383B41E85}" srcOrd="0" destOrd="0" presId="urn:microsoft.com/office/officeart/2005/8/layout/radial6"/>
    <dgm:cxn modelId="{F8D10CCC-C6AF-4BA4-ABB4-D2DB55BD6A2A}" type="presOf" srcId="{A5F56F51-E083-40DF-9AF4-8F7E2E0E8FA9}" destId="{A6A7274F-9500-4E13-AEAA-D718FF41C3D1}" srcOrd="0" destOrd="0" presId="urn:microsoft.com/office/officeart/2005/8/layout/radial6"/>
    <dgm:cxn modelId="{459ADC76-2CA6-4E1D-B2E4-98799A5EE4CF}" srcId="{46D6B0E8-4608-40C9-AF03-EADDC7759E80}" destId="{D797D560-FDC3-43DB-B192-531DEB19EE64}" srcOrd="2" destOrd="0" parTransId="{77012CF2-DFD3-4F7D-8775-74E15416E529}" sibTransId="{48531689-8C5F-46DF-8845-E3192A8E763D}"/>
    <dgm:cxn modelId="{10D865E2-B9F3-48B7-9EF4-4F65F4595800}" type="presOf" srcId="{B98718BB-BBA6-4CF6-AFA3-F9D66C792328}" destId="{1D48758D-0269-4B30-9A92-1FDB49B0681E}" srcOrd="0" destOrd="0" presId="urn:microsoft.com/office/officeart/2005/8/layout/radial6"/>
    <dgm:cxn modelId="{824883F3-28BC-44F5-851C-7617FCA8022A}" type="presOf" srcId="{46D6B0E8-4608-40C9-AF03-EADDC7759E80}" destId="{E0872041-EF85-4B2F-9AB5-248240B1A1D1}" srcOrd="0" destOrd="0" presId="urn:microsoft.com/office/officeart/2005/8/layout/radial6"/>
    <dgm:cxn modelId="{5D358E1F-412B-4CEB-B59D-A06155E4E4E0}" type="presOf" srcId="{FD0BB78A-5137-49D0-9E84-4A1B7575C511}" destId="{41013ABE-5C27-46EC-A25B-4A810D404E8D}" srcOrd="0" destOrd="0" presId="urn:microsoft.com/office/officeart/2005/8/layout/radial6"/>
    <dgm:cxn modelId="{67C7F93F-20C8-4D34-A965-40758BC2F180}" srcId="{46D6B0E8-4608-40C9-AF03-EADDC7759E80}" destId="{380419CF-C61B-403C-9734-56BD4C24DE9B}" srcOrd="1" destOrd="0" parTransId="{51150312-F180-451E-A76F-88E4884DA97A}" sibTransId="{5EA77E0F-CEBB-4D40-96DB-5CF4ACC2A2DD}"/>
    <dgm:cxn modelId="{725B630C-E824-444D-AB30-BAE14B604E03}" type="presOf" srcId="{F132A395-82AD-4262-8769-12AF4D82768A}" destId="{57BA13AC-6251-45A4-8454-8C0E047E712F}" srcOrd="0" destOrd="0" presId="urn:microsoft.com/office/officeart/2005/8/layout/radial6"/>
    <dgm:cxn modelId="{4E99F392-839E-4C6A-BC33-2766D8694073}" srcId="{46D6B0E8-4608-40C9-AF03-EADDC7759E80}" destId="{FD0BB78A-5137-49D0-9E84-4A1B7575C511}" srcOrd="3" destOrd="0" parTransId="{C6E756EB-38C6-4C0B-9B0B-8104A841C0BC}" sibTransId="{B98718BB-BBA6-4CF6-AFA3-F9D66C792328}"/>
    <dgm:cxn modelId="{6F51B189-DA47-419A-872E-660F02BFCBF2}" type="presOf" srcId="{D797D560-FDC3-43DB-B192-531DEB19EE64}" destId="{5C4B2A8B-AEB3-41C6-A8DE-CDAE8FA7FC8B}" srcOrd="0" destOrd="0" presId="urn:microsoft.com/office/officeart/2005/8/layout/radial6"/>
    <dgm:cxn modelId="{16AAEDF4-1C88-4B34-A235-4C1718DE2CB6}" type="presOf" srcId="{48531689-8C5F-46DF-8845-E3192A8E763D}" destId="{B5692DE2-40D1-4C2D-AFAC-EF4FA5EBCF49}" srcOrd="0" destOrd="0" presId="urn:microsoft.com/office/officeart/2005/8/layout/radial6"/>
    <dgm:cxn modelId="{8B301875-C8C5-4476-8F00-DFD3B738F780}" srcId="{46D6B0E8-4608-40C9-AF03-EADDC7759E80}" destId="{F132A395-82AD-4262-8769-12AF4D82768A}" srcOrd="0" destOrd="0" parTransId="{2EF2D2FE-B905-448A-9507-EFD15E3DFF1F}" sibTransId="{A5F56F51-E083-40DF-9AF4-8F7E2E0E8FA9}"/>
    <dgm:cxn modelId="{EA91A3AE-43B0-46A6-82A6-FF25E6933B55}" srcId="{46D6B0E8-4608-40C9-AF03-EADDC7759E80}" destId="{7DAE4457-BD15-4764-B75D-9903C932D75C}" srcOrd="4" destOrd="0" parTransId="{C8FDC219-B129-4EF4-A0F2-D274FC988A60}" sibTransId="{E28340B1-CFE2-431A-B3C2-1ECE85E26883}"/>
    <dgm:cxn modelId="{5AC0F0A2-6F18-479D-8375-3A202ED47060}" type="presOf" srcId="{380419CF-C61B-403C-9734-56BD4C24DE9B}" destId="{B5AB019B-DFC0-4D30-AC2B-E8DB3692840A}" srcOrd="0" destOrd="0" presId="urn:microsoft.com/office/officeart/2005/8/layout/radial6"/>
    <dgm:cxn modelId="{7910BD2D-8815-4B20-9F98-86BF32B3AAFC}" type="presOf" srcId="{E28340B1-CFE2-431A-B3C2-1ECE85E26883}" destId="{2B54A241-F0C6-40E3-A4C5-5DBD50CD26C4}" srcOrd="0" destOrd="0" presId="urn:microsoft.com/office/officeart/2005/8/layout/radial6"/>
    <dgm:cxn modelId="{51C7F8D4-F36A-49A7-8D04-4E1E5BC35E98}" srcId="{5E22A728-B1C6-4DF3-B0D7-90F1DEC9D0EC}" destId="{46D6B0E8-4608-40C9-AF03-EADDC7759E80}" srcOrd="0" destOrd="0" parTransId="{B5B91FD8-8566-4F40-BEF7-3E20D4B8BD97}" sibTransId="{E004D2CE-ABEE-4DF8-A27C-CCCF102EEDDB}"/>
    <dgm:cxn modelId="{0D7F68AD-44AD-4F14-B727-AF4BA2CE23C1}" type="presOf" srcId="{5E22A728-B1C6-4DF3-B0D7-90F1DEC9D0EC}" destId="{CA1F5A92-B508-44B5-B78B-B47EE3E762E4}" srcOrd="0" destOrd="0" presId="urn:microsoft.com/office/officeart/2005/8/layout/radial6"/>
    <dgm:cxn modelId="{F6A53C88-11DC-4BFF-8900-5F7C58BC5407}" type="presOf" srcId="{7DAE4457-BD15-4764-B75D-9903C932D75C}" destId="{F0248455-B82B-4F7B-AE67-36F61BA60E97}" srcOrd="0" destOrd="0" presId="urn:microsoft.com/office/officeart/2005/8/layout/radial6"/>
    <dgm:cxn modelId="{DD3058C7-BF60-438F-93D6-81A74AAB8206}" type="presParOf" srcId="{CA1F5A92-B508-44B5-B78B-B47EE3E762E4}" destId="{E0872041-EF85-4B2F-9AB5-248240B1A1D1}" srcOrd="0" destOrd="0" presId="urn:microsoft.com/office/officeart/2005/8/layout/radial6"/>
    <dgm:cxn modelId="{57FB7D85-9E66-4A22-BE72-D38BF243BE50}" type="presParOf" srcId="{CA1F5A92-B508-44B5-B78B-B47EE3E762E4}" destId="{57BA13AC-6251-45A4-8454-8C0E047E712F}" srcOrd="1" destOrd="0" presId="urn:microsoft.com/office/officeart/2005/8/layout/radial6"/>
    <dgm:cxn modelId="{5C70DFF1-AC65-4E81-BFBB-7F5FE5AF6333}" type="presParOf" srcId="{CA1F5A92-B508-44B5-B78B-B47EE3E762E4}" destId="{565D17BB-FFED-44E8-8F15-F08243917CA4}" srcOrd="2" destOrd="0" presId="urn:microsoft.com/office/officeart/2005/8/layout/radial6"/>
    <dgm:cxn modelId="{68A88738-97B4-467A-95D2-EF28AF3E9395}" type="presParOf" srcId="{CA1F5A92-B508-44B5-B78B-B47EE3E762E4}" destId="{A6A7274F-9500-4E13-AEAA-D718FF41C3D1}" srcOrd="3" destOrd="0" presId="urn:microsoft.com/office/officeart/2005/8/layout/radial6"/>
    <dgm:cxn modelId="{03591BB2-B985-4957-B6D5-0266B3D3A80C}" type="presParOf" srcId="{CA1F5A92-B508-44B5-B78B-B47EE3E762E4}" destId="{B5AB019B-DFC0-4D30-AC2B-E8DB3692840A}" srcOrd="4" destOrd="0" presId="urn:microsoft.com/office/officeart/2005/8/layout/radial6"/>
    <dgm:cxn modelId="{8959CFA5-FE4A-478A-9ED2-EAC90BB76BDC}" type="presParOf" srcId="{CA1F5A92-B508-44B5-B78B-B47EE3E762E4}" destId="{91612D6E-E2FF-478E-A6D9-4BDA99B76DCF}" srcOrd="5" destOrd="0" presId="urn:microsoft.com/office/officeart/2005/8/layout/radial6"/>
    <dgm:cxn modelId="{59492067-FC54-4A1D-802D-D5ED4B818FD4}" type="presParOf" srcId="{CA1F5A92-B508-44B5-B78B-B47EE3E762E4}" destId="{18B02FDD-02CF-4DD8-A48B-D82383B41E85}" srcOrd="6" destOrd="0" presId="urn:microsoft.com/office/officeart/2005/8/layout/radial6"/>
    <dgm:cxn modelId="{DC8BE2C3-3DAE-41A4-A03B-1092149DE9FC}" type="presParOf" srcId="{CA1F5A92-B508-44B5-B78B-B47EE3E762E4}" destId="{5C4B2A8B-AEB3-41C6-A8DE-CDAE8FA7FC8B}" srcOrd="7" destOrd="0" presId="urn:microsoft.com/office/officeart/2005/8/layout/radial6"/>
    <dgm:cxn modelId="{E16AD3E1-1B14-4E0C-B7DC-A4926EDE27B6}" type="presParOf" srcId="{CA1F5A92-B508-44B5-B78B-B47EE3E762E4}" destId="{16BA92B5-0608-46AF-B5BA-8AF975B60600}" srcOrd="8" destOrd="0" presId="urn:microsoft.com/office/officeart/2005/8/layout/radial6"/>
    <dgm:cxn modelId="{24B0E1C7-7459-44B4-9E46-88BC87492A31}" type="presParOf" srcId="{CA1F5A92-B508-44B5-B78B-B47EE3E762E4}" destId="{B5692DE2-40D1-4C2D-AFAC-EF4FA5EBCF49}" srcOrd="9" destOrd="0" presId="urn:microsoft.com/office/officeart/2005/8/layout/radial6"/>
    <dgm:cxn modelId="{3BA52ABE-F928-4271-ABBD-B526853132E9}" type="presParOf" srcId="{CA1F5A92-B508-44B5-B78B-B47EE3E762E4}" destId="{41013ABE-5C27-46EC-A25B-4A810D404E8D}" srcOrd="10" destOrd="0" presId="urn:microsoft.com/office/officeart/2005/8/layout/radial6"/>
    <dgm:cxn modelId="{92D1B60D-ABD0-4242-9F6B-DF6337D2D30E}" type="presParOf" srcId="{CA1F5A92-B508-44B5-B78B-B47EE3E762E4}" destId="{856E90FA-4D5C-4A85-8814-84F9D2459E17}" srcOrd="11" destOrd="0" presId="urn:microsoft.com/office/officeart/2005/8/layout/radial6"/>
    <dgm:cxn modelId="{6C21E934-D070-4A4B-A718-B91237DEB5CD}" type="presParOf" srcId="{CA1F5A92-B508-44B5-B78B-B47EE3E762E4}" destId="{1D48758D-0269-4B30-9A92-1FDB49B0681E}" srcOrd="12" destOrd="0" presId="urn:microsoft.com/office/officeart/2005/8/layout/radial6"/>
    <dgm:cxn modelId="{8AEB21F0-6E20-4A1A-B851-F501C609ADD1}" type="presParOf" srcId="{CA1F5A92-B508-44B5-B78B-B47EE3E762E4}" destId="{F0248455-B82B-4F7B-AE67-36F61BA60E97}" srcOrd="13" destOrd="0" presId="urn:microsoft.com/office/officeart/2005/8/layout/radial6"/>
    <dgm:cxn modelId="{FD3F6617-EF6C-4F90-97DE-ABE5D0D851ED}" type="presParOf" srcId="{CA1F5A92-B508-44B5-B78B-B47EE3E762E4}" destId="{2BAA5D08-2BFC-44E4-A3E0-0442361A29F1}" srcOrd="14" destOrd="0" presId="urn:microsoft.com/office/officeart/2005/8/layout/radial6"/>
    <dgm:cxn modelId="{73B3F29A-F7A0-46CA-80AD-39B22ACAE717}" type="presParOf" srcId="{CA1F5A92-B508-44B5-B78B-B47EE3E762E4}" destId="{2B54A241-F0C6-40E3-A4C5-5DBD50CD26C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B3A063-643C-43B7-BBD2-FDF3830DD45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9A31EB3-3B3A-4331-880A-AFFCD2352C03}">
      <dgm:prSet phldrT="[Text]"/>
      <dgm:spPr/>
      <dgm:t>
        <a:bodyPr/>
        <a:lstStyle/>
        <a:p>
          <a:r>
            <a:rPr lang="en-US" dirty="0" smtClean="0"/>
            <a:t>For Older Adults</a:t>
          </a:r>
          <a:endParaRPr lang="en-US" dirty="0"/>
        </a:p>
      </dgm:t>
    </dgm:pt>
    <dgm:pt modelId="{A80D9298-9754-4A9D-BE24-A560D192C3CB}" type="parTrans" cxnId="{485C2461-A49E-4423-B942-21406B8104B4}">
      <dgm:prSet/>
      <dgm:spPr/>
      <dgm:t>
        <a:bodyPr/>
        <a:lstStyle/>
        <a:p>
          <a:endParaRPr lang="en-US"/>
        </a:p>
      </dgm:t>
    </dgm:pt>
    <dgm:pt modelId="{B27312A4-33F7-4593-AFAB-3D34E9E778C8}" type="sibTrans" cxnId="{485C2461-A49E-4423-B942-21406B8104B4}">
      <dgm:prSet/>
      <dgm:spPr/>
      <dgm:t>
        <a:bodyPr/>
        <a:lstStyle/>
        <a:p>
          <a:endParaRPr lang="en-US"/>
        </a:p>
      </dgm:t>
    </dgm:pt>
    <dgm:pt modelId="{2C5594A6-0522-4EC0-9FE4-70B13531FF61}">
      <dgm:prSet phldrT="[Text]"/>
      <dgm:spPr/>
      <dgm:t>
        <a:bodyPr/>
        <a:lstStyle/>
        <a:p>
          <a:r>
            <a:rPr lang="en-US" dirty="0" smtClean="0"/>
            <a:t>Improved access to agencies  </a:t>
          </a:r>
          <a:endParaRPr lang="en-US" dirty="0"/>
        </a:p>
      </dgm:t>
    </dgm:pt>
    <dgm:pt modelId="{DA0B98C4-14CA-4A10-AB63-3BDDE942CF69}" type="parTrans" cxnId="{D12B8CB2-D8EB-49FA-A4C6-C1AE9B0110F6}">
      <dgm:prSet/>
      <dgm:spPr/>
      <dgm:t>
        <a:bodyPr/>
        <a:lstStyle/>
        <a:p>
          <a:endParaRPr lang="en-US"/>
        </a:p>
      </dgm:t>
    </dgm:pt>
    <dgm:pt modelId="{B7F072C1-99E7-4356-AEC0-B2548E05AC5F}" type="sibTrans" cxnId="{D12B8CB2-D8EB-49FA-A4C6-C1AE9B0110F6}">
      <dgm:prSet/>
      <dgm:spPr/>
      <dgm:t>
        <a:bodyPr/>
        <a:lstStyle/>
        <a:p>
          <a:endParaRPr lang="en-US"/>
        </a:p>
      </dgm:t>
    </dgm:pt>
    <dgm:pt modelId="{E81B06B7-D2EC-4D94-B7A4-6321C8228228}">
      <dgm:prSet phldrT="[Text]"/>
      <dgm:spPr/>
      <dgm:t>
        <a:bodyPr/>
        <a:lstStyle/>
        <a:p>
          <a:r>
            <a:rPr lang="en-US" dirty="0" smtClean="0"/>
            <a:t>Increased awareness and usage of support services </a:t>
          </a:r>
          <a:endParaRPr lang="en-US" dirty="0"/>
        </a:p>
      </dgm:t>
    </dgm:pt>
    <dgm:pt modelId="{D7D38372-22B1-4CF4-9EE7-57D1591F8459}" type="parTrans" cxnId="{AF4AC358-99B5-41E5-A5B1-4C17FB7C1900}">
      <dgm:prSet/>
      <dgm:spPr/>
      <dgm:t>
        <a:bodyPr/>
        <a:lstStyle/>
        <a:p>
          <a:endParaRPr lang="en-US"/>
        </a:p>
      </dgm:t>
    </dgm:pt>
    <dgm:pt modelId="{AB54546F-7D8D-4F28-806E-496F9F34E02B}" type="sibTrans" cxnId="{AF4AC358-99B5-41E5-A5B1-4C17FB7C1900}">
      <dgm:prSet/>
      <dgm:spPr/>
      <dgm:t>
        <a:bodyPr/>
        <a:lstStyle/>
        <a:p>
          <a:endParaRPr lang="en-US"/>
        </a:p>
      </dgm:t>
    </dgm:pt>
    <dgm:pt modelId="{575CA6F1-4E09-4EB3-8172-F51A6162DB7E}">
      <dgm:prSet phldrT="[Text]"/>
      <dgm:spPr/>
      <dgm:t>
        <a:bodyPr/>
        <a:lstStyle/>
        <a:p>
          <a:r>
            <a:rPr lang="en-US" dirty="0" smtClean="0"/>
            <a:t>For Agencies</a:t>
          </a:r>
          <a:endParaRPr lang="en-US" dirty="0"/>
        </a:p>
      </dgm:t>
    </dgm:pt>
    <dgm:pt modelId="{D6A9A11C-A193-40E1-AA4E-7714EB0C70F2}" type="parTrans" cxnId="{F1F5624C-DEE8-4CDE-8BBD-B4A9E6EB593A}">
      <dgm:prSet/>
      <dgm:spPr/>
      <dgm:t>
        <a:bodyPr/>
        <a:lstStyle/>
        <a:p>
          <a:endParaRPr lang="en-US"/>
        </a:p>
      </dgm:t>
    </dgm:pt>
    <dgm:pt modelId="{5A2BD9DA-4FA3-4443-ADB8-0DBA24CC54CD}" type="sibTrans" cxnId="{F1F5624C-DEE8-4CDE-8BBD-B4A9E6EB593A}">
      <dgm:prSet/>
      <dgm:spPr/>
      <dgm:t>
        <a:bodyPr/>
        <a:lstStyle/>
        <a:p>
          <a:endParaRPr lang="en-US"/>
        </a:p>
      </dgm:t>
    </dgm:pt>
    <dgm:pt modelId="{B427A9B1-9607-40F8-9450-EA55AA105B62}">
      <dgm:prSet phldrT="[Text]"/>
      <dgm:spPr/>
      <dgm:t>
        <a:bodyPr/>
        <a:lstStyle/>
        <a:p>
          <a:r>
            <a:rPr lang="en-US" dirty="0" smtClean="0"/>
            <a:t>Fosters a holistic approach toward client management across agencies (easier to communicate and collaborate)</a:t>
          </a:r>
          <a:endParaRPr lang="en-US" dirty="0"/>
        </a:p>
      </dgm:t>
    </dgm:pt>
    <dgm:pt modelId="{EF01EBF6-96F0-4174-9070-0E0AFD8AF356}" type="parTrans" cxnId="{B3DC30CA-BDD5-4314-94E9-5CA2A1211703}">
      <dgm:prSet/>
      <dgm:spPr/>
      <dgm:t>
        <a:bodyPr/>
        <a:lstStyle/>
        <a:p>
          <a:endParaRPr lang="en-US"/>
        </a:p>
      </dgm:t>
    </dgm:pt>
    <dgm:pt modelId="{F0D957AD-7AC2-41EE-92BD-277A10E8718D}" type="sibTrans" cxnId="{B3DC30CA-BDD5-4314-94E9-5CA2A1211703}">
      <dgm:prSet/>
      <dgm:spPr/>
      <dgm:t>
        <a:bodyPr/>
        <a:lstStyle/>
        <a:p>
          <a:endParaRPr lang="en-US"/>
        </a:p>
      </dgm:t>
    </dgm:pt>
    <dgm:pt modelId="{EABBDC33-3977-479B-985E-F190CEB1988C}">
      <dgm:prSet phldrT="[Text]"/>
      <dgm:spPr/>
      <dgm:t>
        <a:bodyPr/>
        <a:lstStyle/>
        <a:p>
          <a:r>
            <a:rPr lang="en-US" dirty="0" smtClean="0"/>
            <a:t>Promotes resource and information sharing </a:t>
          </a:r>
          <a:endParaRPr lang="en-US" dirty="0"/>
        </a:p>
      </dgm:t>
    </dgm:pt>
    <dgm:pt modelId="{23CA28FD-E8C3-4C78-B4B3-C08B6218AE8C}" type="parTrans" cxnId="{ECCE9E98-8823-4137-A06C-CCC4405867E5}">
      <dgm:prSet/>
      <dgm:spPr/>
      <dgm:t>
        <a:bodyPr/>
        <a:lstStyle/>
        <a:p>
          <a:endParaRPr lang="en-US"/>
        </a:p>
      </dgm:t>
    </dgm:pt>
    <dgm:pt modelId="{01200374-651E-4965-91F8-A4C540FA93F2}" type="sibTrans" cxnId="{ECCE9E98-8823-4137-A06C-CCC4405867E5}">
      <dgm:prSet/>
      <dgm:spPr/>
      <dgm:t>
        <a:bodyPr/>
        <a:lstStyle/>
        <a:p>
          <a:endParaRPr lang="en-US"/>
        </a:p>
      </dgm:t>
    </dgm:pt>
    <dgm:pt modelId="{EECD84C7-29B5-4D9E-B1A8-671E821DA808}">
      <dgm:prSet phldrT="[Text]"/>
      <dgm:spPr/>
      <dgm:t>
        <a:bodyPr/>
        <a:lstStyle/>
        <a:p>
          <a:r>
            <a:rPr lang="en-US" dirty="0" smtClean="0"/>
            <a:t>For Our Island</a:t>
          </a:r>
          <a:endParaRPr lang="en-US" dirty="0"/>
        </a:p>
      </dgm:t>
    </dgm:pt>
    <dgm:pt modelId="{0399FB75-28A6-4513-B5AE-33DEF587C92D}" type="parTrans" cxnId="{A8356F2F-56C5-47DF-A6BC-3AF7FA344D97}">
      <dgm:prSet/>
      <dgm:spPr/>
      <dgm:t>
        <a:bodyPr/>
        <a:lstStyle/>
        <a:p>
          <a:endParaRPr lang="en-US"/>
        </a:p>
      </dgm:t>
    </dgm:pt>
    <dgm:pt modelId="{B36D36A3-DA5C-429F-8AEC-D588D987B279}" type="sibTrans" cxnId="{A8356F2F-56C5-47DF-A6BC-3AF7FA344D97}">
      <dgm:prSet/>
      <dgm:spPr/>
      <dgm:t>
        <a:bodyPr/>
        <a:lstStyle/>
        <a:p>
          <a:endParaRPr lang="en-US"/>
        </a:p>
      </dgm:t>
    </dgm:pt>
    <dgm:pt modelId="{F234AE59-D753-4A50-98D2-AE3E6B7F0B01}">
      <dgm:prSet phldrT="[Text]"/>
      <dgm:spPr/>
      <dgm:t>
        <a:bodyPr/>
        <a:lstStyle/>
        <a:p>
          <a:r>
            <a:rPr lang="en-US" dirty="0" smtClean="0"/>
            <a:t>Economies of scale across agencies </a:t>
          </a:r>
          <a:endParaRPr lang="en-US" dirty="0"/>
        </a:p>
      </dgm:t>
    </dgm:pt>
    <dgm:pt modelId="{48F4704C-A544-4155-B2CC-82992773F0F9}" type="parTrans" cxnId="{376757B3-9B35-43E6-A780-847F647C5368}">
      <dgm:prSet/>
      <dgm:spPr/>
      <dgm:t>
        <a:bodyPr/>
        <a:lstStyle/>
        <a:p>
          <a:endParaRPr lang="en-US"/>
        </a:p>
      </dgm:t>
    </dgm:pt>
    <dgm:pt modelId="{B5DA1883-FA4B-4323-8ABF-8255A2CDE915}" type="sibTrans" cxnId="{376757B3-9B35-43E6-A780-847F647C5368}">
      <dgm:prSet/>
      <dgm:spPr/>
      <dgm:t>
        <a:bodyPr/>
        <a:lstStyle/>
        <a:p>
          <a:endParaRPr lang="en-US"/>
        </a:p>
      </dgm:t>
    </dgm:pt>
    <dgm:pt modelId="{1D3F4F2D-1CE7-4B01-A1D0-E335DCA6482D}">
      <dgm:prSet phldrT="[Text]"/>
      <dgm:spPr/>
      <dgm:t>
        <a:bodyPr/>
        <a:lstStyle/>
        <a:p>
          <a:r>
            <a:rPr lang="en-US" dirty="0" smtClean="0"/>
            <a:t>Improved utilization of existing services</a:t>
          </a:r>
          <a:endParaRPr lang="en-US" dirty="0"/>
        </a:p>
      </dgm:t>
    </dgm:pt>
    <dgm:pt modelId="{915AF8BB-A9C1-4DCE-966E-02F9FA219A09}" type="parTrans" cxnId="{051E547E-06A2-457A-92EC-31F17604D157}">
      <dgm:prSet/>
      <dgm:spPr/>
      <dgm:t>
        <a:bodyPr/>
        <a:lstStyle/>
        <a:p>
          <a:endParaRPr lang="en-US"/>
        </a:p>
      </dgm:t>
    </dgm:pt>
    <dgm:pt modelId="{91B4F110-0505-4AB0-B2EB-EB5B8E3521CA}" type="sibTrans" cxnId="{051E547E-06A2-457A-92EC-31F17604D157}">
      <dgm:prSet/>
      <dgm:spPr/>
      <dgm:t>
        <a:bodyPr/>
        <a:lstStyle/>
        <a:p>
          <a:endParaRPr lang="en-US"/>
        </a:p>
      </dgm:t>
    </dgm:pt>
    <dgm:pt modelId="{259A40DE-55D9-4C6A-A493-1AEE8DC12F53}">
      <dgm:prSet phldrT="[Text]"/>
      <dgm:spPr/>
      <dgm:t>
        <a:bodyPr/>
        <a:lstStyle/>
        <a:p>
          <a:r>
            <a:rPr lang="en-US" dirty="0" smtClean="0"/>
            <a:t>Removes barriers to transportation </a:t>
          </a:r>
          <a:endParaRPr lang="en-US" dirty="0"/>
        </a:p>
      </dgm:t>
    </dgm:pt>
    <dgm:pt modelId="{09ADF898-7884-4E62-BBA7-A4F7B6531670}" type="parTrans" cxnId="{26355A6F-128E-4B1B-9157-4C73FC86391A}">
      <dgm:prSet/>
      <dgm:spPr/>
      <dgm:t>
        <a:bodyPr/>
        <a:lstStyle/>
        <a:p>
          <a:endParaRPr lang="en-US"/>
        </a:p>
      </dgm:t>
    </dgm:pt>
    <dgm:pt modelId="{628735D3-6388-4134-B2FD-388298908787}" type="sibTrans" cxnId="{26355A6F-128E-4B1B-9157-4C73FC86391A}">
      <dgm:prSet/>
      <dgm:spPr/>
      <dgm:t>
        <a:bodyPr/>
        <a:lstStyle/>
        <a:p>
          <a:endParaRPr lang="en-US"/>
        </a:p>
      </dgm:t>
    </dgm:pt>
    <dgm:pt modelId="{00DCBE5F-9824-4881-A65B-67FAC45F6297}">
      <dgm:prSet phldrT="[Text]"/>
      <dgm:spPr/>
      <dgm:t>
        <a:bodyPr/>
        <a:lstStyle/>
        <a:p>
          <a:r>
            <a:rPr lang="en-US" dirty="0" smtClean="0"/>
            <a:t>Convenient and less confusing </a:t>
          </a:r>
          <a:endParaRPr lang="en-US" dirty="0"/>
        </a:p>
      </dgm:t>
    </dgm:pt>
    <dgm:pt modelId="{4F91789C-CD16-4960-B7C7-4DDBC30B41C0}" type="parTrans" cxnId="{0467E7F5-4A44-4E0B-903D-CD3D4D21EAFD}">
      <dgm:prSet/>
      <dgm:spPr/>
      <dgm:t>
        <a:bodyPr/>
        <a:lstStyle/>
        <a:p>
          <a:endParaRPr lang="en-US"/>
        </a:p>
      </dgm:t>
    </dgm:pt>
    <dgm:pt modelId="{775A178C-58EF-440C-9AD4-09BF9C6124AF}" type="sibTrans" cxnId="{0467E7F5-4A44-4E0B-903D-CD3D4D21EAFD}">
      <dgm:prSet/>
      <dgm:spPr/>
      <dgm:t>
        <a:bodyPr/>
        <a:lstStyle/>
        <a:p>
          <a:endParaRPr lang="en-US"/>
        </a:p>
      </dgm:t>
    </dgm:pt>
    <dgm:pt modelId="{869630D7-6533-42FE-96FC-62CEAA40C52F}">
      <dgm:prSet phldrT="[Text]"/>
      <dgm:spPr/>
      <dgm:t>
        <a:bodyPr/>
        <a:lstStyle/>
        <a:p>
          <a:r>
            <a:rPr lang="en-US" dirty="0" smtClean="0"/>
            <a:t>Accelerates the ability to add or realign services</a:t>
          </a:r>
          <a:endParaRPr lang="en-US" dirty="0"/>
        </a:p>
      </dgm:t>
    </dgm:pt>
    <dgm:pt modelId="{59FFC715-9CE2-4406-838D-FA0E36055055}" type="parTrans" cxnId="{D3C1D39B-ED54-4074-A3FF-57F00E744A1B}">
      <dgm:prSet/>
      <dgm:spPr/>
      <dgm:t>
        <a:bodyPr/>
        <a:lstStyle/>
        <a:p>
          <a:endParaRPr lang="en-US"/>
        </a:p>
      </dgm:t>
    </dgm:pt>
    <dgm:pt modelId="{938F7F26-CDB2-49A4-A756-3E7EC1F744F7}" type="sibTrans" cxnId="{D3C1D39B-ED54-4074-A3FF-57F00E744A1B}">
      <dgm:prSet/>
      <dgm:spPr/>
      <dgm:t>
        <a:bodyPr/>
        <a:lstStyle/>
        <a:p>
          <a:endParaRPr lang="en-US"/>
        </a:p>
      </dgm:t>
    </dgm:pt>
    <dgm:pt modelId="{88A373A4-637A-4719-912F-BBBE7C1B80E2}">
      <dgm:prSet phldrT="[Text]"/>
      <dgm:spPr/>
      <dgm:t>
        <a:bodyPr/>
        <a:lstStyle/>
        <a:p>
          <a:endParaRPr lang="en-US" dirty="0"/>
        </a:p>
      </dgm:t>
    </dgm:pt>
    <dgm:pt modelId="{B6F5F058-2DE7-453A-B56D-F20C5DA90B8E}" type="parTrans" cxnId="{9A97D9A8-59CC-4AC1-8BED-DACB3A963294}">
      <dgm:prSet/>
      <dgm:spPr/>
      <dgm:t>
        <a:bodyPr/>
        <a:lstStyle/>
        <a:p>
          <a:endParaRPr lang="en-US"/>
        </a:p>
      </dgm:t>
    </dgm:pt>
    <dgm:pt modelId="{3994E1E8-D2EE-4C81-89A7-0BFC61A62E89}" type="sibTrans" cxnId="{9A97D9A8-59CC-4AC1-8BED-DACB3A963294}">
      <dgm:prSet/>
      <dgm:spPr/>
      <dgm:t>
        <a:bodyPr/>
        <a:lstStyle/>
        <a:p>
          <a:endParaRPr lang="en-US"/>
        </a:p>
      </dgm:t>
    </dgm:pt>
    <dgm:pt modelId="{1D6C78F5-266B-45E8-A361-9564ACC25CA5}">
      <dgm:prSet phldrT="[Text]"/>
      <dgm:spPr/>
      <dgm:t>
        <a:bodyPr/>
        <a:lstStyle/>
        <a:p>
          <a:r>
            <a:rPr lang="en-US" dirty="0" smtClean="0"/>
            <a:t>Utilizes Older Adult volunteer contribution more effectively</a:t>
          </a:r>
          <a:endParaRPr lang="en-US" dirty="0"/>
        </a:p>
      </dgm:t>
    </dgm:pt>
    <dgm:pt modelId="{AA2274FF-ADFD-46FE-B872-E7C870DCACBC}" type="parTrans" cxnId="{1FC9F888-1323-4B91-8728-F38C815C5673}">
      <dgm:prSet/>
      <dgm:spPr/>
      <dgm:t>
        <a:bodyPr/>
        <a:lstStyle/>
        <a:p>
          <a:endParaRPr lang="en-US"/>
        </a:p>
      </dgm:t>
    </dgm:pt>
    <dgm:pt modelId="{D22BF16C-1A2A-453F-9ADB-E36DEA411BC3}" type="sibTrans" cxnId="{1FC9F888-1323-4B91-8728-F38C815C5673}">
      <dgm:prSet/>
      <dgm:spPr/>
      <dgm:t>
        <a:bodyPr/>
        <a:lstStyle/>
        <a:p>
          <a:endParaRPr lang="en-US"/>
        </a:p>
      </dgm:t>
    </dgm:pt>
    <dgm:pt modelId="{2894F5D2-465D-4357-BD20-A9C626F63AE7}" type="pres">
      <dgm:prSet presAssocID="{F0B3A063-643C-43B7-BBD2-FDF3830DD459}" presName="Name0" presStyleCnt="0">
        <dgm:presLayoutVars>
          <dgm:dir/>
          <dgm:animLvl val="lvl"/>
          <dgm:resizeHandles val="exact"/>
        </dgm:presLayoutVars>
      </dgm:prSet>
      <dgm:spPr/>
      <dgm:t>
        <a:bodyPr/>
        <a:lstStyle/>
        <a:p>
          <a:endParaRPr lang="en-US"/>
        </a:p>
      </dgm:t>
    </dgm:pt>
    <dgm:pt modelId="{FD2F23FD-FA49-4C5B-B7AE-209EED975E2D}" type="pres">
      <dgm:prSet presAssocID="{89A31EB3-3B3A-4331-880A-AFFCD2352C03}" presName="composite" presStyleCnt="0"/>
      <dgm:spPr/>
    </dgm:pt>
    <dgm:pt modelId="{F4F1913A-737B-4C5D-B558-2F12BF95C4A0}" type="pres">
      <dgm:prSet presAssocID="{89A31EB3-3B3A-4331-880A-AFFCD2352C03}" presName="parTx" presStyleLbl="alignNode1" presStyleIdx="0" presStyleCnt="3">
        <dgm:presLayoutVars>
          <dgm:chMax val="0"/>
          <dgm:chPref val="0"/>
          <dgm:bulletEnabled val="1"/>
        </dgm:presLayoutVars>
      </dgm:prSet>
      <dgm:spPr/>
      <dgm:t>
        <a:bodyPr/>
        <a:lstStyle/>
        <a:p>
          <a:endParaRPr lang="en-US"/>
        </a:p>
      </dgm:t>
    </dgm:pt>
    <dgm:pt modelId="{90DC5FA2-73C6-4F4F-A43F-CFC8B24027DD}" type="pres">
      <dgm:prSet presAssocID="{89A31EB3-3B3A-4331-880A-AFFCD2352C03}" presName="desTx" presStyleLbl="alignAccFollowNode1" presStyleIdx="0" presStyleCnt="3">
        <dgm:presLayoutVars>
          <dgm:bulletEnabled val="1"/>
        </dgm:presLayoutVars>
      </dgm:prSet>
      <dgm:spPr/>
      <dgm:t>
        <a:bodyPr/>
        <a:lstStyle/>
        <a:p>
          <a:endParaRPr lang="en-US"/>
        </a:p>
      </dgm:t>
    </dgm:pt>
    <dgm:pt modelId="{539E15FE-B392-49E1-BC62-697954F941C6}" type="pres">
      <dgm:prSet presAssocID="{B27312A4-33F7-4593-AFAB-3D34E9E778C8}" presName="space" presStyleCnt="0"/>
      <dgm:spPr/>
    </dgm:pt>
    <dgm:pt modelId="{5D8756B3-AE34-425C-A7E4-1401D5ACA249}" type="pres">
      <dgm:prSet presAssocID="{575CA6F1-4E09-4EB3-8172-F51A6162DB7E}" presName="composite" presStyleCnt="0"/>
      <dgm:spPr/>
    </dgm:pt>
    <dgm:pt modelId="{260A8C4A-7D90-4A75-B881-8D4078DFCBA1}" type="pres">
      <dgm:prSet presAssocID="{575CA6F1-4E09-4EB3-8172-F51A6162DB7E}" presName="parTx" presStyleLbl="alignNode1" presStyleIdx="1" presStyleCnt="3" custLinFactNeighborX="0" custLinFactNeighborY="-2023">
        <dgm:presLayoutVars>
          <dgm:chMax val="0"/>
          <dgm:chPref val="0"/>
          <dgm:bulletEnabled val="1"/>
        </dgm:presLayoutVars>
      </dgm:prSet>
      <dgm:spPr/>
      <dgm:t>
        <a:bodyPr/>
        <a:lstStyle/>
        <a:p>
          <a:endParaRPr lang="en-US"/>
        </a:p>
      </dgm:t>
    </dgm:pt>
    <dgm:pt modelId="{65F9DD5C-A421-4671-8E6C-B0DD0D1EBF07}" type="pres">
      <dgm:prSet presAssocID="{575CA6F1-4E09-4EB3-8172-F51A6162DB7E}" presName="desTx" presStyleLbl="alignAccFollowNode1" presStyleIdx="1" presStyleCnt="3">
        <dgm:presLayoutVars>
          <dgm:bulletEnabled val="1"/>
        </dgm:presLayoutVars>
      </dgm:prSet>
      <dgm:spPr/>
      <dgm:t>
        <a:bodyPr/>
        <a:lstStyle/>
        <a:p>
          <a:endParaRPr lang="en-US"/>
        </a:p>
      </dgm:t>
    </dgm:pt>
    <dgm:pt modelId="{5A7E2F67-AD83-4F71-8241-AC96F7BA51EE}" type="pres">
      <dgm:prSet presAssocID="{5A2BD9DA-4FA3-4443-ADB8-0DBA24CC54CD}" presName="space" presStyleCnt="0"/>
      <dgm:spPr/>
    </dgm:pt>
    <dgm:pt modelId="{BA9253A0-2798-427E-AAF3-02FBDD8E8F8D}" type="pres">
      <dgm:prSet presAssocID="{EECD84C7-29B5-4D9E-B1A8-671E821DA808}" presName="composite" presStyleCnt="0"/>
      <dgm:spPr/>
    </dgm:pt>
    <dgm:pt modelId="{99589313-9175-49E6-A54A-D4550DE6D402}" type="pres">
      <dgm:prSet presAssocID="{EECD84C7-29B5-4D9E-B1A8-671E821DA808}" presName="parTx" presStyleLbl="alignNode1" presStyleIdx="2" presStyleCnt="3">
        <dgm:presLayoutVars>
          <dgm:chMax val="0"/>
          <dgm:chPref val="0"/>
          <dgm:bulletEnabled val="1"/>
        </dgm:presLayoutVars>
      </dgm:prSet>
      <dgm:spPr/>
      <dgm:t>
        <a:bodyPr/>
        <a:lstStyle/>
        <a:p>
          <a:endParaRPr lang="en-US"/>
        </a:p>
      </dgm:t>
    </dgm:pt>
    <dgm:pt modelId="{1C13E089-1CE5-4F90-B7B3-00BC76186B2A}" type="pres">
      <dgm:prSet presAssocID="{EECD84C7-29B5-4D9E-B1A8-671E821DA808}" presName="desTx" presStyleLbl="alignAccFollowNode1" presStyleIdx="2" presStyleCnt="3">
        <dgm:presLayoutVars>
          <dgm:bulletEnabled val="1"/>
        </dgm:presLayoutVars>
      </dgm:prSet>
      <dgm:spPr/>
      <dgm:t>
        <a:bodyPr/>
        <a:lstStyle/>
        <a:p>
          <a:endParaRPr lang="en-US"/>
        </a:p>
      </dgm:t>
    </dgm:pt>
  </dgm:ptLst>
  <dgm:cxnLst>
    <dgm:cxn modelId="{021C200C-2800-4020-B837-3BAE44DCC2EC}" type="presOf" srcId="{F234AE59-D753-4A50-98D2-AE3E6B7F0B01}" destId="{1C13E089-1CE5-4F90-B7B3-00BC76186B2A}" srcOrd="0" destOrd="0" presId="urn:microsoft.com/office/officeart/2005/8/layout/hList1"/>
    <dgm:cxn modelId="{F1F5624C-DEE8-4CDE-8BBD-B4A9E6EB593A}" srcId="{F0B3A063-643C-43B7-BBD2-FDF3830DD459}" destId="{575CA6F1-4E09-4EB3-8172-F51A6162DB7E}" srcOrd="1" destOrd="0" parTransId="{D6A9A11C-A193-40E1-AA4E-7714EB0C70F2}" sibTransId="{5A2BD9DA-4FA3-4443-ADB8-0DBA24CC54CD}"/>
    <dgm:cxn modelId="{E4C6E9AC-8669-409F-B530-CE49B69C2B89}" type="presOf" srcId="{88A373A4-637A-4719-912F-BBBE7C1B80E2}" destId="{1C13E089-1CE5-4F90-B7B3-00BC76186B2A}" srcOrd="0" destOrd="4" presId="urn:microsoft.com/office/officeart/2005/8/layout/hList1"/>
    <dgm:cxn modelId="{443064AE-0E84-4D38-86EB-472331038ED5}" type="presOf" srcId="{89A31EB3-3B3A-4331-880A-AFFCD2352C03}" destId="{F4F1913A-737B-4C5D-B558-2F12BF95C4A0}" srcOrd="0" destOrd="0" presId="urn:microsoft.com/office/officeart/2005/8/layout/hList1"/>
    <dgm:cxn modelId="{57D2B7BC-9BA2-480C-A4A5-049970C882EF}" type="presOf" srcId="{E81B06B7-D2EC-4D94-B7A4-6321C8228228}" destId="{90DC5FA2-73C6-4F4F-A43F-CFC8B24027DD}" srcOrd="0" destOrd="1" presId="urn:microsoft.com/office/officeart/2005/8/layout/hList1"/>
    <dgm:cxn modelId="{9A97D9A8-59CC-4AC1-8BED-DACB3A963294}" srcId="{EECD84C7-29B5-4D9E-B1A8-671E821DA808}" destId="{88A373A4-637A-4719-912F-BBBE7C1B80E2}" srcOrd="4" destOrd="0" parTransId="{B6F5F058-2DE7-453A-B56D-F20C5DA90B8E}" sibTransId="{3994E1E8-D2EE-4C81-89A7-0BFC61A62E89}"/>
    <dgm:cxn modelId="{4DB7D160-2957-4797-A900-02B61C6956DC}" type="presOf" srcId="{B427A9B1-9607-40F8-9450-EA55AA105B62}" destId="{65F9DD5C-A421-4671-8E6C-B0DD0D1EBF07}" srcOrd="0" destOrd="0" presId="urn:microsoft.com/office/officeart/2005/8/layout/hList1"/>
    <dgm:cxn modelId="{26355A6F-128E-4B1B-9157-4C73FC86391A}" srcId="{89A31EB3-3B3A-4331-880A-AFFCD2352C03}" destId="{259A40DE-55D9-4C6A-A493-1AEE8DC12F53}" srcOrd="2" destOrd="0" parTransId="{09ADF898-7884-4E62-BBA7-A4F7B6531670}" sibTransId="{628735D3-6388-4134-B2FD-388298908787}"/>
    <dgm:cxn modelId="{AF4AC358-99B5-41E5-A5B1-4C17FB7C1900}" srcId="{89A31EB3-3B3A-4331-880A-AFFCD2352C03}" destId="{E81B06B7-D2EC-4D94-B7A4-6321C8228228}" srcOrd="1" destOrd="0" parTransId="{D7D38372-22B1-4CF4-9EE7-57D1591F8459}" sibTransId="{AB54546F-7D8D-4F28-806E-496F9F34E02B}"/>
    <dgm:cxn modelId="{47D471AF-5E47-42E5-932E-CE4B0152C458}" type="presOf" srcId="{F0B3A063-643C-43B7-BBD2-FDF3830DD459}" destId="{2894F5D2-465D-4357-BD20-A9C626F63AE7}" srcOrd="0" destOrd="0" presId="urn:microsoft.com/office/officeart/2005/8/layout/hList1"/>
    <dgm:cxn modelId="{E21DE0B0-8D9B-4500-BB30-CDEAE910712B}" type="presOf" srcId="{EABBDC33-3977-479B-985E-F190CEB1988C}" destId="{65F9DD5C-A421-4671-8E6C-B0DD0D1EBF07}" srcOrd="0" destOrd="1" presId="urn:microsoft.com/office/officeart/2005/8/layout/hList1"/>
    <dgm:cxn modelId="{349D3D61-895D-4F0E-8CDB-7B07E9B34335}" type="presOf" srcId="{2C5594A6-0522-4EC0-9FE4-70B13531FF61}" destId="{90DC5FA2-73C6-4F4F-A43F-CFC8B24027DD}" srcOrd="0" destOrd="0" presId="urn:microsoft.com/office/officeart/2005/8/layout/hList1"/>
    <dgm:cxn modelId="{9A369278-9158-47B8-A613-B5399F6B413B}" type="presOf" srcId="{00DCBE5F-9824-4881-A65B-67FAC45F6297}" destId="{90DC5FA2-73C6-4F4F-A43F-CFC8B24027DD}" srcOrd="0" destOrd="3" presId="urn:microsoft.com/office/officeart/2005/8/layout/hList1"/>
    <dgm:cxn modelId="{ECCE9E98-8823-4137-A06C-CCC4405867E5}" srcId="{575CA6F1-4E09-4EB3-8172-F51A6162DB7E}" destId="{EABBDC33-3977-479B-985E-F190CEB1988C}" srcOrd="1" destOrd="0" parTransId="{23CA28FD-E8C3-4C78-B4B3-C08B6218AE8C}" sibTransId="{01200374-651E-4965-91F8-A4C540FA93F2}"/>
    <dgm:cxn modelId="{376757B3-9B35-43E6-A780-847F647C5368}" srcId="{EECD84C7-29B5-4D9E-B1A8-671E821DA808}" destId="{F234AE59-D753-4A50-98D2-AE3E6B7F0B01}" srcOrd="0" destOrd="0" parTransId="{48F4704C-A544-4155-B2CC-82992773F0F9}" sibTransId="{B5DA1883-FA4B-4323-8ABF-8255A2CDE915}"/>
    <dgm:cxn modelId="{D3C1D39B-ED54-4074-A3FF-57F00E744A1B}" srcId="{EECD84C7-29B5-4D9E-B1A8-671E821DA808}" destId="{869630D7-6533-42FE-96FC-62CEAA40C52F}" srcOrd="2" destOrd="0" parTransId="{59FFC715-9CE2-4406-838D-FA0E36055055}" sibTransId="{938F7F26-CDB2-49A4-A756-3E7EC1F744F7}"/>
    <dgm:cxn modelId="{1FC9F888-1323-4B91-8728-F38C815C5673}" srcId="{EECD84C7-29B5-4D9E-B1A8-671E821DA808}" destId="{1D6C78F5-266B-45E8-A361-9564ACC25CA5}" srcOrd="3" destOrd="0" parTransId="{AA2274FF-ADFD-46FE-B872-E7C870DCACBC}" sibTransId="{D22BF16C-1A2A-453F-9ADB-E36DEA411BC3}"/>
    <dgm:cxn modelId="{A8356F2F-56C5-47DF-A6BC-3AF7FA344D97}" srcId="{F0B3A063-643C-43B7-BBD2-FDF3830DD459}" destId="{EECD84C7-29B5-4D9E-B1A8-671E821DA808}" srcOrd="2" destOrd="0" parTransId="{0399FB75-28A6-4513-B5AE-33DEF587C92D}" sibTransId="{B36D36A3-DA5C-429F-8AEC-D588D987B279}"/>
    <dgm:cxn modelId="{B3DC30CA-BDD5-4314-94E9-5CA2A1211703}" srcId="{575CA6F1-4E09-4EB3-8172-F51A6162DB7E}" destId="{B427A9B1-9607-40F8-9450-EA55AA105B62}" srcOrd="0" destOrd="0" parTransId="{EF01EBF6-96F0-4174-9070-0E0AFD8AF356}" sibTransId="{F0D957AD-7AC2-41EE-92BD-277A10E8718D}"/>
    <dgm:cxn modelId="{EEBB258B-BDBA-4F60-9648-2C0E3388A6C5}" type="presOf" srcId="{575CA6F1-4E09-4EB3-8172-F51A6162DB7E}" destId="{260A8C4A-7D90-4A75-B881-8D4078DFCBA1}" srcOrd="0" destOrd="0" presId="urn:microsoft.com/office/officeart/2005/8/layout/hList1"/>
    <dgm:cxn modelId="{485C2461-A49E-4423-B942-21406B8104B4}" srcId="{F0B3A063-643C-43B7-BBD2-FDF3830DD459}" destId="{89A31EB3-3B3A-4331-880A-AFFCD2352C03}" srcOrd="0" destOrd="0" parTransId="{A80D9298-9754-4A9D-BE24-A560D192C3CB}" sibTransId="{B27312A4-33F7-4593-AFAB-3D34E9E778C8}"/>
    <dgm:cxn modelId="{D12B8CB2-D8EB-49FA-A4C6-C1AE9B0110F6}" srcId="{89A31EB3-3B3A-4331-880A-AFFCD2352C03}" destId="{2C5594A6-0522-4EC0-9FE4-70B13531FF61}" srcOrd="0" destOrd="0" parTransId="{DA0B98C4-14CA-4A10-AB63-3BDDE942CF69}" sibTransId="{B7F072C1-99E7-4356-AEC0-B2548E05AC5F}"/>
    <dgm:cxn modelId="{C1EDB37F-769A-4759-872A-A839323E3C90}" type="presOf" srcId="{259A40DE-55D9-4C6A-A493-1AEE8DC12F53}" destId="{90DC5FA2-73C6-4F4F-A43F-CFC8B24027DD}" srcOrd="0" destOrd="2" presId="urn:microsoft.com/office/officeart/2005/8/layout/hList1"/>
    <dgm:cxn modelId="{633243F3-ECB0-4809-B454-43F3061A051D}" type="presOf" srcId="{1D6C78F5-266B-45E8-A361-9564ACC25CA5}" destId="{1C13E089-1CE5-4F90-B7B3-00BC76186B2A}" srcOrd="0" destOrd="3" presId="urn:microsoft.com/office/officeart/2005/8/layout/hList1"/>
    <dgm:cxn modelId="{0467E7F5-4A44-4E0B-903D-CD3D4D21EAFD}" srcId="{89A31EB3-3B3A-4331-880A-AFFCD2352C03}" destId="{00DCBE5F-9824-4881-A65B-67FAC45F6297}" srcOrd="3" destOrd="0" parTransId="{4F91789C-CD16-4960-B7C7-4DDBC30B41C0}" sibTransId="{775A178C-58EF-440C-9AD4-09BF9C6124AF}"/>
    <dgm:cxn modelId="{30F7424F-6119-40D4-B7AD-D212331234C2}" type="presOf" srcId="{EECD84C7-29B5-4D9E-B1A8-671E821DA808}" destId="{99589313-9175-49E6-A54A-D4550DE6D402}" srcOrd="0" destOrd="0" presId="urn:microsoft.com/office/officeart/2005/8/layout/hList1"/>
    <dgm:cxn modelId="{051E547E-06A2-457A-92EC-31F17604D157}" srcId="{EECD84C7-29B5-4D9E-B1A8-671E821DA808}" destId="{1D3F4F2D-1CE7-4B01-A1D0-E335DCA6482D}" srcOrd="1" destOrd="0" parTransId="{915AF8BB-A9C1-4DCE-966E-02F9FA219A09}" sibTransId="{91B4F110-0505-4AB0-B2EB-EB5B8E3521CA}"/>
    <dgm:cxn modelId="{8F71162C-95BB-4E14-A45D-9384E9EEC457}" type="presOf" srcId="{869630D7-6533-42FE-96FC-62CEAA40C52F}" destId="{1C13E089-1CE5-4F90-B7B3-00BC76186B2A}" srcOrd="0" destOrd="2" presId="urn:microsoft.com/office/officeart/2005/8/layout/hList1"/>
    <dgm:cxn modelId="{7A6BEDF6-5814-4A01-9437-A1C18C131B3B}" type="presOf" srcId="{1D3F4F2D-1CE7-4B01-A1D0-E335DCA6482D}" destId="{1C13E089-1CE5-4F90-B7B3-00BC76186B2A}" srcOrd="0" destOrd="1" presId="urn:microsoft.com/office/officeart/2005/8/layout/hList1"/>
    <dgm:cxn modelId="{B8654E8C-3726-47D4-BA1A-6D71A582BEA5}" type="presParOf" srcId="{2894F5D2-465D-4357-BD20-A9C626F63AE7}" destId="{FD2F23FD-FA49-4C5B-B7AE-209EED975E2D}" srcOrd="0" destOrd="0" presId="urn:microsoft.com/office/officeart/2005/8/layout/hList1"/>
    <dgm:cxn modelId="{75711D98-D57C-41BF-AD57-CDE8892C271D}" type="presParOf" srcId="{FD2F23FD-FA49-4C5B-B7AE-209EED975E2D}" destId="{F4F1913A-737B-4C5D-B558-2F12BF95C4A0}" srcOrd="0" destOrd="0" presId="urn:microsoft.com/office/officeart/2005/8/layout/hList1"/>
    <dgm:cxn modelId="{BA912A5C-EB76-43FF-84F3-C997108FE25A}" type="presParOf" srcId="{FD2F23FD-FA49-4C5B-B7AE-209EED975E2D}" destId="{90DC5FA2-73C6-4F4F-A43F-CFC8B24027DD}" srcOrd="1" destOrd="0" presId="urn:microsoft.com/office/officeart/2005/8/layout/hList1"/>
    <dgm:cxn modelId="{007B5B67-79B6-44BD-8904-0297C35DACA9}" type="presParOf" srcId="{2894F5D2-465D-4357-BD20-A9C626F63AE7}" destId="{539E15FE-B392-49E1-BC62-697954F941C6}" srcOrd="1" destOrd="0" presId="urn:microsoft.com/office/officeart/2005/8/layout/hList1"/>
    <dgm:cxn modelId="{B16704F7-5F4E-4311-AE18-4AC9124B6A7F}" type="presParOf" srcId="{2894F5D2-465D-4357-BD20-A9C626F63AE7}" destId="{5D8756B3-AE34-425C-A7E4-1401D5ACA249}" srcOrd="2" destOrd="0" presId="urn:microsoft.com/office/officeart/2005/8/layout/hList1"/>
    <dgm:cxn modelId="{C9E1BD32-2A80-4DC3-9A1B-A5DC9F713A93}" type="presParOf" srcId="{5D8756B3-AE34-425C-A7E4-1401D5ACA249}" destId="{260A8C4A-7D90-4A75-B881-8D4078DFCBA1}" srcOrd="0" destOrd="0" presId="urn:microsoft.com/office/officeart/2005/8/layout/hList1"/>
    <dgm:cxn modelId="{8177C7CB-2A74-4778-A87A-58FFDEAFCC07}" type="presParOf" srcId="{5D8756B3-AE34-425C-A7E4-1401D5ACA249}" destId="{65F9DD5C-A421-4671-8E6C-B0DD0D1EBF07}" srcOrd="1" destOrd="0" presId="urn:microsoft.com/office/officeart/2005/8/layout/hList1"/>
    <dgm:cxn modelId="{B3C634E9-8F9F-4176-B3C6-D8D995A99A92}" type="presParOf" srcId="{2894F5D2-465D-4357-BD20-A9C626F63AE7}" destId="{5A7E2F67-AD83-4F71-8241-AC96F7BA51EE}" srcOrd="3" destOrd="0" presId="urn:microsoft.com/office/officeart/2005/8/layout/hList1"/>
    <dgm:cxn modelId="{D5F93086-F1B6-4054-8DAA-DD614FAFBD17}" type="presParOf" srcId="{2894F5D2-465D-4357-BD20-A9C626F63AE7}" destId="{BA9253A0-2798-427E-AAF3-02FBDD8E8F8D}" srcOrd="4" destOrd="0" presId="urn:microsoft.com/office/officeart/2005/8/layout/hList1"/>
    <dgm:cxn modelId="{EB1EAD36-EDD4-43EA-9E0B-E673C744D0FB}" type="presParOf" srcId="{BA9253A0-2798-427E-AAF3-02FBDD8E8F8D}" destId="{99589313-9175-49E6-A54A-D4550DE6D402}" srcOrd="0" destOrd="0" presId="urn:microsoft.com/office/officeart/2005/8/layout/hList1"/>
    <dgm:cxn modelId="{3FDCCE61-14CC-4035-9EA2-54114E823AAD}" type="presParOf" srcId="{BA9253A0-2798-427E-AAF3-02FBDD8E8F8D}" destId="{1C13E089-1CE5-4F90-B7B3-00BC76186B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E6D0A5-93B8-485F-87EB-C82F85196E0D}"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US"/>
        </a:p>
      </dgm:t>
    </dgm:pt>
    <dgm:pt modelId="{06DECA4E-D90B-487C-B86B-C318514BCA92}">
      <dgm:prSet phldrT="[Text]"/>
      <dgm:spPr/>
      <dgm:t>
        <a:bodyPr/>
        <a:lstStyle/>
        <a:p>
          <a:r>
            <a:rPr lang="en-US" dirty="0" smtClean="0"/>
            <a:t>Make your Voices Heard</a:t>
          </a:r>
          <a:endParaRPr lang="en-US" dirty="0"/>
        </a:p>
      </dgm:t>
    </dgm:pt>
    <dgm:pt modelId="{022A4AFD-17D2-4BD7-A8F8-6D0782DEE195}" type="parTrans" cxnId="{12FA9F36-B463-4D39-BABD-CE0B139A2741}">
      <dgm:prSet/>
      <dgm:spPr/>
      <dgm:t>
        <a:bodyPr/>
        <a:lstStyle/>
        <a:p>
          <a:endParaRPr lang="en-US"/>
        </a:p>
      </dgm:t>
    </dgm:pt>
    <dgm:pt modelId="{3CA851EF-3658-49B9-AA83-DFE3262C6DFC}" type="sibTrans" cxnId="{12FA9F36-B463-4D39-BABD-CE0B139A2741}">
      <dgm:prSet/>
      <dgm:spPr/>
      <dgm:t>
        <a:bodyPr/>
        <a:lstStyle/>
        <a:p>
          <a:endParaRPr lang="en-US"/>
        </a:p>
      </dgm:t>
    </dgm:pt>
    <dgm:pt modelId="{56C9B955-4AD7-4521-B675-0B4CDC8DCD07}">
      <dgm:prSet phldrT="[Text]"/>
      <dgm:spPr/>
      <dgm:t>
        <a:bodyPr/>
        <a:lstStyle/>
        <a:p>
          <a:r>
            <a:rPr lang="en-US" dirty="0" smtClean="0"/>
            <a:t>Donate</a:t>
          </a:r>
          <a:endParaRPr lang="en-US" dirty="0"/>
        </a:p>
      </dgm:t>
    </dgm:pt>
    <dgm:pt modelId="{27A2077B-72A5-46CB-B785-EFCB448CEB29}" type="parTrans" cxnId="{610EFE24-045A-4BD5-8B28-482FBF2D5BAE}">
      <dgm:prSet/>
      <dgm:spPr/>
      <dgm:t>
        <a:bodyPr/>
        <a:lstStyle/>
        <a:p>
          <a:endParaRPr lang="en-US"/>
        </a:p>
      </dgm:t>
    </dgm:pt>
    <dgm:pt modelId="{1278D652-89BF-4541-8E8E-7AFD2D9FDE5A}" type="sibTrans" cxnId="{610EFE24-045A-4BD5-8B28-482FBF2D5BAE}">
      <dgm:prSet/>
      <dgm:spPr/>
      <dgm:t>
        <a:bodyPr/>
        <a:lstStyle/>
        <a:p>
          <a:endParaRPr lang="en-US"/>
        </a:p>
      </dgm:t>
    </dgm:pt>
    <dgm:pt modelId="{B535E585-3AC9-4962-90DB-23F66BFCD614}">
      <dgm:prSet phldrT="[Text]"/>
      <dgm:spPr/>
      <dgm:t>
        <a:bodyPr/>
        <a:lstStyle/>
        <a:p>
          <a:r>
            <a:rPr lang="en-US" dirty="0" smtClean="0"/>
            <a:t>Volunteer</a:t>
          </a:r>
          <a:endParaRPr lang="en-US" dirty="0"/>
        </a:p>
      </dgm:t>
    </dgm:pt>
    <dgm:pt modelId="{47977B74-2320-449C-81F2-75CDDB77B5AC}" type="parTrans" cxnId="{258EB0A1-F786-4468-9565-39F6CD85E7F4}">
      <dgm:prSet/>
      <dgm:spPr/>
      <dgm:t>
        <a:bodyPr/>
        <a:lstStyle/>
        <a:p>
          <a:endParaRPr lang="en-US"/>
        </a:p>
      </dgm:t>
    </dgm:pt>
    <dgm:pt modelId="{7562BB05-614B-4599-8B29-46618025DA9E}" type="sibTrans" cxnId="{258EB0A1-F786-4468-9565-39F6CD85E7F4}">
      <dgm:prSet/>
      <dgm:spPr/>
      <dgm:t>
        <a:bodyPr/>
        <a:lstStyle/>
        <a:p>
          <a:endParaRPr lang="en-US"/>
        </a:p>
      </dgm:t>
    </dgm:pt>
    <dgm:pt modelId="{85D1AC6F-9B9C-4A2C-B671-67EC0CE2B4AF}">
      <dgm:prSet phldrT="[Text]"/>
      <dgm:spPr/>
      <dgm:t>
        <a:bodyPr/>
        <a:lstStyle/>
        <a:p>
          <a:r>
            <a:rPr lang="en-US" dirty="0" smtClean="0"/>
            <a:t>Be a Change Agent</a:t>
          </a:r>
          <a:endParaRPr lang="en-US" dirty="0"/>
        </a:p>
      </dgm:t>
    </dgm:pt>
    <dgm:pt modelId="{9DA7870A-7B40-4AF2-BF4D-EB02F76ECAEC}" type="parTrans" cxnId="{AB680EBF-7F8F-4504-A7E5-FF1E722B2025}">
      <dgm:prSet/>
      <dgm:spPr/>
      <dgm:t>
        <a:bodyPr/>
        <a:lstStyle/>
        <a:p>
          <a:endParaRPr lang="en-US"/>
        </a:p>
      </dgm:t>
    </dgm:pt>
    <dgm:pt modelId="{C7E48065-9DC7-4150-AA3A-4576175CAA70}" type="sibTrans" cxnId="{AB680EBF-7F8F-4504-A7E5-FF1E722B2025}">
      <dgm:prSet/>
      <dgm:spPr/>
      <dgm:t>
        <a:bodyPr/>
        <a:lstStyle/>
        <a:p>
          <a:endParaRPr lang="en-US"/>
        </a:p>
      </dgm:t>
    </dgm:pt>
    <dgm:pt modelId="{21A17CEA-1CC3-4641-8DCE-79830A3046B7}" type="pres">
      <dgm:prSet presAssocID="{B8E6D0A5-93B8-485F-87EB-C82F85196E0D}" presName="compositeShape" presStyleCnt="0">
        <dgm:presLayoutVars>
          <dgm:chMax val="9"/>
          <dgm:dir/>
          <dgm:resizeHandles val="exact"/>
        </dgm:presLayoutVars>
      </dgm:prSet>
      <dgm:spPr/>
      <dgm:t>
        <a:bodyPr/>
        <a:lstStyle/>
        <a:p>
          <a:endParaRPr lang="en-US"/>
        </a:p>
      </dgm:t>
    </dgm:pt>
    <dgm:pt modelId="{BAD283AD-66A3-4DDE-9D2A-0937EB726424}" type="pres">
      <dgm:prSet presAssocID="{B8E6D0A5-93B8-485F-87EB-C82F85196E0D}" presName="triangle1" presStyleLbl="node1" presStyleIdx="0" presStyleCnt="4">
        <dgm:presLayoutVars>
          <dgm:bulletEnabled val="1"/>
        </dgm:presLayoutVars>
      </dgm:prSet>
      <dgm:spPr/>
      <dgm:t>
        <a:bodyPr/>
        <a:lstStyle/>
        <a:p>
          <a:endParaRPr lang="en-US"/>
        </a:p>
      </dgm:t>
    </dgm:pt>
    <dgm:pt modelId="{D0C87E12-324A-4C95-8EE6-74613FD02CB1}" type="pres">
      <dgm:prSet presAssocID="{B8E6D0A5-93B8-485F-87EB-C82F85196E0D}" presName="triangle2" presStyleLbl="node1" presStyleIdx="1" presStyleCnt="4">
        <dgm:presLayoutVars>
          <dgm:bulletEnabled val="1"/>
        </dgm:presLayoutVars>
      </dgm:prSet>
      <dgm:spPr/>
      <dgm:t>
        <a:bodyPr/>
        <a:lstStyle/>
        <a:p>
          <a:endParaRPr lang="en-US"/>
        </a:p>
      </dgm:t>
    </dgm:pt>
    <dgm:pt modelId="{D729156A-A1DD-4D0D-A072-05BA6C1BF46E}" type="pres">
      <dgm:prSet presAssocID="{B8E6D0A5-93B8-485F-87EB-C82F85196E0D}" presName="triangle3" presStyleLbl="node1" presStyleIdx="2" presStyleCnt="4">
        <dgm:presLayoutVars>
          <dgm:bulletEnabled val="1"/>
        </dgm:presLayoutVars>
      </dgm:prSet>
      <dgm:spPr/>
      <dgm:t>
        <a:bodyPr/>
        <a:lstStyle/>
        <a:p>
          <a:endParaRPr lang="en-US"/>
        </a:p>
      </dgm:t>
    </dgm:pt>
    <dgm:pt modelId="{0AC880C8-6037-4432-AE2E-1423E90F3EA8}" type="pres">
      <dgm:prSet presAssocID="{B8E6D0A5-93B8-485F-87EB-C82F85196E0D}" presName="triangle4" presStyleLbl="node1" presStyleIdx="3" presStyleCnt="4">
        <dgm:presLayoutVars>
          <dgm:bulletEnabled val="1"/>
        </dgm:presLayoutVars>
      </dgm:prSet>
      <dgm:spPr/>
      <dgm:t>
        <a:bodyPr/>
        <a:lstStyle/>
        <a:p>
          <a:endParaRPr lang="en-US"/>
        </a:p>
      </dgm:t>
    </dgm:pt>
  </dgm:ptLst>
  <dgm:cxnLst>
    <dgm:cxn modelId="{352DE971-CA41-4B5E-979B-36746B913B4E}" type="presOf" srcId="{56C9B955-4AD7-4521-B675-0B4CDC8DCD07}" destId="{D0C87E12-324A-4C95-8EE6-74613FD02CB1}" srcOrd="0" destOrd="0" presId="urn:microsoft.com/office/officeart/2005/8/layout/pyramid4"/>
    <dgm:cxn modelId="{610EFE24-045A-4BD5-8B28-482FBF2D5BAE}" srcId="{B8E6D0A5-93B8-485F-87EB-C82F85196E0D}" destId="{56C9B955-4AD7-4521-B675-0B4CDC8DCD07}" srcOrd="1" destOrd="0" parTransId="{27A2077B-72A5-46CB-B785-EFCB448CEB29}" sibTransId="{1278D652-89BF-4541-8E8E-7AFD2D9FDE5A}"/>
    <dgm:cxn modelId="{9CC2A4D3-82B0-4707-AC56-A5AB5664CAB8}" type="presOf" srcId="{B535E585-3AC9-4962-90DB-23F66BFCD614}" destId="{D729156A-A1DD-4D0D-A072-05BA6C1BF46E}" srcOrd="0" destOrd="0" presId="urn:microsoft.com/office/officeart/2005/8/layout/pyramid4"/>
    <dgm:cxn modelId="{D7BBDC5F-2E4F-452C-94A1-32D1B050B0FF}" type="presOf" srcId="{85D1AC6F-9B9C-4A2C-B671-67EC0CE2B4AF}" destId="{0AC880C8-6037-4432-AE2E-1423E90F3EA8}" srcOrd="0" destOrd="0" presId="urn:microsoft.com/office/officeart/2005/8/layout/pyramid4"/>
    <dgm:cxn modelId="{AB680EBF-7F8F-4504-A7E5-FF1E722B2025}" srcId="{B8E6D0A5-93B8-485F-87EB-C82F85196E0D}" destId="{85D1AC6F-9B9C-4A2C-B671-67EC0CE2B4AF}" srcOrd="3" destOrd="0" parTransId="{9DA7870A-7B40-4AF2-BF4D-EB02F76ECAEC}" sibTransId="{C7E48065-9DC7-4150-AA3A-4576175CAA70}"/>
    <dgm:cxn modelId="{12FA9F36-B463-4D39-BABD-CE0B139A2741}" srcId="{B8E6D0A5-93B8-485F-87EB-C82F85196E0D}" destId="{06DECA4E-D90B-487C-B86B-C318514BCA92}" srcOrd="0" destOrd="0" parTransId="{022A4AFD-17D2-4BD7-A8F8-6D0782DEE195}" sibTransId="{3CA851EF-3658-49B9-AA83-DFE3262C6DFC}"/>
    <dgm:cxn modelId="{4F79B470-C7E0-48AD-BC04-73508737A71B}" type="presOf" srcId="{06DECA4E-D90B-487C-B86B-C318514BCA92}" destId="{BAD283AD-66A3-4DDE-9D2A-0937EB726424}" srcOrd="0" destOrd="0" presId="urn:microsoft.com/office/officeart/2005/8/layout/pyramid4"/>
    <dgm:cxn modelId="{258EB0A1-F786-4468-9565-39F6CD85E7F4}" srcId="{B8E6D0A5-93B8-485F-87EB-C82F85196E0D}" destId="{B535E585-3AC9-4962-90DB-23F66BFCD614}" srcOrd="2" destOrd="0" parTransId="{47977B74-2320-449C-81F2-75CDDB77B5AC}" sibTransId="{7562BB05-614B-4599-8B29-46618025DA9E}"/>
    <dgm:cxn modelId="{2717B291-8D2C-4FD5-B9B6-E23063E76C03}" type="presOf" srcId="{B8E6D0A5-93B8-485F-87EB-C82F85196E0D}" destId="{21A17CEA-1CC3-4641-8DCE-79830A3046B7}" srcOrd="0" destOrd="0" presId="urn:microsoft.com/office/officeart/2005/8/layout/pyramid4"/>
    <dgm:cxn modelId="{314665DF-2632-4BAF-A51E-85241CAD7621}" type="presParOf" srcId="{21A17CEA-1CC3-4641-8DCE-79830A3046B7}" destId="{BAD283AD-66A3-4DDE-9D2A-0937EB726424}" srcOrd="0" destOrd="0" presId="urn:microsoft.com/office/officeart/2005/8/layout/pyramid4"/>
    <dgm:cxn modelId="{F9587FDF-BFA8-4EBA-B651-708E2083A229}" type="presParOf" srcId="{21A17CEA-1CC3-4641-8DCE-79830A3046B7}" destId="{D0C87E12-324A-4C95-8EE6-74613FD02CB1}" srcOrd="1" destOrd="0" presId="urn:microsoft.com/office/officeart/2005/8/layout/pyramid4"/>
    <dgm:cxn modelId="{926BBF12-7211-4FA0-84ED-640E95DF078B}" type="presParOf" srcId="{21A17CEA-1CC3-4641-8DCE-79830A3046B7}" destId="{D729156A-A1DD-4D0D-A072-05BA6C1BF46E}" srcOrd="2" destOrd="0" presId="urn:microsoft.com/office/officeart/2005/8/layout/pyramid4"/>
    <dgm:cxn modelId="{FD746874-C357-42F6-8F89-DB6AC7921B13}" type="presParOf" srcId="{21A17CEA-1CC3-4641-8DCE-79830A3046B7}" destId="{0AC880C8-6037-4432-AE2E-1423E90F3EA8}"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C6FFA-0718-4C2C-89A2-DE56E13C05F8}">
      <dsp:nvSpPr>
        <dsp:cNvPr id="0" name=""/>
        <dsp:cNvSpPr/>
      </dsp:nvSpPr>
      <dsp:spPr>
        <a:xfrm>
          <a:off x="39" y="142346"/>
          <a:ext cx="3798093"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Infrastructure Challenges</a:t>
          </a:r>
          <a:endParaRPr lang="en-US" sz="2300" kern="1200" dirty="0"/>
        </a:p>
      </dsp:txBody>
      <dsp:txXfrm>
        <a:off x="39" y="142346"/>
        <a:ext cx="3798093" cy="662400"/>
      </dsp:txXfrm>
    </dsp:sp>
    <dsp:sp modelId="{A7929338-FB04-4650-81BD-0172F29B65EE}">
      <dsp:nvSpPr>
        <dsp:cNvPr id="0" name=""/>
        <dsp:cNvSpPr/>
      </dsp:nvSpPr>
      <dsp:spPr>
        <a:xfrm>
          <a:off x="30728" y="818471"/>
          <a:ext cx="3736716" cy="44578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Downsizing options limited</a:t>
          </a:r>
          <a:endParaRPr lang="en-US" sz="2300" kern="1200" dirty="0"/>
        </a:p>
        <a:p>
          <a:pPr marL="228600" lvl="1" indent="-228600" algn="l" defTabSz="1022350">
            <a:lnSpc>
              <a:spcPct val="90000"/>
            </a:lnSpc>
            <a:spcBef>
              <a:spcPct val="0"/>
            </a:spcBef>
            <a:spcAft>
              <a:spcPct val="15000"/>
            </a:spcAft>
            <a:buChar char="••"/>
          </a:pPr>
          <a:r>
            <a:rPr lang="en-US" sz="2300" kern="1200" dirty="0" smtClean="0"/>
            <a:t>5+ year waiting lists for Elderly Housing</a:t>
          </a:r>
          <a:endParaRPr lang="en-US" sz="2300" kern="1200" dirty="0"/>
        </a:p>
        <a:p>
          <a:pPr marL="228600" lvl="1" indent="-228600" algn="l" defTabSz="1022350">
            <a:lnSpc>
              <a:spcPct val="90000"/>
            </a:lnSpc>
            <a:spcBef>
              <a:spcPct val="0"/>
            </a:spcBef>
            <a:spcAft>
              <a:spcPct val="15000"/>
            </a:spcAft>
            <a:buChar char="••"/>
          </a:pPr>
          <a:r>
            <a:rPr lang="en-US" sz="2300" kern="1200" dirty="0" smtClean="0"/>
            <a:t>Lack of workforce housing</a:t>
          </a:r>
          <a:endParaRPr lang="en-US" sz="2300" kern="1200" dirty="0"/>
        </a:p>
        <a:p>
          <a:pPr marL="228600" lvl="1" indent="-228600" algn="l" defTabSz="1022350">
            <a:lnSpc>
              <a:spcPct val="90000"/>
            </a:lnSpc>
            <a:spcBef>
              <a:spcPct val="0"/>
            </a:spcBef>
            <a:spcAft>
              <a:spcPct val="15000"/>
            </a:spcAft>
            <a:buChar char="••"/>
          </a:pPr>
          <a:r>
            <a:rPr lang="en-US" sz="2300" kern="1200" dirty="0" smtClean="0"/>
            <a:t>Lack of Assisted Living Options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10+ year journey for a skilled nursing facility still underway</a:t>
          </a:r>
          <a:endParaRPr lang="en-US" sz="2300" kern="1200" dirty="0"/>
        </a:p>
      </dsp:txBody>
      <dsp:txXfrm>
        <a:off x="30728" y="818471"/>
        <a:ext cx="3736716" cy="4457849"/>
      </dsp:txXfrm>
    </dsp:sp>
    <dsp:sp modelId="{D338D0BA-FEAA-40A2-98B5-3540223DEE1A}">
      <dsp:nvSpPr>
        <dsp:cNvPr id="0" name=""/>
        <dsp:cNvSpPr/>
      </dsp:nvSpPr>
      <dsp:spPr>
        <a:xfrm>
          <a:off x="4329866" y="135483"/>
          <a:ext cx="3798093" cy="662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Strained Services  </a:t>
          </a:r>
          <a:endParaRPr lang="en-US" sz="2300" kern="1200" dirty="0"/>
        </a:p>
      </dsp:txBody>
      <dsp:txXfrm>
        <a:off x="4329866" y="135483"/>
        <a:ext cx="3798093" cy="662400"/>
      </dsp:txXfrm>
    </dsp:sp>
    <dsp:sp modelId="{C0F4104A-1A6F-4DB1-B9BE-83397384E3D2}">
      <dsp:nvSpPr>
        <dsp:cNvPr id="0" name=""/>
        <dsp:cNvSpPr/>
      </dsp:nvSpPr>
      <dsp:spPr>
        <a:xfrm>
          <a:off x="4329866" y="797883"/>
          <a:ext cx="3798093" cy="44852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Extensive waiting lists for income-based in-home services </a:t>
          </a:r>
          <a:endParaRPr lang="en-US" sz="2300" kern="1200" dirty="0"/>
        </a:p>
        <a:p>
          <a:pPr marL="228600" lvl="1" indent="-228600" algn="l" defTabSz="1022350">
            <a:lnSpc>
              <a:spcPct val="90000"/>
            </a:lnSpc>
            <a:spcBef>
              <a:spcPct val="0"/>
            </a:spcBef>
            <a:spcAft>
              <a:spcPct val="15000"/>
            </a:spcAft>
            <a:buChar char="••"/>
          </a:pPr>
          <a:r>
            <a:rPr lang="en-US" sz="2300" kern="1200" dirty="0" smtClean="0"/>
            <a:t>Limited private pay options requiring off-island workforce</a:t>
          </a:r>
          <a:endParaRPr lang="en-US" sz="2300" kern="1200" dirty="0"/>
        </a:p>
        <a:p>
          <a:pPr marL="228600" lvl="1" indent="-228600" algn="l" defTabSz="1022350">
            <a:lnSpc>
              <a:spcPct val="90000"/>
            </a:lnSpc>
            <a:spcBef>
              <a:spcPct val="0"/>
            </a:spcBef>
            <a:spcAft>
              <a:spcPct val="15000"/>
            </a:spcAft>
            <a:buChar char="••"/>
          </a:pPr>
          <a:r>
            <a:rPr lang="en-US" sz="2300" kern="1200" dirty="0" smtClean="0"/>
            <a:t>“Thin” health, dental and behavioral health resources</a:t>
          </a:r>
          <a:endParaRPr lang="en-US" sz="2300" kern="1200" dirty="0"/>
        </a:p>
        <a:p>
          <a:pPr marL="228600" lvl="1" indent="-228600" algn="l" defTabSz="1022350">
            <a:lnSpc>
              <a:spcPct val="90000"/>
            </a:lnSpc>
            <a:spcBef>
              <a:spcPct val="0"/>
            </a:spcBef>
            <a:spcAft>
              <a:spcPct val="15000"/>
            </a:spcAft>
            <a:buChar char="••"/>
          </a:pPr>
          <a:r>
            <a:rPr lang="en-US" sz="2300" kern="1200" dirty="0" smtClean="0"/>
            <a:t>Lack of integrated care program options (i.e. Medicare Advantage/PACE programs etc.) </a:t>
          </a:r>
          <a:endParaRPr lang="en-US" sz="2300" kern="1200" dirty="0"/>
        </a:p>
      </dsp:txBody>
      <dsp:txXfrm>
        <a:off x="4329866" y="797883"/>
        <a:ext cx="3798093" cy="4485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0881F-D578-4628-9F20-44CFE7BD2A32}">
      <dsp:nvSpPr>
        <dsp:cNvPr id="0" name=""/>
        <dsp:cNvSpPr/>
      </dsp:nvSpPr>
      <dsp:spPr>
        <a:xfrm>
          <a:off x="78515" y="2277"/>
          <a:ext cx="2806024" cy="1683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Stable Hospital  and Expanding Medical Services</a:t>
          </a:r>
          <a:endParaRPr lang="en-US" sz="2900" kern="1200" dirty="0"/>
        </a:p>
      </dsp:txBody>
      <dsp:txXfrm>
        <a:off x="78515" y="2277"/>
        <a:ext cx="2806024" cy="1683614"/>
      </dsp:txXfrm>
    </dsp:sp>
    <dsp:sp modelId="{2EFC948A-E8E2-4C1E-96FE-E276C4732BFD}">
      <dsp:nvSpPr>
        <dsp:cNvPr id="0" name=""/>
        <dsp:cNvSpPr/>
      </dsp:nvSpPr>
      <dsp:spPr>
        <a:xfrm>
          <a:off x="3165142" y="2277"/>
          <a:ext cx="2806024" cy="16836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Extensive Older Adult Volunteer Base</a:t>
          </a:r>
          <a:endParaRPr lang="en-US" sz="2900" kern="1200" dirty="0"/>
        </a:p>
      </dsp:txBody>
      <dsp:txXfrm>
        <a:off x="3165142" y="2277"/>
        <a:ext cx="2806024" cy="1683614"/>
      </dsp:txXfrm>
    </dsp:sp>
    <dsp:sp modelId="{C3A78816-16C7-4206-8CDF-518513466DA6}">
      <dsp:nvSpPr>
        <dsp:cNvPr id="0" name=""/>
        <dsp:cNvSpPr/>
      </dsp:nvSpPr>
      <dsp:spPr>
        <a:xfrm>
          <a:off x="6251769" y="2277"/>
          <a:ext cx="2806024" cy="16836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An Island Community Culture of Caring</a:t>
          </a:r>
          <a:endParaRPr lang="en-US" sz="2900" kern="1200" dirty="0"/>
        </a:p>
      </dsp:txBody>
      <dsp:txXfrm>
        <a:off x="6251769" y="2277"/>
        <a:ext cx="2806024" cy="1683614"/>
      </dsp:txXfrm>
    </dsp:sp>
    <dsp:sp modelId="{96B7E7D8-4E77-4265-9694-64E5C4D7728D}">
      <dsp:nvSpPr>
        <dsp:cNvPr id="0" name=""/>
        <dsp:cNvSpPr/>
      </dsp:nvSpPr>
      <dsp:spPr>
        <a:xfrm>
          <a:off x="1621828" y="1966494"/>
          <a:ext cx="2806024" cy="16836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Long Term Planning Capabilities </a:t>
          </a:r>
          <a:endParaRPr lang="en-US" sz="2900" kern="1200" dirty="0"/>
        </a:p>
      </dsp:txBody>
      <dsp:txXfrm>
        <a:off x="1621828" y="1966494"/>
        <a:ext cx="2806024" cy="1683614"/>
      </dsp:txXfrm>
    </dsp:sp>
    <dsp:sp modelId="{0754EB00-6371-4FE6-9453-25A6407F9926}">
      <dsp:nvSpPr>
        <dsp:cNvPr id="0" name=""/>
        <dsp:cNvSpPr/>
      </dsp:nvSpPr>
      <dsp:spPr>
        <a:xfrm>
          <a:off x="4708455" y="1966494"/>
          <a:ext cx="2806024" cy="16836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Broad Range of Services and Programs</a:t>
          </a:r>
          <a:endParaRPr lang="en-US" sz="2900" kern="1200" dirty="0"/>
        </a:p>
      </dsp:txBody>
      <dsp:txXfrm>
        <a:off x="4708455" y="1966494"/>
        <a:ext cx="2806024" cy="16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BF93C-ACA4-402F-AE88-ECE280650DC6}">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Home Safety Modification Program</a:t>
          </a:r>
          <a:endParaRPr lang="en-US" sz="2300" kern="1200" dirty="0"/>
        </a:p>
      </dsp:txBody>
      <dsp:txXfrm>
        <a:off x="3080" y="587032"/>
        <a:ext cx="2444055" cy="1466433"/>
      </dsp:txXfrm>
    </dsp:sp>
    <dsp:sp modelId="{B3ED301C-456F-455F-9C94-B2991911544C}">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GoGoGrandparent</a:t>
          </a:r>
          <a:endParaRPr lang="en-US" sz="2300" kern="1200" dirty="0"/>
        </a:p>
      </dsp:txBody>
      <dsp:txXfrm>
        <a:off x="2691541" y="587032"/>
        <a:ext cx="2444055" cy="1466433"/>
      </dsp:txXfrm>
    </dsp:sp>
    <dsp:sp modelId="{F64F6C32-3859-4D6B-9FAB-D0A0A9211BEE}">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Affordable Connectivity Program</a:t>
          </a:r>
          <a:endParaRPr lang="en-US" sz="2300" kern="1200" dirty="0"/>
        </a:p>
      </dsp:txBody>
      <dsp:txXfrm>
        <a:off x="5380002" y="587032"/>
        <a:ext cx="2444055" cy="1466433"/>
      </dsp:txXfrm>
    </dsp:sp>
    <dsp:sp modelId="{8DE3DBEF-78A6-419E-9842-354B16A2992F}">
      <dsp:nvSpPr>
        <dsp:cNvPr id="0" name=""/>
        <dsp:cNvSpPr/>
      </dsp:nvSpPr>
      <dsp:spPr>
        <a:xfrm>
          <a:off x="8071543" y="57261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Computer Repair</a:t>
          </a:r>
          <a:endParaRPr lang="en-US" sz="2300" kern="1200" dirty="0"/>
        </a:p>
      </dsp:txBody>
      <dsp:txXfrm>
        <a:off x="8071543" y="572617"/>
        <a:ext cx="2444055" cy="1466433"/>
      </dsp:txXfrm>
    </dsp:sp>
    <dsp:sp modelId="{70827603-606F-47BC-BC14-3E7F014F5321}">
      <dsp:nvSpPr>
        <dsp:cNvPr id="0" name=""/>
        <dsp:cNvSpPr/>
      </dsp:nvSpPr>
      <dsp:spPr>
        <a:xfrm>
          <a:off x="1" y="23544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Home Sharing</a:t>
          </a:r>
          <a:endParaRPr lang="en-US" sz="2300" kern="1200" dirty="0"/>
        </a:p>
      </dsp:txBody>
      <dsp:txXfrm>
        <a:off x="1" y="2354432"/>
        <a:ext cx="2444055" cy="1466433"/>
      </dsp:txXfrm>
    </dsp:sp>
    <dsp:sp modelId="{603DEF80-BC2F-45D5-ACAE-920D362967BB}">
      <dsp:nvSpPr>
        <dsp:cNvPr id="0" name=""/>
        <dsp:cNvSpPr/>
      </dsp:nvSpPr>
      <dsp:spPr>
        <a:xfrm>
          <a:off x="2666392" y="2331233"/>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Advance Care Planning</a:t>
          </a:r>
          <a:endParaRPr lang="en-US" sz="2300" kern="1200" dirty="0"/>
        </a:p>
      </dsp:txBody>
      <dsp:txXfrm>
        <a:off x="2666392" y="2331233"/>
        <a:ext cx="2444055" cy="1466433"/>
      </dsp:txXfrm>
    </dsp:sp>
    <dsp:sp modelId="{FFA0D9D9-EE48-4AEE-A489-2F5807F115E2}">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Matter of Balance</a:t>
          </a:r>
          <a:endParaRPr lang="en-US" sz="2300" kern="1200" dirty="0"/>
        </a:p>
      </dsp:txBody>
      <dsp:txXfrm>
        <a:off x="5380002" y="2297871"/>
        <a:ext cx="2444055" cy="1466433"/>
      </dsp:txXfrm>
    </dsp:sp>
    <dsp:sp modelId="{FDAD621F-85A4-4DA2-A922-3B4F3570A3DD}">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Project Happiness</a:t>
          </a:r>
          <a:endParaRPr lang="en-US" sz="2300" kern="1200" dirty="0"/>
        </a:p>
      </dsp:txBody>
      <dsp:txXfrm>
        <a:off x="8068463" y="2297871"/>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0881F-D578-4628-9F20-44CFE7BD2A32}">
      <dsp:nvSpPr>
        <dsp:cNvPr id="0" name=""/>
        <dsp:cNvSpPr/>
      </dsp:nvSpPr>
      <dsp:spPr>
        <a:xfrm>
          <a:off x="0" y="904125"/>
          <a:ext cx="3101523" cy="1860913"/>
        </a:xfrm>
        <a:prstGeom prst="rect">
          <a:avLst/>
        </a:prstGeom>
        <a:noFill/>
        <a:ln w="381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tx1"/>
              </a:solidFill>
            </a:rPr>
            <a:t>Planning</a:t>
          </a:r>
          <a:endParaRPr lang="en-US" sz="3900" kern="1200" dirty="0">
            <a:solidFill>
              <a:schemeClr val="tx1"/>
            </a:solidFill>
          </a:endParaRPr>
        </a:p>
      </dsp:txBody>
      <dsp:txXfrm>
        <a:off x="0" y="904125"/>
        <a:ext cx="3101523" cy="1860913"/>
      </dsp:txXfrm>
    </dsp:sp>
    <dsp:sp modelId="{2EFC948A-E8E2-4C1E-96FE-E276C4732BFD}">
      <dsp:nvSpPr>
        <dsp:cNvPr id="0" name=""/>
        <dsp:cNvSpPr/>
      </dsp:nvSpPr>
      <dsp:spPr>
        <a:xfrm>
          <a:off x="3411675" y="912517"/>
          <a:ext cx="3101523" cy="1860913"/>
        </a:xfrm>
        <a:prstGeom prst="rect">
          <a:avLst/>
        </a:prstGeom>
        <a:noFill/>
        <a:ln w="381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tx1"/>
              </a:solidFill>
            </a:rPr>
            <a:t>Services</a:t>
          </a:r>
          <a:endParaRPr lang="en-US" sz="3900" kern="1200" dirty="0">
            <a:solidFill>
              <a:schemeClr val="tx1"/>
            </a:solidFill>
          </a:endParaRPr>
        </a:p>
      </dsp:txBody>
      <dsp:txXfrm>
        <a:off x="3411675" y="912517"/>
        <a:ext cx="3101523" cy="1860913"/>
      </dsp:txXfrm>
    </dsp:sp>
    <dsp:sp modelId="{C3A78816-16C7-4206-8CDF-518513466DA6}">
      <dsp:nvSpPr>
        <dsp:cNvPr id="0" name=""/>
        <dsp:cNvSpPr/>
      </dsp:nvSpPr>
      <dsp:spPr>
        <a:xfrm>
          <a:off x="6823350" y="904125"/>
          <a:ext cx="3101523" cy="1860913"/>
        </a:xfrm>
        <a:prstGeom prst="rect">
          <a:avLst/>
        </a:prstGeom>
        <a:noFill/>
        <a:ln w="381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tx1"/>
              </a:solidFill>
            </a:rPr>
            <a:t>Infrastructure</a:t>
          </a:r>
          <a:endParaRPr lang="en-US" sz="3900" kern="1200" dirty="0">
            <a:solidFill>
              <a:schemeClr val="tx1"/>
            </a:solidFill>
          </a:endParaRPr>
        </a:p>
      </dsp:txBody>
      <dsp:txXfrm>
        <a:off x="6823350" y="904125"/>
        <a:ext cx="3101523" cy="1860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BF93C-ACA4-402F-AE88-ECE280650DC6}">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Store Safety Modification Program</a:t>
          </a:r>
          <a:endParaRPr lang="en-US" sz="2900" kern="1200" dirty="0"/>
        </a:p>
      </dsp:txBody>
      <dsp:txXfrm>
        <a:off x="3080" y="587032"/>
        <a:ext cx="2444055" cy="1466433"/>
      </dsp:txXfrm>
    </dsp:sp>
    <dsp:sp modelId="{B3ED301C-456F-455F-9C94-B2991911544C}">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Off Island Medical Transportation</a:t>
          </a:r>
          <a:endParaRPr lang="en-US" sz="2900" kern="1200" dirty="0"/>
        </a:p>
      </dsp:txBody>
      <dsp:txXfrm>
        <a:off x="2691541" y="587032"/>
        <a:ext cx="2444055" cy="1466433"/>
      </dsp:txXfrm>
    </dsp:sp>
    <dsp:sp modelId="{F64F6C32-3859-4D6B-9FAB-D0A0A9211BEE}">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Call the Tech Pro</a:t>
          </a:r>
          <a:endParaRPr lang="en-US" sz="2900" kern="1200" dirty="0"/>
        </a:p>
      </dsp:txBody>
      <dsp:txXfrm>
        <a:off x="5380002" y="587032"/>
        <a:ext cx="2444055" cy="1466433"/>
      </dsp:txXfrm>
    </dsp:sp>
    <dsp:sp modelId="{8DE3DBEF-78A6-419E-9842-354B16A2992F}">
      <dsp:nvSpPr>
        <dsp:cNvPr id="0" name=""/>
        <dsp:cNvSpPr/>
      </dsp:nvSpPr>
      <dsp:spPr>
        <a:xfrm>
          <a:off x="8071543" y="572617"/>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Volunteer Bank</a:t>
          </a:r>
          <a:endParaRPr lang="en-US" sz="2900" kern="1200" dirty="0"/>
        </a:p>
      </dsp:txBody>
      <dsp:txXfrm>
        <a:off x="8071543" y="572617"/>
        <a:ext cx="2444055" cy="1466433"/>
      </dsp:txXfrm>
    </dsp:sp>
    <dsp:sp modelId="{70827603-606F-47BC-BC14-3E7F014F5321}">
      <dsp:nvSpPr>
        <dsp:cNvPr id="0" name=""/>
        <dsp:cNvSpPr/>
      </dsp:nvSpPr>
      <dsp:spPr>
        <a:xfrm>
          <a:off x="1" y="23544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Help on the Go</a:t>
          </a:r>
          <a:endParaRPr lang="en-US" sz="2900" kern="1200" dirty="0"/>
        </a:p>
      </dsp:txBody>
      <dsp:txXfrm>
        <a:off x="1" y="2354432"/>
        <a:ext cx="2444055" cy="1466433"/>
      </dsp:txXfrm>
    </dsp:sp>
    <dsp:sp modelId="{603DEF80-BC2F-45D5-ACAE-920D362967BB}">
      <dsp:nvSpPr>
        <dsp:cNvPr id="0" name=""/>
        <dsp:cNvSpPr/>
      </dsp:nvSpPr>
      <dsp:spPr>
        <a:xfrm>
          <a:off x="2666392" y="2331233"/>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First Start</a:t>
          </a:r>
          <a:endParaRPr lang="en-US" sz="2900" kern="1200" dirty="0"/>
        </a:p>
      </dsp:txBody>
      <dsp:txXfrm>
        <a:off x="2666392" y="2331233"/>
        <a:ext cx="2444055" cy="1466433"/>
      </dsp:txXfrm>
    </dsp:sp>
    <dsp:sp modelId="{FFA0D9D9-EE48-4AEE-A489-2F5807F115E2}">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Integrated Transportation Scheduling</a:t>
          </a:r>
          <a:endParaRPr lang="en-US" sz="2900" kern="1200" dirty="0"/>
        </a:p>
      </dsp:txBody>
      <dsp:txXfrm>
        <a:off x="5380002" y="2297871"/>
        <a:ext cx="2444055" cy="1466433"/>
      </dsp:txXfrm>
    </dsp:sp>
    <dsp:sp modelId="{FDAD621F-85A4-4DA2-A922-3B4F3570A3DD}">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Beach Within Reach</a:t>
          </a:r>
          <a:endParaRPr lang="en-US" sz="2900" kern="1200" dirty="0"/>
        </a:p>
      </dsp:txBody>
      <dsp:txXfrm>
        <a:off x="8068463" y="2297871"/>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3F8F6-AB5C-4CF6-AE0C-6952196F8036}">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More transportation options</a:t>
          </a:r>
          <a:endParaRPr lang="en-US" sz="1500" kern="1200" dirty="0"/>
        </a:p>
        <a:p>
          <a:pPr marL="114300" lvl="1" indent="-114300" algn="l" defTabSz="666750">
            <a:lnSpc>
              <a:spcPct val="90000"/>
            </a:lnSpc>
            <a:spcBef>
              <a:spcPct val="0"/>
            </a:spcBef>
            <a:spcAft>
              <a:spcPct val="15000"/>
            </a:spcAft>
            <a:buChar char="••"/>
          </a:pPr>
          <a:r>
            <a:rPr lang="en-US" sz="1500" kern="1200" dirty="0" smtClean="0"/>
            <a:t>More service capacity and options</a:t>
          </a:r>
          <a:endParaRPr lang="en-US" sz="1500" kern="1200" dirty="0"/>
        </a:p>
        <a:p>
          <a:pPr marL="114300" lvl="1" indent="-114300" algn="l" defTabSz="666750">
            <a:lnSpc>
              <a:spcPct val="90000"/>
            </a:lnSpc>
            <a:spcBef>
              <a:spcPct val="0"/>
            </a:spcBef>
            <a:spcAft>
              <a:spcPct val="15000"/>
            </a:spcAft>
            <a:buChar char="••"/>
          </a:pPr>
          <a:r>
            <a:rPr lang="en-US" sz="1500" kern="1200" dirty="0" smtClean="0"/>
            <a:t>Improved healthcare –both service providers and technical support</a:t>
          </a:r>
          <a:endParaRPr lang="en-US" sz="1500" kern="1200" dirty="0"/>
        </a:p>
        <a:p>
          <a:pPr marL="114300" lvl="1" indent="-114300" algn="l" defTabSz="666750">
            <a:lnSpc>
              <a:spcPct val="90000"/>
            </a:lnSpc>
            <a:spcBef>
              <a:spcPct val="0"/>
            </a:spcBef>
            <a:spcAft>
              <a:spcPct val="15000"/>
            </a:spcAft>
            <a:buChar char="••"/>
          </a:pPr>
          <a:r>
            <a:rPr lang="en-US" sz="1500" kern="1200" dirty="0" smtClean="0"/>
            <a:t>Improved dental and vision care</a:t>
          </a:r>
          <a:endParaRPr lang="en-US" sz="1500" kern="1200" dirty="0"/>
        </a:p>
      </dsp:txBody>
      <dsp:txXfrm rot="-5400000">
        <a:off x="3785616" y="197117"/>
        <a:ext cx="6675221" cy="1012303"/>
      </dsp:txXfrm>
    </dsp:sp>
    <dsp:sp modelId="{23C1FFAB-8486-42F0-9BBE-1ED1746E2E9B}">
      <dsp:nvSpPr>
        <dsp:cNvPr id="0" name=""/>
        <dsp:cNvSpPr/>
      </dsp:nvSpPr>
      <dsp:spPr>
        <a:xfrm>
          <a:off x="0" y="2124"/>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What are the needs of Older Adults?</a:t>
          </a:r>
          <a:endParaRPr lang="en-US" sz="3300" kern="1200" dirty="0"/>
        </a:p>
      </dsp:txBody>
      <dsp:txXfrm>
        <a:off x="68454" y="70578"/>
        <a:ext cx="3648708" cy="1265378"/>
      </dsp:txXfrm>
    </dsp:sp>
    <dsp:sp modelId="{0E6E6AAF-54A7-4A12-AED7-7F90993EE37A}">
      <dsp:nvSpPr>
        <dsp:cNvPr id="0" name=""/>
        <dsp:cNvSpPr/>
      </dsp:nvSpPr>
      <dsp:spPr>
        <a:xfrm rot="5400000">
          <a:off x="6589693" y="-1189323"/>
          <a:ext cx="1121829"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1 in 3 today are 60+</a:t>
          </a:r>
          <a:endParaRPr lang="en-US" sz="1500" kern="1200" dirty="0"/>
        </a:p>
        <a:p>
          <a:pPr marL="114300" lvl="1" indent="-114300" algn="l" defTabSz="666750">
            <a:lnSpc>
              <a:spcPct val="90000"/>
            </a:lnSpc>
            <a:spcBef>
              <a:spcPct val="0"/>
            </a:spcBef>
            <a:spcAft>
              <a:spcPct val="15000"/>
            </a:spcAft>
            <a:buChar char="••"/>
          </a:pPr>
          <a:r>
            <a:rPr lang="en-US" sz="1500" kern="1200" dirty="0" smtClean="0"/>
            <a:t>The fastest growing component for the next 10 years is 55+ </a:t>
          </a:r>
          <a:endParaRPr lang="en-US" sz="1500" kern="1200" dirty="0"/>
        </a:p>
        <a:p>
          <a:pPr marL="114300" lvl="1" indent="-114300" algn="l" defTabSz="666750">
            <a:lnSpc>
              <a:spcPct val="90000"/>
            </a:lnSpc>
            <a:spcBef>
              <a:spcPct val="0"/>
            </a:spcBef>
            <a:spcAft>
              <a:spcPct val="15000"/>
            </a:spcAft>
            <a:buChar char="••"/>
          </a:pPr>
          <a:r>
            <a:rPr lang="en-US" sz="1500" kern="1200" dirty="0" smtClean="0"/>
            <a:t>More will need more (as our population ages), especially for 85+</a:t>
          </a:r>
          <a:endParaRPr lang="en-US" sz="1500" kern="1200" dirty="0"/>
        </a:p>
        <a:p>
          <a:pPr marL="114300" lvl="1" indent="-114300" algn="l" defTabSz="666750">
            <a:lnSpc>
              <a:spcPct val="90000"/>
            </a:lnSpc>
            <a:spcBef>
              <a:spcPct val="0"/>
            </a:spcBef>
            <a:spcAft>
              <a:spcPct val="15000"/>
            </a:spcAft>
            <a:buChar char="••"/>
          </a:pPr>
          <a:r>
            <a:rPr lang="en-US" sz="1500" kern="1200" dirty="0" smtClean="0"/>
            <a:t>Services offered are broad but with little depth</a:t>
          </a:r>
          <a:endParaRPr lang="en-US" sz="1500" kern="1200" dirty="0"/>
        </a:p>
      </dsp:txBody>
      <dsp:txXfrm rot="-5400000">
        <a:off x="3785616" y="1669517"/>
        <a:ext cx="6675221" cy="1012303"/>
      </dsp:txXfrm>
    </dsp:sp>
    <dsp:sp modelId="{D301D76E-6D01-4464-A79F-C8EFADDA2BD9}">
      <dsp:nvSpPr>
        <dsp:cNvPr id="0" name=""/>
        <dsp:cNvSpPr/>
      </dsp:nvSpPr>
      <dsp:spPr>
        <a:xfrm>
          <a:off x="0" y="1474525"/>
          <a:ext cx="3785616" cy="14022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What is happening on our Island?</a:t>
          </a:r>
          <a:endParaRPr lang="en-US" sz="3300" kern="1200" dirty="0"/>
        </a:p>
      </dsp:txBody>
      <dsp:txXfrm>
        <a:off x="68454" y="1542979"/>
        <a:ext cx="3648708" cy="1265378"/>
      </dsp:txXfrm>
    </dsp:sp>
    <dsp:sp modelId="{EDD5F30E-F54D-4DE1-AF30-A98C3F57A6B0}">
      <dsp:nvSpPr>
        <dsp:cNvPr id="0" name=""/>
        <dsp:cNvSpPr/>
      </dsp:nvSpPr>
      <dsp:spPr>
        <a:xfrm rot="5400000">
          <a:off x="6589693" y="283077"/>
          <a:ext cx="1121829"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We need to think and act differently.</a:t>
          </a:r>
          <a:endParaRPr lang="en-US" sz="1500" kern="1200" dirty="0"/>
        </a:p>
      </dsp:txBody>
      <dsp:txXfrm rot="-5400000">
        <a:off x="3785616" y="3141918"/>
        <a:ext cx="6675221" cy="1012303"/>
      </dsp:txXfrm>
    </dsp:sp>
    <dsp:sp modelId="{1FD4291A-518B-48A7-B408-B19117DDBE3D}">
      <dsp:nvSpPr>
        <dsp:cNvPr id="0" name=""/>
        <dsp:cNvSpPr/>
      </dsp:nvSpPr>
      <dsp:spPr>
        <a:xfrm>
          <a:off x="0" y="2946926"/>
          <a:ext cx="3785616" cy="14022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How do we address these needs?</a:t>
          </a:r>
          <a:endParaRPr lang="en-US" sz="3300" kern="1200" dirty="0"/>
        </a:p>
      </dsp:txBody>
      <dsp:txXfrm>
        <a:off x="68454" y="3015380"/>
        <a:ext cx="3648708" cy="1265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A241-F0C6-40E3-A4C5-5DBD50CD26C4}">
      <dsp:nvSpPr>
        <dsp:cNvPr id="0" name=""/>
        <dsp:cNvSpPr/>
      </dsp:nvSpPr>
      <dsp:spPr>
        <a:xfrm>
          <a:off x="1432967" y="548652"/>
          <a:ext cx="3661865" cy="3661865"/>
        </a:xfrm>
        <a:prstGeom prst="blockArc">
          <a:avLst>
            <a:gd name="adj1" fmla="val 11880000"/>
            <a:gd name="adj2" fmla="val 16200000"/>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48758D-0269-4B30-9A92-1FDB49B0681E}">
      <dsp:nvSpPr>
        <dsp:cNvPr id="0" name=""/>
        <dsp:cNvSpPr/>
      </dsp:nvSpPr>
      <dsp:spPr>
        <a:xfrm>
          <a:off x="1432967" y="548652"/>
          <a:ext cx="3661865" cy="3661865"/>
        </a:xfrm>
        <a:prstGeom prst="blockArc">
          <a:avLst>
            <a:gd name="adj1" fmla="val 7560000"/>
            <a:gd name="adj2" fmla="val 1188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692DE2-40D1-4C2D-AFAC-EF4FA5EBCF49}">
      <dsp:nvSpPr>
        <dsp:cNvPr id="0" name=""/>
        <dsp:cNvSpPr/>
      </dsp:nvSpPr>
      <dsp:spPr>
        <a:xfrm>
          <a:off x="1432967" y="556086"/>
          <a:ext cx="3661865" cy="3661865"/>
        </a:xfrm>
        <a:prstGeom prst="blockArc">
          <a:avLst>
            <a:gd name="adj1" fmla="val 3240000"/>
            <a:gd name="adj2" fmla="val 756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B02FDD-02CF-4DD8-A48B-D82383B41E85}">
      <dsp:nvSpPr>
        <dsp:cNvPr id="0" name=""/>
        <dsp:cNvSpPr/>
      </dsp:nvSpPr>
      <dsp:spPr>
        <a:xfrm>
          <a:off x="1459774" y="529550"/>
          <a:ext cx="3661865" cy="3661865"/>
        </a:xfrm>
        <a:prstGeom prst="blockArc">
          <a:avLst>
            <a:gd name="adj1" fmla="val 20744616"/>
            <a:gd name="adj2" fmla="val 3303275"/>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A7274F-9500-4E13-AEAA-D718FF41C3D1}">
      <dsp:nvSpPr>
        <dsp:cNvPr id="0" name=""/>
        <dsp:cNvSpPr/>
      </dsp:nvSpPr>
      <dsp:spPr>
        <a:xfrm>
          <a:off x="1464666" y="548371"/>
          <a:ext cx="3661865" cy="3661865"/>
        </a:xfrm>
        <a:prstGeom prst="blockArc">
          <a:avLst>
            <a:gd name="adj1" fmla="val 16139065"/>
            <a:gd name="adj2" fmla="val 20707235"/>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872041-EF85-4B2F-9AB5-248240B1A1D1}">
      <dsp:nvSpPr>
        <dsp:cNvPr id="0" name=""/>
        <dsp:cNvSpPr/>
      </dsp:nvSpPr>
      <dsp:spPr>
        <a:xfrm>
          <a:off x="2420832" y="1536517"/>
          <a:ext cx="1686135" cy="168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667761" y="1783446"/>
        <a:ext cx="1192277" cy="1192277"/>
      </dsp:txXfrm>
    </dsp:sp>
    <dsp:sp modelId="{57BA13AC-6251-45A4-8454-8C0E047E712F}">
      <dsp:nvSpPr>
        <dsp:cNvPr id="0" name=""/>
        <dsp:cNvSpPr/>
      </dsp:nvSpPr>
      <dsp:spPr>
        <a:xfrm>
          <a:off x="2673752" y="995"/>
          <a:ext cx="1180295" cy="118029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Service Agencies </a:t>
          </a:r>
          <a:endParaRPr lang="en-US" sz="1600" kern="1200" dirty="0"/>
        </a:p>
      </dsp:txBody>
      <dsp:txXfrm>
        <a:off x="2846602" y="173845"/>
        <a:ext cx="834595" cy="834595"/>
      </dsp:txXfrm>
    </dsp:sp>
    <dsp:sp modelId="{B5AB019B-DFC0-4D30-AC2B-E8DB3692840A}">
      <dsp:nvSpPr>
        <dsp:cNvPr id="0" name=""/>
        <dsp:cNvSpPr/>
      </dsp:nvSpPr>
      <dsp:spPr>
        <a:xfrm>
          <a:off x="4433924" y="1329910"/>
          <a:ext cx="1180295" cy="118029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a:t>
          </a:r>
          <a:r>
            <a:rPr lang="en-US" sz="1200" kern="1200" dirty="0" smtClean="0"/>
            <a:t>Information Center</a:t>
          </a:r>
          <a:endParaRPr lang="en-US" sz="1200" kern="1200" dirty="0"/>
        </a:p>
      </dsp:txBody>
      <dsp:txXfrm>
        <a:off x="4606774" y="1502760"/>
        <a:ext cx="834595" cy="834595"/>
      </dsp:txXfrm>
    </dsp:sp>
    <dsp:sp modelId="{5C4B2A8B-AEB3-41C6-A8DE-CDAE8FA7FC8B}">
      <dsp:nvSpPr>
        <dsp:cNvPr id="0" name=""/>
        <dsp:cNvSpPr/>
      </dsp:nvSpPr>
      <dsp:spPr>
        <a:xfrm>
          <a:off x="3724972" y="3236318"/>
          <a:ext cx="1180295" cy="11802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Access to dental and vision services</a:t>
          </a:r>
          <a:endParaRPr lang="en-US" sz="1400" kern="1200" dirty="0"/>
        </a:p>
      </dsp:txBody>
      <dsp:txXfrm>
        <a:off x="3897822" y="3409168"/>
        <a:ext cx="834595" cy="834595"/>
      </dsp:txXfrm>
    </dsp:sp>
    <dsp:sp modelId="{41013ABE-5C27-46EC-A25B-4A810D404E8D}">
      <dsp:nvSpPr>
        <dsp:cNvPr id="0" name=""/>
        <dsp:cNvSpPr/>
      </dsp:nvSpPr>
      <dsp:spPr>
        <a:xfrm>
          <a:off x="1622532" y="3236318"/>
          <a:ext cx="1180295" cy="118029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TransportCenter</a:t>
          </a:r>
          <a:endParaRPr lang="en-US" sz="1600" kern="1200" dirty="0"/>
        </a:p>
      </dsp:txBody>
      <dsp:txXfrm>
        <a:off x="1795382" y="3409168"/>
        <a:ext cx="834595" cy="834595"/>
      </dsp:txXfrm>
    </dsp:sp>
    <dsp:sp modelId="{F0248455-B82B-4F7B-AE67-36F61BA60E97}">
      <dsp:nvSpPr>
        <dsp:cNvPr id="0" name=""/>
        <dsp:cNvSpPr/>
      </dsp:nvSpPr>
      <dsp:spPr>
        <a:xfrm>
          <a:off x="972842" y="1236778"/>
          <a:ext cx="1180295" cy="118029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Volunteer Center</a:t>
          </a:r>
          <a:endParaRPr lang="en-US" sz="1400" kern="1200" dirty="0"/>
        </a:p>
      </dsp:txBody>
      <dsp:txXfrm>
        <a:off x="1145692" y="1409628"/>
        <a:ext cx="834595" cy="834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1913A-737B-4C5D-B558-2F12BF95C4A0}">
      <dsp:nvSpPr>
        <dsp:cNvPr id="0" name=""/>
        <dsp:cNvSpPr/>
      </dsp:nvSpPr>
      <dsp:spPr>
        <a:xfrm>
          <a:off x="3286" y="122302"/>
          <a:ext cx="3203971"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For Older Adults</a:t>
          </a:r>
          <a:endParaRPr lang="en-US" sz="2100" kern="1200" dirty="0"/>
        </a:p>
      </dsp:txBody>
      <dsp:txXfrm>
        <a:off x="3286" y="122302"/>
        <a:ext cx="3203971" cy="604800"/>
      </dsp:txXfrm>
    </dsp:sp>
    <dsp:sp modelId="{90DC5FA2-73C6-4F4F-A43F-CFC8B24027DD}">
      <dsp:nvSpPr>
        <dsp:cNvPr id="0" name=""/>
        <dsp:cNvSpPr/>
      </dsp:nvSpPr>
      <dsp:spPr>
        <a:xfrm>
          <a:off x="3286" y="727102"/>
          <a:ext cx="3203971" cy="35019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Improved access to agencies  </a:t>
          </a:r>
          <a:endParaRPr lang="en-US" sz="2100" kern="1200" dirty="0"/>
        </a:p>
        <a:p>
          <a:pPr marL="228600" lvl="1" indent="-228600" algn="l" defTabSz="933450">
            <a:lnSpc>
              <a:spcPct val="90000"/>
            </a:lnSpc>
            <a:spcBef>
              <a:spcPct val="0"/>
            </a:spcBef>
            <a:spcAft>
              <a:spcPct val="15000"/>
            </a:spcAft>
            <a:buChar char="••"/>
          </a:pPr>
          <a:r>
            <a:rPr lang="en-US" sz="2100" kern="1200" dirty="0" smtClean="0"/>
            <a:t>Increased awareness and usage of support services </a:t>
          </a:r>
          <a:endParaRPr lang="en-US" sz="2100" kern="1200" dirty="0"/>
        </a:p>
        <a:p>
          <a:pPr marL="228600" lvl="1" indent="-228600" algn="l" defTabSz="933450">
            <a:lnSpc>
              <a:spcPct val="90000"/>
            </a:lnSpc>
            <a:spcBef>
              <a:spcPct val="0"/>
            </a:spcBef>
            <a:spcAft>
              <a:spcPct val="15000"/>
            </a:spcAft>
            <a:buChar char="••"/>
          </a:pPr>
          <a:r>
            <a:rPr lang="en-US" sz="2100" kern="1200" dirty="0" smtClean="0"/>
            <a:t>Removes barriers to transportation </a:t>
          </a:r>
          <a:endParaRPr lang="en-US" sz="2100" kern="1200" dirty="0"/>
        </a:p>
        <a:p>
          <a:pPr marL="228600" lvl="1" indent="-228600" algn="l" defTabSz="933450">
            <a:lnSpc>
              <a:spcPct val="90000"/>
            </a:lnSpc>
            <a:spcBef>
              <a:spcPct val="0"/>
            </a:spcBef>
            <a:spcAft>
              <a:spcPct val="15000"/>
            </a:spcAft>
            <a:buChar char="••"/>
          </a:pPr>
          <a:r>
            <a:rPr lang="en-US" sz="2100" kern="1200" dirty="0" smtClean="0"/>
            <a:t>Convenient and less confusing </a:t>
          </a:r>
          <a:endParaRPr lang="en-US" sz="2100" kern="1200" dirty="0"/>
        </a:p>
      </dsp:txBody>
      <dsp:txXfrm>
        <a:off x="3286" y="727102"/>
        <a:ext cx="3203971" cy="3501933"/>
      </dsp:txXfrm>
    </dsp:sp>
    <dsp:sp modelId="{260A8C4A-7D90-4A75-B881-8D4078DFCBA1}">
      <dsp:nvSpPr>
        <dsp:cNvPr id="0" name=""/>
        <dsp:cNvSpPr/>
      </dsp:nvSpPr>
      <dsp:spPr>
        <a:xfrm>
          <a:off x="3655814" y="110067"/>
          <a:ext cx="3203971" cy="604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For Agencies</a:t>
          </a:r>
          <a:endParaRPr lang="en-US" sz="2100" kern="1200" dirty="0"/>
        </a:p>
      </dsp:txBody>
      <dsp:txXfrm>
        <a:off x="3655814" y="110067"/>
        <a:ext cx="3203971" cy="604800"/>
      </dsp:txXfrm>
    </dsp:sp>
    <dsp:sp modelId="{65F9DD5C-A421-4671-8E6C-B0DD0D1EBF07}">
      <dsp:nvSpPr>
        <dsp:cNvPr id="0" name=""/>
        <dsp:cNvSpPr/>
      </dsp:nvSpPr>
      <dsp:spPr>
        <a:xfrm>
          <a:off x="3655814" y="727102"/>
          <a:ext cx="3203971" cy="350193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Fosters a holistic approach toward client management across agencies (easier to communicate and collaborate)</a:t>
          </a:r>
          <a:endParaRPr lang="en-US" sz="2100" kern="1200" dirty="0"/>
        </a:p>
        <a:p>
          <a:pPr marL="228600" lvl="1" indent="-228600" algn="l" defTabSz="933450">
            <a:lnSpc>
              <a:spcPct val="90000"/>
            </a:lnSpc>
            <a:spcBef>
              <a:spcPct val="0"/>
            </a:spcBef>
            <a:spcAft>
              <a:spcPct val="15000"/>
            </a:spcAft>
            <a:buChar char="••"/>
          </a:pPr>
          <a:r>
            <a:rPr lang="en-US" sz="2100" kern="1200" dirty="0" smtClean="0"/>
            <a:t>Promotes resource and information sharing </a:t>
          </a:r>
          <a:endParaRPr lang="en-US" sz="2100" kern="1200" dirty="0"/>
        </a:p>
      </dsp:txBody>
      <dsp:txXfrm>
        <a:off x="3655814" y="727102"/>
        <a:ext cx="3203971" cy="3501933"/>
      </dsp:txXfrm>
    </dsp:sp>
    <dsp:sp modelId="{99589313-9175-49E6-A54A-D4550DE6D402}">
      <dsp:nvSpPr>
        <dsp:cNvPr id="0" name=""/>
        <dsp:cNvSpPr/>
      </dsp:nvSpPr>
      <dsp:spPr>
        <a:xfrm>
          <a:off x="7308342" y="122302"/>
          <a:ext cx="3203971" cy="604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For Our Island</a:t>
          </a:r>
          <a:endParaRPr lang="en-US" sz="2100" kern="1200" dirty="0"/>
        </a:p>
      </dsp:txBody>
      <dsp:txXfrm>
        <a:off x="7308342" y="122302"/>
        <a:ext cx="3203971" cy="604800"/>
      </dsp:txXfrm>
    </dsp:sp>
    <dsp:sp modelId="{1C13E089-1CE5-4F90-B7B3-00BC76186B2A}">
      <dsp:nvSpPr>
        <dsp:cNvPr id="0" name=""/>
        <dsp:cNvSpPr/>
      </dsp:nvSpPr>
      <dsp:spPr>
        <a:xfrm>
          <a:off x="7308342" y="727102"/>
          <a:ext cx="3203971" cy="35019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Economies of scale across agencies </a:t>
          </a:r>
          <a:endParaRPr lang="en-US" sz="2100" kern="1200" dirty="0"/>
        </a:p>
        <a:p>
          <a:pPr marL="228600" lvl="1" indent="-228600" algn="l" defTabSz="933450">
            <a:lnSpc>
              <a:spcPct val="90000"/>
            </a:lnSpc>
            <a:spcBef>
              <a:spcPct val="0"/>
            </a:spcBef>
            <a:spcAft>
              <a:spcPct val="15000"/>
            </a:spcAft>
            <a:buChar char="••"/>
          </a:pPr>
          <a:r>
            <a:rPr lang="en-US" sz="2100" kern="1200" dirty="0" smtClean="0"/>
            <a:t>Improved utilization of existing services</a:t>
          </a:r>
          <a:endParaRPr lang="en-US" sz="2100" kern="1200" dirty="0"/>
        </a:p>
        <a:p>
          <a:pPr marL="228600" lvl="1" indent="-228600" algn="l" defTabSz="933450">
            <a:lnSpc>
              <a:spcPct val="90000"/>
            </a:lnSpc>
            <a:spcBef>
              <a:spcPct val="0"/>
            </a:spcBef>
            <a:spcAft>
              <a:spcPct val="15000"/>
            </a:spcAft>
            <a:buChar char="••"/>
          </a:pPr>
          <a:r>
            <a:rPr lang="en-US" sz="2100" kern="1200" dirty="0" smtClean="0"/>
            <a:t>Accelerates the ability to add or realign services</a:t>
          </a:r>
          <a:endParaRPr lang="en-US" sz="2100" kern="1200" dirty="0"/>
        </a:p>
        <a:p>
          <a:pPr marL="228600" lvl="1" indent="-228600" algn="l" defTabSz="933450">
            <a:lnSpc>
              <a:spcPct val="90000"/>
            </a:lnSpc>
            <a:spcBef>
              <a:spcPct val="0"/>
            </a:spcBef>
            <a:spcAft>
              <a:spcPct val="15000"/>
            </a:spcAft>
            <a:buChar char="••"/>
          </a:pPr>
          <a:r>
            <a:rPr lang="en-US" sz="2100" kern="1200" dirty="0" smtClean="0"/>
            <a:t>Utilizes Older Adult volunteer contribution more effectively</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7308342" y="727102"/>
        <a:ext cx="3203971" cy="3501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283AD-66A3-4DDE-9D2A-0937EB726424}">
      <dsp:nvSpPr>
        <dsp:cNvPr id="0" name=""/>
        <dsp:cNvSpPr/>
      </dsp:nvSpPr>
      <dsp:spPr>
        <a:xfrm>
          <a:off x="1844548" y="0"/>
          <a:ext cx="2192517" cy="2192517"/>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Make your Voices Heard</a:t>
          </a:r>
          <a:endParaRPr lang="en-US" sz="1700" kern="1200" dirty="0"/>
        </a:p>
      </dsp:txBody>
      <dsp:txXfrm>
        <a:off x="2392677" y="1096259"/>
        <a:ext cx="1096259" cy="1096258"/>
      </dsp:txXfrm>
    </dsp:sp>
    <dsp:sp modelId="{D0C87E12-324A-4C95-8EE6-74613FD02CB1}">
      <dsp:nvSpPr>
        <dsp:cNvPr id="0" name=""/>
        <dsp:cNvSpPr/>
      </dsp:nvSpPr>
      <dsp:spPr>
        <a:xfrm>
          <a:off x="748290" y="2192517"/>
          <a:ext cx="2192517" cy="2192517"/>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Donate</a:t>
          </a:r>
          <a:endParaRPr lang="en-US" sz="1700" kern="1200" dirty="0"/>
        </a:p>
      </dsp:txBody>
      <dsp:txXfrm>
        <a:off x="1296419" y="3288776"/>
        <a:ext cx="1096259" cy="1096258"/>
      </dsp:txXfrm>
    </dsp:sp>
    <dsp:sp modelId="{D729156A-A1DD-4D0D-A072-05BA6C1BF46E}">
      <dsp:nvSpPr>
        <dsp:cNvPr id="0" name=""/>
        <dsp:cNvSpPr/>
      </dsp:nvSpPr>
      <dsp:spPr>
        <a:xfrm rot="10800000">
          <a:off x="1844548" y="2192517"/>
          <a:ext cx="2192517" cy="2192517"/>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Volunteer</a:t>
          </a:r>
          <a:endParaRPr lang="en-US" sz="1700" kern="1200" dirty="0"/>
        </a:p>
      </dsp:txBody>
      <dsp:txXfrm rot="10800000">
        <a:off x="2392677" y="2192517"/>
        <a:ext cx="1096259" cy="1096258"/>
      </dsp:txXfrm>
    </dsp:sp>
    <dsp:sp modelId="{0AC880C8-6037-4432-AE2E-1423E90F3EA8}">
      <dsp:nvSpPr>
        <dsp:cNvPr id="0" name=""/>
        <dsp:cNvSpPr/>
      </dsp:nvSpPr>
      <dsp:spPr>
        <a:xfrm>
          <a:off x="2940807" y="2192517"/>
          <a:ext cx="2192517" cy="2192517"/>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Be a Change Agent</a:t>
          </a:r>
          <a:endParaRPr lang="en-US" sz="1700" kern="1200" dirty="0"/>
        </a:p>
      </dsp:txBody>
      <dsp:txXfrm>
        <a:off x="3488936" y="3288776"/>
        <a:ext cx="1096259" cy="10962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4F9B6F-F8BB-401A-8F70-E4A0E092DD8D}" type="datetimeFigureOut">
              <a:rPr lang="en-US" smtClean="0"/>
              <a:t>11/13/2023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EBE2A1C-6B73-4BFC-9FE4-856A32A7EB0F}" type="slidenum">
              <a:rPr lang="en-US" smtClean="0"/>
              <a:t>‹#›</a:t>
            </a:fld>
            <a:endParaRPr lang="en-US"/>
          </a:p>
        </p:txBody>
      </p:sp>
    </p:spTree>
    <p:extLst>
      <p:ext uri="{BB962C8B-B14F-4D97-AF65-F5344CB8AC3E}">
        <p14:creationId xmlns:p14="http://schemas.microsoft.com/office/powerpoint/2010/main" val="498044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6C6053E1-8B4F-4F9F-88BB-7985D961D89E}" type="datetimeFigureOut">
              <a:rPr lang="en-US" smtClean="0"/>
              <a:t>11/13/2023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09BB2DCE-591C-4114-BE5B-29E94D960328}" type="slidenum">
              <a:rPr lang="en-US" smtClean="0"/>
              <a:t>‹#›</a:t>
            </a:fld>
            <a:endParaRPr lang="en-US"/>
          </a:p>
        </p:txBody>
      </p:sp>
    </p:spTree>
    <p:extLst>
      <p:ext uri="{BB962C8B-B14F-4D97-AF65-F5344CB8AC3E}">
        <p14:creationId xmlns:p14="http://schemas.microsoft.com/office/powerpoint/2010/main" val="389314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2DCE-591C-4114-BE5B-29E94D960328}" type="slidenum">
              <a:rPr lang="en-US" smtClean="0"/>
              <a:t>1</a:t>
            </a:fld>
            <a:endParaRPr lang="en-US"/>
          </a:p>
        </p:txBody>
      </p:sp>
    </p:spTree>
    <p:extLst>
      <p:ext uri="{BB962C8B-B14F-4D97-AF65-F5344CB8AC3E}">
        <p14:creationId xmlns:p14="http://schemas.microsoft.com/office/powerpoint/2010/main" val="57132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2DCE-591C-4114-BE5B-29E94D960328}" type="slidenum">
              <a:rPr lang="en-US" smtClean="0"/>
              <a:t>8</a:t>
            </a:fld>
            <a:endParaRPr lang="en-US"/>
          </a:p>
        </p:txBody>
      </p:sp>
    </p:spTree>
    <p:extLst>
      <p:ext uri="{BB962C8B-B14F-4D97-AF65-F5344CB8AC3E}">
        <p14:creationId xmlns:p14="http://schemas.microsoft.com/office/powerpoint/2010/main" val="100379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lvl1pPr>
          </a:lstStyle>
          <a:p>
            <a:r>
              <a:rPr lang="en-US" dirty="0" smtClean="0"/>
              <a:t> </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372664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33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524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844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606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392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8088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4368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252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199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294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139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5783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E71187-305F-4BB6-B21B-FC73A762D7F5}" type="datetimeFigureOut">
              <a:rPr lang="en-US" smtClean="0">
                <a:solidFill>
                  <a:prstClr val="black"/>
                </a:solidFill>
              </a:rPr>
              <a:pPr/>
              <a:t>11/13/2023</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7E0A2A-28D8-473D-8731-EC3571D185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876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28421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934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31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569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936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88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15779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35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147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2824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556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1C141-60FE-BD50-AECA-667972017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2B398D9-56B5-5C15-2756-CD8984846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083EC3D-9C37-E4DA-FB95-1858128978F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A95837-84E7-A1EF-14D9-EFFFDBA6FCE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066F4A-E272-A12E-FC27-1A510EFB8434}"/>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0412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2C6A8-5370-D6F5-F1B2-04DA68254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D67D42-0FEC-9002-18AF-4199F61E11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51F971-6D86-FB6F-D03E-365D0BEF22C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7153CBF-E9D6-CDA6-A81E-78F4B390D39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26758E6-9A3B-306C-B3B7-C1E70BA8FB9C}"/>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979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643DA-B9F5-8534-A3DA-A94220DEF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A12902-8EE6-C474-E114-F96BA890E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561357-3E3D-E03B-6804-ECACF5327AF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98D72B6-B121-7387-2466-AC3D1D86EA5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79E8016-1171-4810-840C-CD9B8BCD1360}"/>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228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A6B7-C220-DCB4-60DB-5F629D920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BFEBD9-A0A5-27E4-356F-404B99913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CAC6D-5E20-C3BB-88D1-589E00C73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99F4C36-75F0-180F-C0ED-5A256E9B2CCD}"/>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04C622B-529C-5366-40FA-0D74A666E27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24119D9-CA36-C599-661D-FB7500AFA4A2}"/>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350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56B9F-B979-1D75-9371-D54D6734EA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BAECAC-8184-D531-55F3-542D32915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2A0B9CA-2E7A-79AE-9F8A-D4CC6D5144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B023026-FE52-7361-6A10-654F10ABF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593A695-F1EB-A1AA-3FA8-C7C8F0D35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96ABAD-7DC5-CABC-8E21-14384581F1BE}"/>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BF11283-7417-667D-64D7-FC76CAF1FD5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4901133-6811-945E-5005-EC824E9F0838}"/>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14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C73AF-D0BF-AB23-4B49-96464529F2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216B4DF-D723-F7F1-B676-8DA722D606DA}"/>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4DB9577-3C69-2B2E-22B3-E070AAFFFC5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B92156E9-C244-6554-35EE-4B6836592CD4}"/>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1059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CC60ED-B0BD-B5D8-D7DD-8CD74361876C}"/>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96ACB26F-B238-B728-7C3F-BBAAE455009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9AD995B-C58D-4D95-430F-3AD6CD6F4C55}"/>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038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A77DD-41DF-5A4F-459F-0FF9492B0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E1881D5-9F71-8D78-79B5-2D625F0B2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4CCBB05-B0DB-3F00-6B6A-7B99B5A10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E23EA9-F91B-47D5-A035-4D950F02A0B9}"/>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B628100-BD98-8FED-8E3B-81508B0BC35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6516A8-2F3B-6A61-CA0F-3BB58ADEEA6A}"/>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911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792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4E264B-E4BA-A4F7-80F9-FAC90AABC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B5DC281-EB26-1146-F1D6-17A0406C7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53F0512-7A0D-52BC-BA73-324D75720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E6B410-BDC3-8398-AD59-CC257442622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68360BC-33C4-F3F1-84EA-74404B18CB9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37AC789-A2F7-2702-7D6B-BB0D0DD0F975}"/>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4067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BE09C-C3C8-BB6E-9420-1969B9BE37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394DCE-72EE-F880-23CC-36447DB4CE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0A7BC6-5483-0D4F-51BA-685A6571EA3A}"/>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0439057-1266-415A-8EC5-F841C0D2D51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9A4173F-B6BB-52BB-2EB6-98D9F214D0FE}"/>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5555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6BAEB0-F4BA-22C8-021E-1E33882367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F19B5E2-C9FE-1FE9-1B8F-6CFEDB458F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D3713C-C861-F711-F790-4A0E89C1FBB2}"/>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0CF644-F1A7-0611-294F-33E7C87340D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75FC4EE-5363-1BDB-22BD-FA31F97DE992}"/>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5745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1C141-60FE-BD50-AECA-667972017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2B398D9-56B5-5C15-2756-CD8984846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083EC3D-9C37-E4DA-FB95-1858128978F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A95837-84E7-A1EF-14D9-EFFFDBA6FCE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066F4A-E272-A12E-FC27-1A510EFB8434}"/>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1899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2C6A8-5370-D6F5-F1B2-04DA68254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D67D42-0FEC-9002-18AF-4199F61E11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51F971-6D86-FB6F-D03E-365D0BEF22C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7153CBF-E9D6-CDA6-A81E-78F4B390D39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26758E6-9A3B-306C-B3B7-C1E70BA8FB9C}"/>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1068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643DA-B9F5-8534-A3DA-A94220DEF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A12902-8EE6-C474-E114-F96BA890E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561357-3E3D-E03B-6804-ECACF5327AF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98D72B6-B121-7387-2466-AC3D1D86EA5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79E8016-1171-4810-840C-CD9B8BCD1360}"/>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8163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A6B7-C220-DCB4-60DB-5F629D920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BFEBD9-A0A5-27E4-356F-404B99913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CAC6D-5E20-C3BB-88D1-589E00C73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99F4C36-75F0-180F-C0ED-5A256E9B2CCD}"/>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04C622B-529C-5366-40FA-0D74A666E27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24119D9-CA36-C599-661D-FB7500AFA4A2}"/>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0902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56B9F-B979-1D75-9371-D54D6734EA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7BAECAC-8184-D531-55F3-542D32915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2A0B9CA-2E7A-79AE-9F8A-D4CC6D5144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B023026-FE52-7361-6A10-654F10ABF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593A695-F1EB-A1AA-3FA8-C7C8F0D35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96ABAD-7DC5-CABC-8E21-14384581F1BE}"/>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BF11283-7417-667D-64D7-FC76CAF1FD5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4901133-6811-945E-5005-EC824E9F0838}"/>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0259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C73AF-D0BF-AB23-4B49-96464529F2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216B4DF-D723-F7F1-B676-8DA722D606DA}"/>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4DB9577-3C69-2B2E-22B3-E070AAFFFC5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B92156E9-C244-6554-35EE-4B6836592CD4}"/>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6403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CC60ED-B0BD-B5D8-D7DD-8CD74361876C}"/>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96ACB26F-B238-B728-7C3F-BBAAE455009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9AD995B-C58D-4D95-430F-3AD6CD6F4C55}"/>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716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7103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A77DD-41DF-5A4F-459F-0FF9492B0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E1881D5-9F71-8D78-79B5-2D625F0B2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4CCBB05-B0DB-3F00-6B6A-7B99B5A10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E23EA9-F91B-47D5-A035-4D950F02A0B9}"/>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B628100-BD98-8FED-8E3B-81508B0BC35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6516A8-2F3B-6A61-CA0F-3BB58ADEEA6A}"/>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7479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4E264B-E4BA-A4F7-80F9-FAC90AABC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B5DC281-EB26-1146-F1D6-17A0406C7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53F0512-7A0D-52BC-BA73-324D75720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E6B410-BDC3-8398-AD59-CC257442622F}"/>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68360BC-33C4-F3F1-84EA-74404B18CB9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37AC789-A2F7-2702-7D6B-BB0D0DD0F975}"/>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6079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BE09C-C3C8-BB6E-9420-1969B9BE37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394DCE-72EE-F880-23CC-36447DB4CE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0A7BC6-5483-0D4F-51BA-685A6571EA3A}"/>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0439057-1266-415A-8EC5-F841C0D2D51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9A4173F-B6BB-52BB-2EB6-98D9F214D0FE}"/>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723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6BAEB0-F4BA-22C8-021E-1E33882367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F19B5E2-C9FE-1FE9-1B8F-6CFEDB458F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D3713C-C861-F711-F790-4A0E89C1FBB2}"/>
              </a:ext>
            </a:extLst>
          </p:cNvPr>
          <p:cNvSpPr>
            <a:spLocks noGrp="1"/>
          </p:cNvSpPr>
          <p:nvPr>
            <p:ph type="dt" sz="half" idx="10"/>
          </p:nvPr>
        </p:nvSpPr>
        <p:spPr/>
        <p:txBody>
          <a:body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30CF644-F1A7-0611-294F-33E7C87340D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75FC4EE-5363-1BDB-22BD-FA31F97DE992}"/>
              </a:ext>
            </a:extLst>
          </p:cNvPr>
          <p:cNvSpPr>
            <a:spLocks noGrp="1"/>
          </p:cNvSpPr>
          <p:nvPr>
            <p:ph type="sldNum" sz="quarter" idx="12"/>
          </p:nvPr>
        </p:nvSpPr>
        <p:spPr/>
        <p:txBody>
          <a:body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1961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4431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857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034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464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0565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87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0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410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4815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593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5536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524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392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098180"/>
            <a:ext cx="12200965" cy="2815608"/>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29330" y="5301777"/>
            <a:ext cx="1024470" cy="13515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5945260"/>
            <a:ext cx="3140619" cy="708077"/>
          </a:xfrm>
          <a:prstGeom prst="rect">
            <a:avLst/>
          </a:prstGeom>
        </p:spPr>
      </p:pic>
    </p:spTree>
    <p:extLst>
      <p:ext uri="{BB962C8B-B14F-4D97-AF65-F5344CB8AC3E}">
        <p14:creationId xmlns:p14="http://schemas.microsoft.com/office/powerpoint/2010/main" val="355827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8234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098180"/>
            <a:ext cx="12200965" cy="2815608"/>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29330" y="5301777"/>
            <a:ext cx="1024470" cy="13515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5945260"/>
            <a:ext cx="3140619" cy="708077"/>
          </a:xfrm>
          <a:prstGeom prst="rect">
            <a:avLst/>
          </a:prstGeom>
        </p:spPr>
      </p:pic>
    </p:spTree>
    <p:extLst>
      <p:ext uri="{BB962C8B-B14F-4D97-AF65-F5344CB8AC3E}">
        <p14:creationId xmlns:p14="http://schemas.microsoft.com/office/powerpoint/2010/main" val="23378045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DF8F43-CDAF-E1AE-AAEC-6E7757DBA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1E8FB5-4CBF-0814-6207-004254BAA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598AEE-7D1C-38A0-9634-EBEB4D665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65AEF4-49E8-C767-053A-A1FA49BC7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296FE9D-6560-9796-2387-DEAB6C464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8587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DF8F43-CDAF-E1AE-AAEC-6E7757DBA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1E8FB5-4CBF-0814-6207-004254BAA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598AEE-7D1C-38A0-9634-EBEB4D665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04D36E-25E1-41C6-B493-54213A84B7B8}" type="datetimeFigureOut">
              <a:rPr lang="en-US" smtClean="0">
                <a:solidFill>
                  <a:prstClr val="black">
                    <a:tint val="75000"/>
                  </a:prstClr>
                </a:solidFill>
              </a:rPr>
              <a:pPr>
                <a:defRPr/>
              </a:pPr>
              <a:t>11/13/2023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65AEF4-49E8-C767-053A-A1FA49BC7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296FE9D-6560-9796-2387-DEAB6C464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18810D-7011-450C-A57C-170ACAD588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08371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098180"/>
            <a:ext cx="12200965" cy="2815608"/>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29330" y="5301777"/>
            <a:ext cx="1024470" cy="13515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5945260"/>
            <a:ext cx="3140619" cy="708077"/>
          </a:xfrm>
          <a:prstGeom prst="rect">
            <a:avLst/>
          </a:prstGeom>
        </p:spPr>
      </p:pic>
      <p:sp>
        <p:nvSpPr>
          <p:cNvPr id="4" name="TextBox 3"/>
          <p:cNvSpPr txBox="1"/>
          <p:nvPr userDrawn="1"/>
        </p:nvSpPr>
        <p:spPr>
          <a:xfrm>
            <a:off x="4412202" y="6407116"/>
            <a:ext cx="5291091" cy="246221"/>
          </a:xfrm>
          <a:prstGeom prst="rect">
            <a:avLst/>
          </a:prstGeom>
          <a:noFill/>
        </p:spPr>
        <p:txBody>
          <a:bodyPr wrap="square" rtlCol="0">
            <a:spAutoFit/>
          </a:bodyPr>
          <a:lstStyle/>
          <a:p>
            <a:r>
              <a:rPr lang="en-US" sz="1000" dirty="0">
                <a:solidFill>
                  <a:prstClr val="black"/>
                </a:solidFill>
              </a:rPr>
              <a:t>11/14/23 Community Mobilization Summit</a:t>
            </a:r>
          </a:p>
        </p:txBody>
      </p:sp>
    </p:spTree>
    <p:extLst>
      <p:ext uri="{BB962C8B-B14F-4D97-AF65-F5344CB8AC3E}">
        <p14:creationId xmlns:p14="http://schemas.microsoft.com/office/powerpoint/2010/main" val="83138773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9.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3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hyperlink" Target="http://www.aarp.org/iheartcaregivers" TargetMode="External"/><Relationship Id="rId2" Type="http://schemas.openxmlformats.org/officeDocument/2006/relationships/hyperlink" Target="http://www.mobilize.us/aarpma" TargetMode="External"/><Relationship Id="rId1" Type="http://schemas.openxmlformats.org/officeDocument/2006/relationships/slideLayout" Target="../slideLayouts/slideLayout55.xml"/><Relationship Id="rId5" Type="http://schemas.openxmlformats.org/officeDocument/2006/relationships/image" Target="../media/image21.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5.xml"/><Relationship Id="rId5" Type="http://schemas.openxmlformats.org/officeDocument/2006/relationships/image" Target="../media/image21.png"/><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5.xml"/><Relationship Id="rId5" Type="http://schemas.openxmlformats.org/officeDocument/2006/relationships/image" Target="../media/image21.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g"/><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02733" y="2026361"/>
            <a:ext cx="9652000" cy="35406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chemeClr val="tx1"/>
                </a:solidFill>
                <a:latin typeface="+mj-lt"/>
                <a:ea typeface="+mj-ea"/>
                <a:cs typeface="+mj-cs"/>
              </a:defRPr>
            </a:lvl1pPr>
          </a:lstStyle>
          <a:p>
            <a:pPr algn="l">
              <a:spcBef>
                <a:spcPts val="300"/>
              </a:spcBef>
              <a:spcAft>
                <a:spcPts val="300"/>
              </a:spcAft>
            </a:pPr>
            <a:r>
              <a:rPr lang="en-US" sz="7200" dirty="0" smtClean="0">
                <a:latin typeface="+mn-lt"/>
              </a:rPr>
              <a:t/>
            </a:r>
            <a:br>
              <a:rPr lang="en-US" sz="7200" dirty="0" smtClean="0">
                <a:latin typeface="+mn-lt"/>
              </a:rPr>
            </a:br>
            <a:r>
              <a:rPr lang="en-US" sz="8000" dirty="0" smtClean="0">
                <a:latin typeface="+mn-lt"/>
              </a:rPr>
              <a:t>WELCOME TO THE COMMUNITY SUMMIT </a:t>
            </a:r>
            <a:br>
              <a:rPr lang="en-US" sz="8000" dirty="0" smtClean="0">
                <a:latin typeface="+mn-lt"/>
              </a:rPr>
            </a:br>
            <a:r>
              <a:rPr lang="en-US" sz="8000" dirty="0" smtClean="0">
                <a:latin typeface="+mn-lt"/>
              </a:rPr>
              <a:t>ON AGING</a:t>
            </a:r>
            <a:r>
              <a:rPr lang="en-US" sz="7200" dirty="0" smtClean="0">
                <a:latin typeface="+mn-lt"/>
              </a:rPr>
              <a:t/>
            </a:r>
            <a:br>
              <a:rPr lang="en-US" sz="7200" dirty="0" smtClean="0">
                <a:latin typeface="+mn-lt"/>
              </a:rPr>
            </a:br>
            <a:endParaRPr lang="en-US" sz="4000" dirty="0">
              <a:latin typeface="+mn-lt"/>
            </a:endParaRPr>
          </a:p>
        </p:txBody>
      </p:sp>
      <p:sp>
        <p:nvSpPr>
          <p:cNvPr id="2" name="TextBox 1"/>
          <p:cNvSpPr txBox="1"/>
          <p:nvPr/>
        </p:nvSpPr>
        <p:spPr>
          <a:xfrm>
            <a:off x="11895667" y="6488668"/>
            <a:ext cx="296333"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1832896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mn-lt"/>
                <a:ea typeface="+mn-ea"/>
                <a:cs typeface="+mn-cs"/>
              </a:rPr>
              <a:t>What we will cover today</a:t>
            </a:r>
          </a:p>
        </p:txBody>
      </p:sp>
      <p:sp>
        <p:nvSpPr>
          <p:cNvPr id="3" name="Content Placeholder 2"/>
          <p:cNvSpPr>
            <a:spLocks noGrp="1"/>
          </p:cNvSpPr>
          <p:nvPr>
            <p:ph idx="1"/>
          </p:nvPr>
        </p:nvSpPr>
        <p:spPr/>
        <p:txBody>
          <a:bodyPr/>
          <a:lstStyle/>
          <a:p>
            <a:r>
              <a:rPr lang="en-US" dirty="0" smtClean="0"/>
              <a:t>Where are we today?</a:t>
            </a:r>
          </a:p>
          <a:p>
            <a:r>
              <a:rPr lang="en-US" dirty="0" smtClean="0"/>
              <a:t>How will the Island change over the next 10 years?</a:t>
            </a:r>
          </a:p>
          <a:p>
            <a:r>
              <a:rPr lang="en-US" dirty="0" smtClean="0"/>
              <a:t>What priorities/decisions are we addressing for the future?</a:t>
            </a:r>
          </a:p>
          <a:p>
            <a:r>
              <a:rPr lang="en-US" dirty="0" smtClean="0"/>
              <a:t>How will these changes impact Older Adults?</a:t>
            </a:r>
          </a:p>
          <a:p>
            <a:r>
              <a:rPr lang="en-US" dirty="0" smtClean="0"/>
              <a:t>What do we need to do differently to meet the needs of this growing population?</a:t>
            </a:r>
          </a:p>
          <a:p>
            <a:r>
              <a:rPr lang="en-US" dirty="0" smtClean="0"/>
              <a:t>How you can make a difference</a:t>
            </a:r>
          </a:p>
          <a:p>
            <a:pPr marL="0" indent="0">
              <a:buNone/>
            </a:pPr>
            <a:endParaRPr lang="en-US" dirty="0" smtClean="0"/>
          </a:p>
          <a:p>
            <a:endParaRPr lang="en-US" dirty="0" smtClean="0"/>
          </a:p>
          <a:p>
            <a:endParaRPr lang="en-US" dirty="0"/>
          </a:p>
          <a:p>
            <a:endParaRPr lang="en-US" dirty="0"/>
          </a:p>
        </p:txBody>
      </p:sp>
      <p:pic>
        <p:nvPicPr>
          <p:cNvPr id="4" name="Picture 2" descr="mvcommission.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011" y="5156200"/>
            <a:ext cx="1522860" cy="1412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41285" y="6488668"/>
            <a:ext cx="450715"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406019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09808-3A46-7A6D-3ED3-018D18A28529}"/>
              </a:ext>
            </a:extLst>
          </p:cNvPr>
          <p:cNvSpPr>
            <a:spLocks noGrp="1"/>
          </p:cNvSpPr>
          <p:nvPr>
            <p:ph type="ctrTitle"/>
          </p:nvPr>
        </p:nvSpPr>
        <p:spPr>
          <a:xfrm>
            <a:off x="1523999" y="1122363"/>
            <a:ext cx="9338733" cy="2924704"/>
          </a:xfrm>
        </p:spPr>
        <p:txBody>
          <a:bodyPr>
            <a:normAutofit fontScale="90000"/>
          </a:bodyPr>
          <a:lstStyle/>
          <a:p>
            <a:r>
              <a:rPr lang="en-US" dirty="0" smtClean="0"/>
              <a:t>A primer – Where Are We Today?</a:t>
            </a:r>
            <a:br>
              <a:rPr lang="en-US" dirty="0" smtClean="0"/>
            </a:br>
            <a:r>
              <a:rPr lang="en-US" dirty="0"/>
              <a:t/>
            </a:r>
            <a:br>
              <a:rPr lang="en-US" dirty="0"/>
            </a:br>
            <a:r>
              <a:rPr lang="en-US" sz="3100" dirty="0" smtClean="0"/>
              <a:t>Current Demographics </a:t>
            </a:r>
            <a:br>
              <a:rPr lang="en-US" sz="3100" dirty="0" smtClean="0"/>
            </a:br>
            <a:endParaRPr lang="en-US" sz="3100" dirty="0"/>
          </a:p>
        </p:txBody>
      </p:sp>
      <p:pic>
        <p:nvPicPr>
          <p:cNvPr id="3" name="Picture 2" descr="mvcommission.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011" y="5156200"/>
            <a:ext cx="1522860" cy="1412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87818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834718" y="531580"/>
            <a:ext cx="9469215" cy="708660"/>
          </a:xfrm>
        </p:spPr>
        <p:txBody>
          <a:bodyPr>
            <a:noAutofit/>
          </a:bodyPr>
          <a:lstStyle/>
          <a:p>
            <a:pPr algn="ctr"/>
            <a:r>
              <a:rPr lang="en-US" b="1" dirty="0"/>
              <a:t>Population by Town, 1930-2020</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3086851" y="736050"/>
            <a:ext cx="8934227" cy="299720"/>
          </a:xfrm>
        </p:spPr>
        <p:txBody>
          <a:bodyPr>
            <a:normAutofit lnSpcReduction="10000"/>
          </a:bodyPr>
          <a:lstStyle/>
          <a:p>
            <a:pPr algn="r"/>
            <a:r>
              <a:rPr lang="en-US" dirty="0"/>
              <a:t>US Census Decennial Counts</a:t>
            </a:r>
          </a:p>
          <a:p>
            <a:pPr algn="r"/>
            <a:endParaRPr lang="en-US" dirty="0"/>
          </a:p>
          <a:p>
            <a:pPr algn="r"/>
            <a:endParaRPr lang="en-US" dirty="0"/>
          </a:p>
        </p:txBody>
      </p:sp>
      <p:graphicFrame>
        <p:nvGraphicFramePr>
          <p:cNvPr id="25" name="Chart 24">
            <a:extLst>
              <a:ext uri="{FF2B5EF4-FFF2-40B4-BE49-F238E27FC236}">
                <a16:creationId xmlns:a16="http://schemas.microsoft.com/office/drawing/2014/main" xmlns="" id="{A0463CB9-A4FC-B7B5-C7F8-CF1D79F63486}"/>
              </a:ext>
            </a:extLst>
          </p:cNvPr>
          <p:cNvGraphicFramePr>
            <a:graphicFrameLocks/>
          </p:cNvGraphicFramePr>
          <p:nvPr>
            <p:extLst/>
          </p:nvPr>
        </p:nvGraphicFramePr>
        <p:xfrm>
          <a:off x="655782" y="1240240"/>
          <a:ext cx="10884284" cy="54731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187877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B5867733-D1B1-417A-8D56-0F842859FB59}"/>
              </a:ext>
            </a:extLst>
          </p:cNvPr>
          <p:cNvGraphicFramePr>
            <a:graphicFrameLocks/>
          </p:cNvGraphicFramePr>
          <p:nvPr>
            <p:extLst/>
          </p:nvPr>
        </p:nvGraphicFramePr>
        <p:xfrm>
          <a:off x="7559848" y="238804"/>
          <a:ext cx="4567781" cy="45906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839789" y="-45212"/>
            <a:ext cx="10624136" cy="558800"/>
          </a:xfrm>
        </p:spPr>
        <p:txBody>
          <a:bodyPr>
            <a:noAutofit/>
          </a:bodyPr>
          <a:lstStyle/>
          <a:p>
            <a:pPr algn="r"/>
            <a:r>
              <a:rPr lang="en-US" b="1" dirty="0"/>
              <a:t>Age Distribution (% of Population): County, State, Nation, 2021</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2417985" y="451866"/>
            <a:ext cx="8934227" cy="299720"/>
          </a:xfrm>
        </p:spPr>
        <p:txBody>
          <a:bodyPr>
            <a:normAutofit lnSpcReduction="10000"/>
          </a:bodyPr>
          <a:lstStyle/>
          <a:p>
            <a:pPr algn="r"/>
            <a:r>
              <a:rPr lang="en-US" dirty="0"/>
              <a:t>American Community Survey 5-Year Estimates</a:t>
            </a:r>
          </a:p>
          <a:p>
            <a:pPr algn="r"/>
            <a:endParaRPr lang="en-US" dirty="0"/>
          </a:p>
          <a:p>
            <a:pPr algn="r"/>
            <a:endParaRPr lang="en-US" dirty="0"/>
          </a:p>
        </p:txBody>
      </p:sp>
      <p:graphicFrame>
        <p:nvGraphicFramePr>
          <p:cNvPr id="3" name="Chart 2">
            <a:extLst>
              <a:ext uri="{FF2B5EF4-FFF2-40B4-BE49-F238E27FC236}">
                <a16:creationId xmlns:a16="http://schemas.microsoft.com/office/drawing/2014/main" xmlns="" id="{54436991-DEF0-7344-0E55-9A3825482A67}"/>
              </a:ext>
            </a:extLst>
          </p:cNvPr>
          <p:cNvGraphicFramePr>
            <a:graphicFrameLocks/>
          </p:cNvGraphicFramePr>
          <p:nvPr>
            <p:extLst/>
          </p:nvPr>
        </p:nvGraphicFramePr>
        <p:xfrm>
          <a:off x="86073" y="730053"/>
          <a:ext cx="3551936" cy="3551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66977208-7633-40B8-956C-400230086AA5}"/>
              </a:ext>
            </a:extLst>
          </p:cNvPr>
          <p:cNvGraphicFramePr>
            <a:graphicFrameLocks/>
          </p:cNvGraphicFramePr>
          <p:nvPr>
            <p:extLst/>
          </p:nvPr>
        </p:nvGraphicFramePr>
        <p:xfrm>
          <a:off x="3523709" y="730053"/>
          <a:ext cx="3551936" cy="3551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CD0AF940-3292-467B-BE0D-27BFC5B7BBE4}"/>
              </a:ext>
            </a:extLst>
          </p:cNvPr>
          <p:cNvGraphicFramePr>
            <a:graphicFrameLocks/>
          </p:cNvGraphicFramePr>
          <p:nvPr>
            <p:extLst/>
          </p:nvPr>
        </p:nvGraphicFramePr>
        <p:xfrm>
          <a:off x="7034701" y="730053"/>
          <a:ext cx="3551936" cy="355193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Placeholder 3">
            <a:extLst>
              <a:ext uri="{FF2B5EF4-FFF2-40B4-BE49-F238E27FC236}">
                <a16:creationId xmlns:a16="http://schemas.microsoft.com/office/drawing/2014/main" xmlns="" id="{BD1330AF-FA2F-55AB-38FE-AE317441A8CA}"/>
              </a:ext>
            </a:extLst>
          </p:cNvPr>
          <p:cNvSpPr txBox="1">
            <a:spLocks/>
          </p:cNvSpPr>
          <p:nvPr/>
        </p:nvSpPr>
        <p:spPr>
          <a:xfrm>
            <a:off x="263299" y="4451529"/>
            <a:ext cx="3926564" cy="24064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2200" dirty="0">
                <a:solidFill>
                  <a:prstClr val="black"/>
                </a:solidFill>
              </a:rPr>
              <a:t>Dukes County has about 33% more people over 60, compared to the state. The biggest differences are in people 70-74 (about 48% more), and people 85 and up (about 37% more).  </a:t>
            </a:r>
          </a:p>
          <a:p>
            <a:pPr>
              <a:defRPr/>
            </a:pPr>
            <a:endParaRPr lang="en-US" dirty="0">
              <a:solidFill>
                <a:prstClr val="black"/>
              </a:solidFill>
            </a:endParaRPr>
          </a:p>
        </p:txBody>
      </p:sp>
      <p:graphicFrame>
        <p:nvGraphicFramePr>
          <p:cNvPr id="9" name="Table 8">
            <a:extLst>
              <a:ext uri="{FF2B5EF4-FFF2-40B4-BE49-F238E27FC236}">
                <a16:creationId xmlns:a16="http://schemas.microsoft.com/office/drawing/2014/main" xmlns="" id="{1554C519-6695-13FF-21AB-7CA65C189726}"/>
              </a:ext>
            </a:extLst>
          </p:cNvPr>
          <p:cNvGraphicFramePr>
            <a:graphicFrameLocks noGrp="1"/>
          </p:cNvGraphicFramePr>
          <p:nvPr>
            <p:extLst/>
          </p:nvPr>
        </p:nvGraphicFramePr>
        <p:xfrm>
          <a:off x="4462164" y="4445760"/>
          <a:ext cx="7490147" cy="2194560"/>
        </p:xfrm>
        <a:graphic>
          <a:graphicData uri="http://schemas.openxmlformats.org/drawingml/2006/table">
            <a:tbl>
              <a:tblPr firstRow="1" bandRow="1">
                <a:tableStyleId>{F5AB1C69-6EDB-4FF4-983F-18BD219EF322}</a:tableStyleId>
              </a:tblPr>
              <a:tblGrid>
                <a:gridCol w="1321359">
                  <a:extLst>
                    <a:ext uri="{9D8B030D-6E8A-4147-A177-3AD203B41FA5}">
                      <a16:colId xmlns:a16="http://schemas.microsoft.com/office/drawing/2014/main" xmlns="" val="1749718086"/>
                    </a:ext>
                  </a:extLst>
                </a:gridCol>
                <a:gridCol w="1438522">
                  <a:extLst>
                    <a:ext uri="{9D8B030D-6E8A-4147-A177-3AD203B41FA5}">
                      <a16:colId xmlns:a16="http://schemas.microsoft.com/office/drawing/2014/main" xmlns="" val="2685801488"/>
                    </a:ext>
                  </a:extLst>
                </a:gridCol>
                <a:gridCol w="1392071">
                  <a:extLst>
                    <a:ext uri="{9D8B030D-6E8A-4147-A177-3AD203B41FA5}">
                      <a16:colId xmlns:a16="http://schemas.microsoft.com/office/drawing/2014/main" xmlns="" val="2167170858"/>
                    </a:ext>
                  </a:extLst>
                </a:gridCol>
                <a:gridCol w="1460311">
                  <a:extLst>
                    <a:ext uri="{9D8B030D-6E8A-4147-A177-3AD203B41FA5}">
                      <a16:colId xmlns:a16="http://schemas.microsoft.com/office/drawing/2014/main" xmlns="" val="3012097307"/>
                    </a:ext>
                  </a:extLst>
                </a:gridCol>
                <a:gridCol w="1877884">
                  <a:extLst>
                    <a:ext uri="{9D8B030D-6E8A-4147-A177-3AD203B41FA5}">
                      <a16:colId xmlns:a16="http://schemas.microsoft.com/office/drawing/2014/main" xmlns="" val="2514682230"/>
                    </a:ext>
                  </a:extLst>
                </a:gridCol>
              </a:tblGrid>
              <a:tr h="137160">
                <a:tc>
                  <a:txBody>
                    <a:bodyPr/>
                    <a:lstStyle/>
                    <a:p>
                      <a:pPr algn="ctr"/>
                      <a:r>
                        <a:rPr lang="en-US" sz="1200" dirty="0"/>
                        <a:t>Age Group</a:t>
                      </a:r>
                    </a:p>
                  </a:txBody>
                  <a:tcPr anchor="ctr"/>
                </a:tc>
                <a:tc>
                  <a:txBody>
                    <a:bodyPr/>
                    <a:lstStyle/>
                    <a:p>
                      <a:pPr algn="ctr"/>
                      <a:r>
                        <a:rPr lang="en-US" sz="1200" dirty="0"/>
                        <a:t>County</a:t>
                      </a:r>
                    </a:p>
                  </a:txBody>
                  <a:tcPr anchor="ctr"/>
                </a:tc>
                <a:tc>
                  <a:txBody>
                    <a:bodyPr/>
                    <a:lstStyle/>
                    <a:p>
                      <a:pPr algn="ctr"/>
                      <a:r>
                        <a:rPr lang="en-US" sz="1200" dirty="0"/>
                        <a:t>State</a:t>
                      </a:r>
                    </a:p>
                  </a:txBody>
                  <a:tcPr anchor="ctr"/>
                </a:tc>
                <a:tc>
                  <a:txBody>
                    <a:bodyPr/>
                    <a:lstStyle/>
                    <a:p>
                      <a:pPr algn="ctr"/>
                      <a:r>
                        <a:rPr lang="en-US" sz="1200" dirty="0"/>
                        <a:t>Nation</a:t>
                      </a:r>
                    </a:p>
                  </a:txBody>
                  <a:tcPr anchor="ctr"/>
                </a:tc>
                <a:tc>
                  <a:txBody>
                    <a:bodyPr/>
                    <a:lstStyle/>
                    <a:p>
                      <a:pPr algn="ctr"/>
                      <a:r>
                        <a:rPr lang="en-US" sz="1200" dirty="0"/>
                        <a:t>County-State % Difference</a:t>
                      </a:r>
                    </a:p>
                  </a:txBody>
                  <a:tcPr anchor="ctr"/>
                </a:tc>
                <a:extLst>
                  <a:ext uri="{0D108BD9-81ED-4DB2-BD59-A6C34878D82A}">
                    <a16:rowId xmlns:a16="http://schemas.microsoft.com/office/drawing/2014/main" xmlns="" val="2757887421"/>
                  </a:ext>
                </a:extLst>
              </a:tr>
              <a:tr h="137160">
                <a:tc>
                  <a:txBody>
                    <a:bodyPr/>
                    <a:lstStyle/>
                    <a:p>
                      <a:r>
                        <a:rPr lang="en-US" sz="1200" dirty="0"/>
                        <a:t>60-64</a:t>
                      </a:r>
                    </a:p>
                  </a:txBody>
                  <a:tcPr anchor="ctr"/>
                </a:tc>
                <a:tc>
                  <a:txBody>
                    <a:bodyPr/>
                    <a:lstStyle/>
                    <a:p>
                      <a:pPr algn="ctr" fontAlgn="b"/>
                      <a:r>
                        <a:rPr lang="en-US" sz="1200" b="0" u="none" strike="noStrike" dirty="0">
                          <a:solidFill>
                            <a:srgbClr val="000000"/>
                          </a:solidFill>
                          <a:effectLst/>
                        </a:rPr>
                        <a:t>8.9%</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6.6%</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6.3%</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29.2%</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3696581584"/>
                  </a:ext>
                </a:extLst>
              </a:tr>
              <a:tr h="137160">
                <a:tc>
                  <a:txBody>
                    <a:bodyPr/>
                    <a:lstStyle/>
                    <a:p>
                      <a:r>
                        <a:rPr lang="en-US" sz="1200" dirty="0"/>
                        <a:t>65-69</a:t>
                      </a:r>
                    </a:p>
                  </a:txBody>
                  <a:tcPr anchor="ctr"/>
                </a:tc>
                <a:tc>
                  <a:txBody>
                    <a:bodyPr/>
                    <a:lstStyle/>
                    <a:p>
                      <a:pPr algn="ctr" fontAlgn="b"/>
                      <a:r>
                        <a:rPr lang="en-US" sz="1200" b="0" u="none" strike="noStrike" dirty="0">
                          <a:solidFill>
                            <a:srgbClr val="000000"/>
                          </a:solidFill>
                          <a:effectLst/>
                        </a:rPr>
                        <a:t>7.1%</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5.5%</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5.3%</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22.5%</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620929487"/>
                  </a:ext>
                </a:extLst>
              </a:tr>
              <a:tr h="137160">
                <a:tc>
                  <a:txBody>
                    <a:bodyPr/>
                    <a:lstStyle/>
                    <a:p>
                      <a:r>
                        <a:rPr lang="en-US" sz="1200" dirty="0"/>
                        <a:t>70-74</a:t>
                      </a:r>
                    </a:p>
                  </a:txBody>
                  <a:tcPr anchor="ctr"/>
                </a:tc>
                <a:tc>
                  <a:txBody>
                    <a:bodyPr/>
                    <a:lstStyle/>
                    <a:p>
                      <a:pPr algn="ctr" fontAlgn="b"/>
                      <a:r>
                        <a:rPr lang="en-US" sz="1200" b="0" u="none" strike="noStrike" dirty="0">
                          <a:solidFill>
                            <a:srgbClr val="000000"/>
                          </a:solidFill>
                          <a:effectLst/>
                        </a:rPr>
                        <a:t>8.1%</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4.3%</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4.2%</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48.1%</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962663509"/>
                  </a:ext>
                </a:extLst>
              </a:tr>
              <a:tr h="137160">
                <a:tc>
                  <a:txBody>
                    <a:bodyPr/>
                    <a:lstStyle/>
                    <a:p>
                      <a:r>
                        <a:rPr lang="en-US" sz="1200" dirty="0"/>
                        <a:t>75-79</a:t>
                      </a:r>
                    </a:p>
                  </a:txBody>
                  <a:tcPr anchor="ctr"/>
                </a:tc>
                <a:tc>
                  <a:txBody>
                    <a:bodyPr/>
                    <a:lstStyle/>
                    <a:p>
                      <a:pPr algn="ctr" fontAlgn="b"/>
                      <a:r>
                        <a:rPr lang="en-US" sz="1200" b="0" u="none" strike="noStrike" dirty="0">
                          <a:solidFill>
                            <a:srgbClr val="000000"/>
                          </a:solidFill>
                          <a:effectLst/>
                        </a:rPr>
                        <a:t>4%</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2.7%</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2.7%</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32.5%</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88225585"/>
                  </a:ext>
                </a:extLst>
              </a:tr>
              <a:tr h="137160">
                <a:tc>
                  <a:txBody>
                    <a:bodyPr/>
                    <a:lstStyle/>
                    <a:p>
                      <a:r>
                        <a:rPr lang="en-US" sz="1200" dirty="0"/>
                        <a:t>80-84</a:t>
                      </a:r>
                    </a:p>
                  </a:txBody>
                  <a:tcPr anchor="ctr"/>
                </a:tc>
                <a:tc>
                  <a:txBody>
                    <a:bodyPr/>
                    <a:lstStyle/>
                    <a:p>
                      <a:pPr algn="ctr" fontAlgn="b"/>
                      <a:r>
                        <a:rPr lang="en-US" sz="1200" b="0" u="none" strike="noStrike" dirty="0">
                          <a:solidFill>
                            <a:srgbClr val="000000"/>
                          </a:solidFill>
                          <a:effectLst/>
                        </a:rPr>
                        <a:t>1.8%</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1.8%</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1.8%</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0%</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2478287602"/>
                  </a:ext>
                </a:extLst>
              </a:tr>
              <a:tr h="137160">
                <a:tc>
                  <a:txBody>
                    <a:bodyPr/>
                    <a:lstStyle/>
                    <a:p>
                      <a:r>
                        <a:rPr lang="en-US" sz="1200" dirty="0"/>
                        <a:t>85+</a:t>
                      </a:r>
                    </a:p>
                  </a:txBody>
                  <a:tcPr anchor="ctr"/>
                </a:tc>
                <a:tc>
                  <a:txBody>
                    <a:bodyPr/>
                    <a:lstStyle/>
                    <a:p>
                      <a:pPr algn="ctr" fontAlgn="b"/>
                      <a:r>
                        <a:rPr lang="en-US" sz="1200" b="0" u="none" strike="noStrike" dirty="0">
                          <a:solidFill>
                            <a:srgbClr val="000000"/>
                          </a:solidFill>
                          <a:effectLst/>
                        </a:rPr>
                        <a:t>3%</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2.3%</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1.9%</a:t>
                      </a:r>
                      <a:endParaRPr lang="en-US" sz="1200" b="0" i="0" u="none" strike="noStrike" dirty="0">
                        <a:solidFill>
                          <a:srgbClr val="000000"/>
                        </a:solidFill>
                        <a:effectLst/>
                        <a:latin typeface="+mn-lt"/>
                      </a:endParaRPr>
                    </a:p>
                  </a:txBody>
                  <a:tcPr marL="9525" marR="9525" marT="9525" marB="0" anchor="ctr"/>
                </a:tc>
                <a:tc>
                  <a:txBody>
                    <a:bodyPr/>
                    <a:lstStyle/>
                    <a:p>
                      <a:pPr algn="ctr" fontAlgn="b"/>
                      <a:r>
                        <a:rPr lang="en-US" sz="1200" b="0" u="none" strike="noStrike" dirty="0">
                          <a:solidFill>
                            <a:srgbClr val="000000"/>
                          </a:solidFill>
                          <a:effectLst/>
                        </a:rPr>
                        <a:t>36.7%</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776706786"/>
                  </a:ext>
                </a:extLst>
              </a:tr>
              <a:tr h="137160">
                <a:tc>
                  <a:txBody>
                    <a:bodyPr/>
                    <a:lstStyle/>
                    <a:p>
                      <a:r>
                        <a:rPr lang="en-US" sz="1200" dirty="0"/>
                        <a:t>Total (60+)</a:t>
                      </a:r>
                      <a:endParaRPr lang="en-US" sz="1200" i="1" dirty="0"/>
                    </a:p>
                  </a:txBody>
                  <a:tcPr anchor="ctr"/>
                </a:tc>
                <a:tc>
                  <a:txBody>
                    <a:bodyPr/>
                    <a:lstStyle/>
                    <a:p>
                      <a:pPr algn="ctr"/>
                      <a:r>
                        <a:rPr lang="en-US" sz="1200" dirty="0"/>
                        <a:t>32.9%</a:t>
                      </a:r>
                      <a:endParaRPr lang="en-US" sz="1200" i="1" dirty="0">
                        <a:latin typeface="+mn-lt"/>
                      </a:endParaRPr>
                    </a:p>
                  </a:txBody>
                  <a:tcPr anchor="ctr"/>
                </a:tc>
                <a:tc>
                  <a:txBody>
                    <a:bodyPr/>
                    <a:lstStyle/>
                    <a:p>
                      <a:pPr algn="ctr"/>
                      <a:r>
                        <a:rPr lang="en-US" sz="1200" dirty="0"/>
                        <a:t>23.2%</a:t>
                      </a:r>
                      <a:endParaRPr lang="en-US" sz="1200" i="1" dirty="0">
                        <a:latin typeface="+mn-lt"/>
                      </a:endParaRPr>
                    </a:p>
                  </a:txBody>
                  <a:tcPr anchor="ctr"/>
                </a:tc>
                <a:tc>
                  <a:txBody>
                    <a:bodyPr/>
                    <a:lstStyle/>
                    <a:p>
                      <a:pPr algn="ctr"/>
                      <a:r>
                        <a:rPr lang="en-US" sz="1200" dirty="0"/>
                        <a:t>22.2%</a:t>
                      </a:r>
                      <a:endParaRPr lang="en-US" sz="1200" i="1" dirty="0">
                        <a:latin typeface="+mn-lt"/>
                      </a:endParaRPr>
                    </a:p>
                  </a:txBody>
                  <a:tcPr anchor="ctr"/>
                </a:tc>
                <a:tc>
                  <a:txBody>
                    <a:bodyPr/>
                    <a:lstStyle/>
                    <a:p>
                      <a:pPr algn="ctr"/>
                      <a:r>
                        <a:rPr lang="en-US" sz="1200" dirty="0"/>
                        <a:t>32.5%</a:t>
                      </a:r>
                      <a:endParaRPr lang="en-US" sz="1200" i="1" dirty="0">
                        <a:latin typeface="+mn-lt"/>
                      </a:endParaRPr>
                    </a:p>
                  </a:txBody>
                  <a:tcPr anchor="ctr"/>
                </a:tc>
                <a:extLst>
                  <a:ext uri="{0D108BD9-81ED-4DB2-BD59-A6C34878D82A}">
                    <a16:rowId xmlns:a16="http://schemas.microsoft.com/office/drawing/2014/main" xmlns="" val="3345938828"/>
                  </a:ext>
                </a:extLst>
              </a:tr>
            </a:tbl>
          </a:graphicData>
        </a:graphic>
      </p:graphicFrame>
      <p:sp>
        <p:nvSpPr>
          <p:cNvPr id="12" name="TextBox 11"/>
          <p:cNvSpPr txBox="1"/>
          <p:nvPr/>
        </p:nvSpPr>
        <p:spPr>
          <a:xfrm>
            <a:off x="11743267" y="6488668"/>
            <a:ext cx="448733"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58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xmlns="" id="{CFA52DDA-8E04-4CB6-8EF4-789CBB8051DD}"/>
              </a:ext>
            </a:extLst>
          </p:cNvPr>
          <p:cNvGraphicFramePr>
            <a:graphicFrameLocks/>
          </p:cNvGraphicFramePr>
          <p:nvPr/>
        </p:nvGraphicFramePr>
        <p:xfrm>
          <a:off x="6805954" y="1197713"/>
          <a:ext cx="5119346" cy="562320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2417985" y="-45212"/>
            <a:ext cx="9045939" cy="558800"/>
          </a:xfrm>
        </p:spPr>
        <p:txBody>
          <a:bodyPr>
            <a:noAutofit/>
          </a:bodyPr>
          <a:lstStyle/>
          <a:p>
            <a:pPr algn="r"/>
            <a:r>
              <a:rPr lang="en-US" b="1" dirty="0"/>
              <a:t>Age Distribution by Town (% of Population), 2021</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2417985" y="451866"/>
            <a:ext cx="8934227" cy="299720"/>
          </a:xfrm>
        </p:spPr>
        <p:txBody>
          <a:bodyPr>
            <a:normAutofit lnSpcReduction="10000"/>
          </a:bodyPr>
          <a:lstStyle/>
          <a:p>
            <a:pPr algn="r"/>
            <a:r>
              <a:rPr lang="en-US" dirty="0"/>
              <a:t>American Community Survey 5-Year Estimates</a:t>
            </a:r>
          </a:p>
          <a:p>
            <a:pPr algn="r"/>
            <a:endParaRPr lang="en-US" dirty="0"/>
          </a:p>
          <a:p>
            <a:pPr algn="r"/>
            <a:endParaRPr lang="en-US" dirty="0"/>
          </a:p>
        </p:txBody>
      </p:sp>
      <p:graphicFrame>
        <p:nvGraphicFramePr>
          <p:cNvPr id="17" name="Chart 16">
            <a:extLst>
              <a:ext uri="{FF2B5EF4-FFF2-40B4-BE49-F238E27FC236}">
                <a16:creationId xmlns:a16="http://schemas.microsoft.com/office/drawing/2014/main" xmlns="" id="{4234C58B-0A63-A8A1-A536-E866301F8612}"/>
              </a:ext>
            </a:extLst>
          </p:cNvPr>
          <p:cNvGraphicFramePr>
            <a:graphicFrameLocks/>
          </p:cNvGraphicFramePr>
          <p:nvPr/>
        </p:nvGraphicFramePr>
        <p:xfrm>
          <a:off x="0" y="667766"/>
          <a:ext cx="31242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xmlns="" id="{9C366C0D-7499-4502-A6C6-C145B74C8740}"/>
              </a:ext>
            </a:extLst>
          </p:cNvPr>
          <p:cNvGraphicFramePr>
            <a:graphicFrameLocks/>
          </p:cNvGraphicFramePr>
          <p:nvPr/>
        </p:nvGraphicFramePr>
        <p:xfrm>
          <a:off x="3474287" y="675386"/>
          <a:ext cx="3116580" cy="3116580"/>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xmlns="" id="{7E197AFE-9F2B-7A42-AED9-B945502174E6}"/>
              </a:ext>
            </a:extLst>
          </p:cNvPr>
          <p:cNvSpPr/>
          <p:nvPr/>
        </p:nvSpPr>
        <p:spPr>
          <a:xfrm>
            <a:off x="6805954" y="1047750"/>
            <a:ext cx="3599918" cy="57731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aphicFrame>
        <p:nvGraphicFramePr>
          <p:cNvPr id="19" name="Chart 18">
            <a:extLst>
              <a:ext uri="{FF2B5EF4-FFF2-40B4-BE49-F238E27FC236}">
                <a16:creationId xmlns:a16="http://schemas.microsoft.com/office/drawing/2014/main" xmlns="" id="{7BF92B99-00E0-44FB-BD65-E02CCD5BF69F}"/>
              </a:ext>
            </a:extLst>
          </p:cNvPr>
          <p:cNvGraphicFramePr>
            <a:graphicFrameLocks/>
          </p:cNvGraphicFramePr>
          <p:nvPr/>
        </p:nvGraphicFramePr>
        <p:xfrm>
          <a:off x="6940954" y="675386"/>
          <a:ext cx="3116580" cy="31165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xmlns="" id="{ABC8FC39-2B9B-4674-A55E-F9CC0BFD1E48}"/>
              </a:ext>
            </a:extLst>
          </p:cNvPr>
          <p:cNvGraphicFramePr>
            <a:graphicFrameLocks/>
          </p:cNvGraphicFramePr>
          <p:nvPr/>
        </p:nvGraphicFramePr>
        <p:xfrm>
          <a:off x="0" y="3696716"/>
          <a:ext cx="3124200" cy="3124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xmlns="" id="{504C83DF-7264-4EFF-8CAF-AE1270B581D4}"/>
              </a:ext>
            </a:extLst>
          </p:cNvPr>
          <p:cNvGraphicFramePr>
            <a:graphicFrameLocks/>
          </p:cNvGraphicFramePr>
          <p:nvPr/>
        </p:nvGraphicFramePr>
        <p:xfrm>
          <a:off x="3630280" y="3696716"/>
          <a:ext cx="2911273" cy="3124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xmlns="" id="{9B97E29B-120E-4B54-AEEE-8FC886E178C6}"/>
              </a:ext>
            </a:extLst>
          </p:cNvPr>
          <p:cNvGraphicFramePr>
            <a:graphicFrameLocks/>
          </p:cNvGraphicFramePr>
          <p:nvPr/>
        </p:nvGraphicFramePr>
        <p:xfrm>
          <a:off x="6933334" y="3696716"/>
          <a:ext cx="3124200" cy="3124200"/>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p:cNvSpPr txBox="1"/>
          <p:nvPr/>
        </p:nvSpPr>
        <p:spPr>
          <a:xfrm>
            <a:off x="11743267" y="6488668"/>
            <a:ext cx="448733"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30086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142241" y="157480"/>
            <a:ext cx="11321684" cy="558800"/>
          </a:xfrm>
        </p:spPr>
        <p:txBody>
          <a:bodyPr>
            <a:noAutofit/>
          </a:bodyPr>
          <a:lstStyle/>
          <a:p>
            <a:pPr algn="r"/>
            <a:r>
              <a:rPr lang="en-US" b="1" dirty="0"/>
              <a:t>Population by Age Group (% of Total), 2011-2021</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142241" y="716280"/>
            <a:ext cx="11209972" cy="362712"/>
          </a:xfrm>
        </p:spPr>
        <p:txBody>
          <a:bodyPr>
            <a:normAutofit/>
          </a:bodyPr>
          <a:lstStyle/>
          <a:p>
            <a:pPr algn="r"/>
            <a:r>
              <a:rPr lang="en-US" dirty="0"/>
              <a:t>American Community Survey 5-Year Estimates</a:t>
            </a:r>
          </a:p>
          <a:p>
            <a:pPr algn="r"/>
            <a:endParaRPr lang="en-US" dirty="0"/>
          </a:p>
          <a:p>
            <a:pPr algn="r"/>
            <a:endParaRPr lang="en-US" dirty="0"/>
          </a:p>
        </p:txBody>
      </p:sp>
      <p:pic>
        <p:nvPicPr>
          <p:cNvPr id="6" name="Picture 5" descr="A graph of a number of people&#10;&#10;Description automatically generated with medium confidence">
            <a:extLst>
              <a:ext uri="{FF2B5EF4-FFF2-40B4-BE49-F238E27FC236}">
                <a16:creationId xmlns:a16="http://schemas.microsoft.com/office/drawing/2014/main" xmlns="" id="{731C7A89-F703-D051-A2CF-524548949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986" y="1275080"/>
            <a:ext cx="9774014" cy="5525271"/>
          </a:xfrm>
          <a:prstGeom prst="rect">
            <a:avLst/>
          </a:prstGeom>
        </p:spPr>
      </p:pic>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142240" y="1275080"/>
            <a:ext cx="2275745" cy="4632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defRPr/>
            </a:pPr>
            <a:r>
              <a:rPr lang="en-US" sz="2200" dirty="0">
                <a:solidFill>
                  <a:prstClr val="black"/>
                </a:solidFill>
              </a:rPr>
              <a:t>The percentage of residents 60 and up has increased faster in Dukes County than statewide since 2011. </a:t>
            </a:r>
          </a:p>
          <a:p>
            <a:pPr>
              <a:defRPr/>
            </a:pPr>
            <a:r>
              <a:rPr lang="en-US" sz="2200" dirty="0">
                <a:solidFill>
                  <a:prstClr val="black"/>
                </a:solidFill>
              </a:rPr>
              <a:t>Also note overall differences in age distribution compared to the state. </a:t>
            </a:r>
          </a:p>
          <a:p>
            <a:pPr>
              <a:defRPr/>
            </a:pPr>
            <a:endParaRPr lang="en-US" dirty="0">
              <a:solidFill>
                <a:prstClr val="black"/>
              </a:solidFill>
            </a:endParaRPr>
          </a:p>
        </p:txBody>
      </p:sp>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1773340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350" y="134407"/>
            <a:ext cx="8336395" cy="1325563"/>
          </a:xfrm>
        </p:spPr>
        <p:txBody>
          <a:bodyPr>
            <a:normAutofit/>
          </a:bodyPr>
          <a:lstStyle/>
          <a:p>
            <a:r>
              <a:rPr lang="en-US" sz="2800" dirty="0" smtClean="0">
                <a:solidFill>
                  <a:srgbClr val="FF0000"/>
                </a:solidFill>
                <a:latin typeface="+mn-lt"/>
                <a:ea typeface="+mn-ea"/>
                <a:cs typeface="+mn-cs"/>
              </a:rPr>
              <a:t>Older Islanders experience unique challenges that impact access to health care and create social isolation</a:t>
            </a:r>
            <a:endParaRPr lang="en-US" sz="2800" dirty="0">
              <a:solidFill>
                <a:srgbClr val="FF0000"/>
              </a:solidFill>
              <a:latin typeface="+mn-lt"/>
              <a:ea typeface="+mn-ea"/>
              <a:cs typeface="+mn-cs"/>
            </a:endParaRPr>
          </a:p>
        </p:txBody>
      </p:sp>
      <p:sp>
        <p:nvSpPr>
          <p:cNvPr id="7" name="Content Placeholder 6"/>
          <p:cNvSpPr>
            <a:spLocks noGrp="1"/>
          </p:cNvSpPr>
          <p:nvPr>
            <p:ph idx="1"/>
          </p:nvPr>
        </p:nvSpPr>
        <p:spPr>
          <a:xfrm>
            <a:off x="-45605" y="1189984"/>
            <a:ext cx="8515350" cy="4351338"/>
          </a:xfrm>
        </p:spPr>
        <p:txBody>
          <a:bodyPr>
            <a:normAutofit/>
          </a:bodyPr>
          <a:lstStyle/>
          <a:p>
            <a:pPr marL="0" indent="0">
              <a:buNone/>
            </a:pPr>
            <a:endParaRPr lang="en-US" dirty="0" smtClean="0"/>
          </a:p>
          <a:p>
            <a:pPr lvl="1"/>
            <a:r>
              <a:rPr lang="en-US" dirty="0" smtClean="0"/>
              <a:t>Income levels </a:t>
            </a:r>
            <a:r>
              <a:rPr lang="en-US" dirty="0"/>
              <a:t>are below </a:t>
            </a:r>
            <a:r>
              <a:rPr lang="en-US" dirty="0" smtClean="0"/>
              <a:t>state average </a:t>
            </a:r>
            <a:r>
              <a:rPr lang="en-US" dirty="0"/>
              <a:t>while the cost of living exceeds </a:t>
            </a:r>
            <a:r>
              <a:rPr lang="en-US" dirty="0" smtClean="0"/>
              <a:t>state average.</a:t>
            </a:r>
          </a:p>
          <a:p>
            <a:pPr lvl="1"/>
            <a:r>
              <a:rPr lang="en-US" dirty="0" smtClean="0"/>
              <a:t>Older Adults must go off-island to receive specialist care with over 8,000 trips to Boston alone forecasted for 2024.</a:t>
            </a:r>
          </a:p>
          <a:p>
            <a:pPr lvl="1"/>
            <a:r>
              <a:rPr lang="en-US" dirty="0" smtClean="0"/>
              <a:t>20% of 85+ do not have a dentist, 35% of those that do go off island to seek dental care*.</a:t>
            </a:r>
          </a:p>
          <a:p>
            <a:pPr lvl="1"/>
            <a:r>
              <a:rPr lang="en-US" dirty="0" smtClean="0"/>
              <a:t>The rural nature of the island creates transportation challenges with fixed routes often too far away to be accessible by Older Adults and other options are often cost prohibitive.</a:t>
            </a:r>
          </a:p>
        </p:txBody>
      </p:sp>
      <p:sp>
        <p:nvSpPr>
          <p:cNvPr id="5" name="Slide Number Placeholder 4"/>
          <p:cNvSpPr>
            <a:spLocks noGrp="1"/>
          </p:cNvSpPr>
          <p:nvPr>
            <p:ph type="sldNum" sz="quarter" idx="4294967295"/>
          </p:nvPr>
        </p:nvSpPr>
        <p:spPr/>
        <p:txBody>
          <a:bodyPr/>
          <a:lstStyle/>
          <a:p>
            <a:fld id="{00000000-1234-1234-1234-123412341234}" type="slidenum">
              <a:rPr lang="en" smtClean="0">
                <a:solidFill>
                  <a:srgbClr val="FFFFFF"/>
                </a:solidFill>
              </a:rPr>
              <a:pPr/>
              <a:t>16</a:t>
            </a:fld>
            <a:endParaRPr lang="en" dirty="0">
              <a:solidFill>
                <a:srgbClr val="FFFFFF"/>
              </a:solidFill>
            </a:endParaRPr>
          </a:p>
        </p:txBody>
      </p:sp>
      <p:pic>
        <p:nvPicPr>
          <p:cNvPr id="8" name="Picture 7"/>
          <p:cNvPicPr>
            <a:picLocks noChangeAspect="1"/>
          </p:cNvPicPr>
          <p:nvPr/>
        </p:nvPicPr>
        <p:blipFill>
          <a:blip r:embed="rId2"/>
          <a:stretch>
            <a:fillRect/>
          </a:stretch>
        </p:blipFill>
        <p:spPr>
          <a:xfrm>
            <a:off x="9175215" y="629016"/>
            <a:ext cx="2821377" cy="1661907"/>
          </a:xfrm>
          <a:prstGeom prst="rect">
            <a:avLst/>
          </a:prstGeom>
        </p:spPr>
      </p:pic>
      <p:sp>
        <p:nvSpPr>
          <p:cNvPr id="9" name="TextBox 8"/>
          <p:cNvSpPr txBox="1"/>
          <p:nvPr/>
        </p:nvSpPr>
        <p:spPr>
          <a:xfrm>
            <a:off x="8648700" y="2448797"/>
            <a:ext cx="3381374" cy="3293209"/>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solidFill>
                  <a:prstClr val="black"/>
                </a:solidFill>
              </a:rPr>
              <a:t>MV is considered a medically underserved region (MUA/P)</a:t>
            </a:r>
          </a:p>
          <a:p>
            <a:pPr marL="285750" indent="-285750">
              <a:buFont typeface="Wingdings" panose="05000000000000000000" pitchFamily="2" charset="2"/>
              <a:buChar char="ü"/>
            </a:pPr>
            <a:r>
              <a:rPr lang="en-US" dirty="0" smtClean="0">
                <a:solidFill>
                  <a:prstClr val="black"/>
                </a:solidFill>
              </a:rPr>
              <a:t>Our ratio of dentists/population ranks in the lowest tier for the state*</a:t>
            </a:r>
          </a:p>
          <a:p>
            <a:pPr marL="285750" indent="-285750">
              <a:buFont typeface="Wingdings" panose="05000000000000000000" pitchFamily="2" charset="2"/>
              <a:buChar char="ü"/>
            </a:pPr>
            <a:r>
              <a:rPr lang="en-US" dirty="0" smtClean="0">
                <a:solidFill>
                  <a:prstClr val="black"/>
                </a:solidFill>
              </a:rPr>
              <a:t>Dukes County ranks 2</a:t>
            </a:r>
            <a:r>
              <a:rPr lang="en-US" baseline="30000" dirty="0" smtClean="0">
                <a:solidFill>
                  <a:prstClr val="black"/>
                </a:solidFill>
              </a:rPr>
              <a:t>nd</a:t>
            </a:r>
            <a:r>
              <a:rPr lang="en-US" dirty="0" smtClean="0">
                <a:solidFill>
                  <a:prstClr val="black"/>
                </a:solidFill>
              </a:rPr>
              <a:t> highest in % of Older Adults to the total population*</a:t>
            </a:r>
          </a:p>
          <a:p>
            <a:pPr marL="285750" indent="-285750">
              <a:buFont typeface="Wingdings" panose="05000000000000000000" pitchFamily="2" charset="2"/>
              <a:buChar char="ü"/>
            </a:pPr>
            <a:endParaRPr lang="en-US" dirty="0" smtClean="0">
              <a:solidFill>
                <a:prstClr val="black"/>
              </a:solidFill>
            </a:endParaRPr>
          </a:p>
          <a:p>
            <a:r>
              <a:rPr lang="en-US" sz="1400" i="1" dirty="0" smtClean="0">
                <a:solidFill>
                  <a:prstClr val="black"/>
                </a:solidFill>
              </a:rPr>
              <a:t>*</a:t>
            </a:r>
            <a:r>
              <a:rPr lang="en-US" sz="1400" i="1" dirty="0">
                <a:solidFill>
                  <a:prstClr val="black"/>
                </a:solidFill>
              </a:rPr>
              <a:t>Source - </a:t>
            </a:r>
            <a:r>
              <a:rPr lang="en-US" sz="1400" i="1" dirty="0" smtClean="0">
                <a:solidFill>
                  <a:prstClr val="black"/>
                </a:solidFill>
              </a:rPr>
              <a:t>County Health Rankings and Road Maps</a:t>
            </a:r>
            <a:endParaRPr lang="en-US" sz="1400" i="1" dirty="0">
              <a:solidFill>
                <a:prstClr val="black"/>
              </a:solidFill>
            </a:endParaRPr>
          </a:p>
          <a:p>
            <a:endParaRPr lang="en-US" dirty="0">
              <a:solidFill>
                <a:prstClr val="black"/>
              </a:solidFill>
            </a:endParaRPr>
          </a:p>
        </p:txBody>
      </p:sp>
      <p:sp>
        <p:nvSpPr>
          <p:cNvPr id="10" name="TextBox 9"/>
          <p:cNvSpPr txBox="1"/>
          <p:nvPr/>
        </p:nvSpPr>
        <p:spPr>
          <a:xfrm>
            <a:off x="669058" y="5465007"/>
            <a:ext cx="7800687" cy="646331"/>
          </a:xfrm>
          <a:prstGeom prst="rect">
            <a:avLst/>
          </a:prstGeom>
          <a:noFill/>
        </p:spPr>
        <p:txBody>
          <a:bodyPr wrap="square" rtlCol="0">
            <a:spAutoFit/>
          </a:bodyPr>
          <a:lstStyle/>
          <a:p>
            <a:r>
              <a:rPr lang="en-US" dirty="0" smtClean="0">
                <a:solidFill>
                  <a:prstClr val="black"/>
                </a:solidFill>
              </a:rPr>
              <a:t>*(Dec </a:t>
            </a:r>
            <a:r>
              <a:rPr lang="en-US" dirty="0">
                <a:solidFill>
                  <a:prstClr val="black"/>
                </a:solidFill>
              </a:rPr>
              <a:t>2020 </a:t>
            </a:r>
            <a:r>
              <a:rPr lang="en-US" dirty="0" smtClean="0">
                <a:solidFill>
                  <a:prstClr val="black"/>
                </a:solidFill>
              </a:rPr>
              <a:t>HAMV Older Adult Island-wide </a:t>
            </a:r>
            <a:r>
              <a:rPr lang="en-US" dirty="0">
                <a:solidFill>
                  <a:prstClr val="black"/>
                </a:solidFill>
              </a:rPr>
              <a:t>Survey; 2,480 </a:t>
            </a:r>
            <a:r>
              <a:rPr lang="en-US" dirty="0" smtClean="0">
                <a:solidFill>
                  <a:prstClr val="black"/>
                </a:solidFill>
              </a:rPr>
              <a:t>  respondents</a:t>
            </a:r>
            <a:r>
              <a:rPr lang="en-US" dirty="0">
                <a:solidFill>
                  <a:prstClr val="black"/>
                </a:solidFill>
              </a:rPr>
              <a:t>)</a:t>
            </a:r>
          </a:p>
          <a:p>
            <a:r>
              <a:rPr lang="en-US" dirty="0" smtClean="0">
                <a:solidFill>
                  <a:prstClr val="black"/>
                </a:solidFill>
              </a:rPr>
              <a:t>l</a:t>
            </a:r>
            <a:endParaRPr lang="en-US" dirty="0">
              <a:solidFill>
                <a:prstClr val="black"/>
              </a:solidFill>
            </a:endParaRPr>
          </a:p>
        </p:txBody>
      </p:sp>
      <p:sp>
        <p:nvSpPr>
          <p:cNvPr id="11" name="TextBox 10"/>
          <p:cNvSpPr txBox="1"/>
          <p:nvPr/>
        </p:nvSpPr>
        <p:spPr>
          <a:xfrm>
            <a:off x="11743267" y="6488668"/>
            <a:ext cx="448733"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50488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365125"/>
            <a:ext cx="11707090" cy="1325563"/>
          </a:xfrm>
        </p:spPr>
        <p:txBody>
          <a:bodyPr>
            <a:normAutofit/>
          </a:bodyPr>
          <a:lstStyle/>
          <a:p>
            <a:r>
              <a:rPr lang="en-US" sz="3600" dirty="0" smtClean="0">
                <a:solidFill>
                  <a:srgbClr val="FF0000"/>
                </a:solidFill>
                <a:latin typeface="+mn-lt"/>
                <a:ea typeface="+mn-ea"/>
                <a:cs typeface="+mn-cs"/>
              </a:rPr>
              <a:t>80+ Older Adults are most likely to have lower incomes and inadequate financial resources to meet daily needs</a:t>
            </a:r>
            <a:endParaRPr lang="en-US" sz="3600" dirty="0">
              <a:solidFill>
                <a:srgbClr val="FF0000"/>
              </a:solidFill>
              <a:latin typeface="+mn-lt"/>
              <a:ea typeface="+mn-ea"/>
              <a:cs typeface="+mn-cs"/>
            </a:endParaRPr>
          </a:p>
        </p:txBody>
      </p:sp>
      <p:graphicFrame>
        <p:nvGraphicFramePr>
          <p:cNvPr id="6" name="Content Placeholder 5"/>
          <p:cNvGraphicFramePr>
            <a:graphicFrameLocks noGrp="1"/>
          </p:cNvGraphicFramePr>
          <p:nvPr>
            <p:ph idx="1"/>
            <p:extLst/>
          </p:nvPr>
        </p:nvGraphicFramePr>
        <p:xfrm>
          <a:off x="6395019" y="1667567"/>
          <a:ext cx="5527964" cy="461209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11708" y="5530695"/>
            <a:ext cx="4277997" cy="369332"/>
          </a:xfrm>
          <a:prstGeom prst="rect">
            <a:avLst/>
          </a:prstGeom>
        </p:spPr>
        <p:txBody>
          <a:bodyPr wrap="none">
            <a:spAutoFit/>
          </a:bodyPr>
          <a:lstStyle/>
          <a:p>
            <a:r>
              <a:rPr lang="en-US" dirty="0" smtClean="0">
                <a:solidFill>
                  <a:prstClr val="black"/>
                </a:solidFill>
              </a:rPr>
              <a:t>Questions 67, 68  </a:t>
            </a:r>
            <a:r>
              <a:rPr lang="en-US" dirty="0">
                <a:solidFill>
                  <a:prstClr val="black"/>
                </a:solidFill>
              </a:rPr>
              <a:t>(</a:t>
            </a:r>
            <a:r>
              <a:rPr lang="en-US" dirty="0" smtClean="0">
                <a:solidFill>
                  <a:prstClr val="black"/>
                </a:solidFill>
              </a:rPr>
              <a:t>Dec </a:t>
            </a:r>
            <a:r>
              <a:rPr lang="en-US" dirty="0">
                <a:solidFill>
                  <a:prstClr val="black"/>
                </a:solidFill>
              </a:rPr>
              <a:t>2020 HAMV </a:t>
            </a:r>
            <a:r>
              <a:rPr lang="en-US" dirty="0" smtClean="0">
                <a:solidFill>
                  <a:prstClr val="black"/>
                </a:solidFill>
              </a:rPr>
              <a:t>Survey)</a:t>
            </a:r>
            <a:endParaRPr lang="en-US" dirty="0">
              <a:solidFill>
                <a:prstClr val="black"/>
              </a:solidFill>
            </a:endParaRPr>
          </a:p>
        </p:txBody>
      </p:sp>
      <p:sp>
        <p:nvSpPr>
          <p:cNvPr id="4" name="TextBox 3"/>
          <p:cNvSpPr txBox="1"/>
          <p:nvPr/>
        </p:nvSpPr>
        <p:spPr>
          <a:xfrm>
            <a:off x="511708" y="1690688"/>
            <a:ext cx="5690259" cy="415498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Income distribution is relatively consistent across all age groups except for ≤$50K. </a:t>
            </a:r>
          </a:p>
          <a:p>
            <a:pPr marL="285750" indent="-285750">
              <a:buFont typeface="Arial" panose="020B0604020202020204" pitchFamily="34" charset="0"/>
              <a:buChar char="•"/>
            </a:pPr>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1 in 2 85+ HHs fall within the ≤$50K income category.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3% overall report they do not have the financial resources to meet their daily needs; increases to 21% of those with incomes &lt;$25K.</a:t>
            </a:r>
            <a:endParaRPr lang="en-US" sz="2400" dirty="0">
              <a:solidFill>
                <a:prstClr val="black"/>
              </a:solidFill>
            </a:endParaRPr>
          </a:p>
        </p:txBody>
      </p:sp>
      <p:sp>
        <p:nvSpPr>
          <p:cNvPr id="7" name="TextBox 6"/>
          <p:cNvSpPr txBox="1"/>
          <p:nvPr/>
        </p:nvSpPr>
        <p:spPr>
          <a:xfrm>
            <a:off x="11743267" y="6488668"/>
            <a:ext cx="448733"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271595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normAutofit fontScale="90000"/>
          </a:bodyPr>
          <a:lstStyle/>
          <a:p>
            <a:r>
              <a:rPr lang="en-US" sz="3600" dirty="0" smtClean="0">
                <a:solidFill>
                  <a:srgbClr val="FF0000"/>
                </a:solidFill>
                <a:latin typeface="+mn-lt"/>
                <a:ea typeface="+mn-ea"/>
                <a:cs typeface="+mn-cs"/>
              </a:rPr>
              <a:t>The accelerated past growth of the Older  Adult population has caught up with us in a culture of “age-in-place”</a:t>
            </a:r>
            <a:endParaRPr lang="en-US" sz="3600" dirty="0">
              <a:solidFill>
                <a:srgbClr val="FF0000"/>
              </a:solidFill>
              <a:latin typeface="+mn-lt"/>
              <a:ea typeface="+mn-ea"/>
              <a:cs typeface="+mn-cs"/>
            </a:endParaRPr>
          </a:p>
        </p:txBody>
      </p:sp>
      <p:graphicFrame>
        <p:nvGraphicFramePr>
          <p:cNvPr id="4" name="Diagram 3"/>
          <p:cNvGraphicFramePr/>
          <p:nvPr>
            <p:extLst/>
          </p:nvPr>
        </p:nvGraphicFramePr>
        <p:xfrm>
          <a:off x="1921164" y="1532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3600751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09808-3A46-7A6D-3ED3-018D18A28529}"/>
              </a:ext>
            </a:extLst>
          </p:cNvPr>
          <p:cNvSpPr>
            <a:spLocks noGrp="1"/>
          </p:cNvSpPr>
          <p:nvPr>
            <p:ph type="ctrTitle"/>
          </p:nvPr>
        </p:nvSpPr>
        <p:spPr>
          <a:xfrm>
            <a:off x="1582723" y="1768315"/>
            <a:ext cx="9144000" cy="2387600"/>
          </a:xfrm>
        </p:spPr>
        <p:txBody>
          <a:bodyPr>
            <a:normAutofit fontScale="90000"/>
          </a:bodyPr>
          <a:lstStyle/>
          <a:p>
            <a:r>
              <a:rPr lang="en-US" dirty="0" smtClean="0"/>
              <a:t>Understanding Our Service Landscape</a:t>
            </a:r>
            <a:br>
              <a:rPr lang="en-US" dirty="0" smtClean="0"/>
            </a:br>
            <a:r>
              <a:rPr lang="en-US" sz="4000" dirty="0" smtClean="0"/>
              <a:t> </a:t>
            </a:r>
            <a:r>
              <a:rPr lang="en-US" dirty="0" smtClean="0"/>
              <a:t/>
            </a:r>
            <a:br>
              <a:rPr lang="en-US" dirty="0" smtClean="0"/>
            </a:br>
            <a:r>
              <a:rPr lang="en-US" sz="4000" dirty="0" smtClean="0"/>
              <a:t>MVC </a:t>
            </a:r>
            <a:r>
              <a:rPr lang="en-US" sz="4000" dirty="0"/>
              <a:t>Older Adult Services Database (2019)</a:t>
            </a:r>
          </a:p>
        </p:txBody>
      </p:sp>
      <p:pic>
        <p:nvPicPr>
          <p:cNvPr id="3" name="Picture 2" descr="mvcommission.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011" y="5156200"/>
            <a:ext cx="1522860" cy="1412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1116355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9" y="35298"/>
            <a:ext cx="6400303" cy="988672"/>
          </a:xfrm>
        </p:spPr>
        <p:txBody>
          <a:bodyPr>
            <a:noAutofit/>
          </a:bodyPr>
          <a:lstStyle/>
          <a:p>
            <a:r>
              <a:rPr lang="en-US" sz="4800" b="1" dirty="0" smtClean="0">
                <a:solidFill>
                  <a:srgbClr val="85AA40"/>
                </a:solidFill>
              </a:rPr>
              <a:t>TODAY’S AGENDA</a:t>
            </a:r>
            <a:endParaRPr lang="en-US" sz="4800" b="1" dirty="0">
              <a:solidFill>
                <a:srgbClr val="85AA40"/>
              </a:solidFill>
            </a:endParaRPr>
          </a:p>
        </p:txBody>
      </p:sp>
      <p:sp>
        <p:nvSpPr>
          <p:cNvPr id="14" name="Freeform 13"/>
          <p:cNvSpPr/>
          <p:nvPr/>
        </p:nvSpPr>
        <p:spPr>
          <a:xfrm>
            <a:off x="152527" y="1120413"/>
            <a:ext cx="5909347" cy="2122103"/>
          </a:xfrm>
          <a:custGeom>
            <a:avLst/>
            <a:gdLst>
              <a:gd name="connsiteX0" fmla="*/ 0 w 5378824"/>
              <a:gd name="connsiteY0" fmla="*/ 150748 h 1507479"/>
              <a:gd name="connsiteX1" fmla="*/ 150748 w 5378824"/>
              <a:gd name="connsiteY1" fmla="*/ 0 h 1507479"/>
              <a:gd name="connsiteX2" fmla="*/ 5228076 w 5378824"/>
              <a:gd name="connsiteY2" fmla="*/ 0 h 1507479"/>
              <a:gd name="connsiteX3" fmla="*/ 5378824 w 5378824"/>
              <a:gd name="connsiteY3" fmla="*/ 150748 h 1507479"/>
              <a:gd name="connsiteX4" fmla="*/ 5378824 w 5378824"/>
              <a:gd name="connsiteY4" fmla="*/ 1356731 h 1507479"/>
              <a:gd name="connsiteX5" fmla="*/ 5228076 w 5378824"/>
              <a:gd name="connsiteY5" fmla="*/ 1507479 h 1507479"/>
              <a:gd name="connsiteX6" fmla="*/ 150748 w 5378824"/>
              <a:gd name="connsiteY6" fmla="*/ 1507479 h 1507479"/>
              <a:gd name="connsiteX7" fmla="*/ 0 w 5378824"/>
              <a:gd name="connsiteY7" fmla="*/ 1356731 h 1507479"/>
              <a:gd name="connsiteX8" fmla="*/ 0 w 5378824"/>
              <a:gd name="connsiteY8" fmla="*/ 150748 h 1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1507479">
                <a:moveTo>
                  <a:pt x="0" y="150748"/>
                </a:moveTo>
                <a:cubicBezTo>
                  <a:pt x="0" y="67492"/>
                  <a:pt x="67492" y="0"/>
                  <a:pt x="150748" y="0"/>
                </a:cubicBezTo>
                <a:lnTo>
                  <a:pt x="5228076" y="0"/>
                </a:lnTo>
                <a:cubicBezTo>
                  <a:pt x="5311332" y="0"/>
                  <a:pt x="5378824" y="67492"/>
                  <a:pt x="5378824" y="150748"/>
                </a:cubicBezTo>
                <a:lnTo>
                  <a:pt x="5378824" y="1356731"/>
                </a:lnTo>
                <a:cubicBezTo>
                  <a:pt x="5378824" y="1439987"/>
                  <a:pt x="5311332" y="1507479"/>
                  <a:pt x="5228076" y="1507479"/>
                </a:cubicBezTo>
                <a:lnTo>
                  <a:pt x="150748" y="1507479"/>
                </a:lnTo>
                <a:cubicBezTo>
                  <a:pt x="67492" y="1507479"/>
                  <a:pt x="0" y="1439987"/>
                  <a:pt x="0" y="1356731"/>
                </a:cubicBezTo>
                <a:lnTo>
                  <a:pt x="0" y="150748"/>
                </a:lnTo>
                <a:close/>
              </a:path>
            </a:pathLst>
          </a:custGeom>
          <a:solidFill>
            <a:schemeClr val="accent2">
              <a:lumMod val="20000"/>
              <a:lumOff val="80000"/>
            </a:schemeClr>
          </a:solidFill>
          <a:ln w="28575">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b="1" i="1" dirty="0" smtClean="0">
                <a:solidFill>
                  <a:schemeClr val="accent2"/>
                </a:solidFill>
              </a:rPr>
              <a:t>Lunch from Black Sheep</a:t>
            </a:r>
          </a:p>
          <a:p>
            <a:pPr defTabSz="800100">
              <a:lnSpc>
                <a:spcPct val="90000"/>
              </a:lnSpc>
              <a:spcBef>
                <a:spcPct val="0"/>
              </a:spcBef>
              <a:spcAft>
                <a:spcPct val="35000"/>
              </a:spcAft>
            </a:pPr>
            <a:r>
              <a:rPr lang="en-US" sz="2400" b="1" dirty="0" smtClean="0">
                <a:solidFill>
                  <a:prstClr val="black"/>
                </a:solidFill>
              </a:rPr>
              <a:t>YOUR AGING JOURNEY AND HOW TO HAVE FUN WITH IT</a:t>
            </a:r>
          </a:p>
          <a:p>
            <a:pPr defTabSz="800100">
              <a:lnSpc>
                <a:spcPct val="90000"/>
              </a:lnSpc>
              <a:spcBef>
                <a:spcPct val="0"/>
              </a:spcBef>
              <a:spcAft>
                <a:spcPct val="35000"/>
              </a:spcAft>
            </a:pPr>
            <a:r>
              <a:rPr lang="en-US" dirty="0" smtClean="0">
                <a:solidFill>
                  <a:prstClr val="black"/>
                </a:solidFill>
              </a:rPr>
              <a:t>Nancy </a:t>
            </a:r>
            <a:r>
              <a:rPr lang="en-US" dirty="0" err="1" smtClean="0">
                <a:solidFill>
                  <a:prstClr val="black"/>
                </a:solidFill>
              </a:rPr>
              <a:t>Aronie</a:t>
            </a:r>
            <a:r>
              <a:rPr lang="en-US" dirty="0" smtClean="0">
                <a:solidFill>
                  <a:prstClr val="black"/>
                </a:solidFill>
              </a:rPr>
              <a:t>, Founder Chilmark Writing Workshop, Author of </a:t>
            </a:r>
            <a:r>
              <a:rPr lang="en-US" u="sng" dirty="0" smtClean="0">
                <a:solidFill>
                  <a:prstClr val="black"/>
                </a:solidFill>
              </a:rPr>
              <a:t>Memoir as Medicine</a:t>
            </a:r>
          </a:p>
          <a:p>
            <a:pPr defTabSz="800100">
              <a:lnSpc>
                <a:spcPct val="90000"/>
              </a:lnSpc>
              <a:spcBef>
                <a:spcPct val="0"/>
              </a:spcBef>
              <a:spcAft>
                <a:spcPct val="35000"/>
              </a:spcAft>
            </a:pPr>
            <a:r>
              <a:rPr lang="en-US" b="1" i="1" dirty="0">
                <a:solidFill>
                  <a:schemeClr val="accent2"/>
                </a:solidFill>
              </a:rPr>
              <a:t>Music by the </a:t>
            </a:r>
            <a:r>
              <a:rPr lang="en-US" b="1" i="1" dirty="0" err="1">
                <a:solidFill>
                  <a:schemeClr val="accent2"/>
                </a:solidFill>
              </a:rPr>
              <a:t>Ukeladies</a:t>
            </a:r>
            <a:r>
              <a:rPr lang="en-US" u="sng" dirty="0" smtClean="0">
                <a:solidFill>
                  <a:prstClr val="black"/>
                </a:solidFill>
              </a:rPr>
              <a:t/>
            </a:r>
            <a:br>
              <a:rPr lang="en-US" u="sng" dirty="0" smtClean="0">
                <a:solidFill>
                  <a:prstClr val="black"/>
                </a:solidFill>
              </a:rPr>
            </a:br>
            <a:r>
              <a:rPr lang="en-US" u="sng" dirty="0" smtClean="0">
                <a:solidFill>
                  <a:prstClr val="black"/>
                </a:solidFill>
              </a:rPr>
              <a:t> </a:t>
            </a: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16" name="Freeform 15"/>
          <p:cNvSpPr/>
          <p:nvPr/>
        </p:nvSpPr>
        <p:spPr>
          <a:xfrm>
            <a:off x="152527" y="3585525"/>
            <a:ext cx="5909347" cy="2911610"/>
          </a:xfrm>
          <a:custGeom>
            <a:avLst/>
            <a:gdLst>
              <a:gd name="connsiteX0" fmla="*/ 0 w 5378824"/>
              <a:gd name="connsiteY0" fmla="*/ 281746 h 2817456"/>
              <a:gd name="connsiteX1" fmla="*/ 281746 w 5378824"/>
              <a:gd name="connsiteY1" fmla="*/ 0 h 2817456"/>
              <a:gd name="connsiteX2" fmla="*/ 5097078 w 5378824"/>
              <a:gd name="connsiteY2" fmla="*/ 0 h 2817456"/>
              <a:gd name="connsiteX3" fmla="*/ 5378824 w 5378824"/>
              <a:gd name="connsiteY3" fmla="*/ 281746 h 2817456"/>
              <a:gd name="connsiteX4" fmla="*/ 5378824 w 5378824"/>
              <a:gd name="connsiteY4" fmla="*/ 2535710 h 2817456"/>
              <a:gd name="connsiteX5" fmla="*/ 5097078 w 5378824"/>
              <a:gd name="connsiteY5" fmla="*/ 2817456 h 2817456"/>
              <a:gd name="connsiteX6" fmla="*/ 281746 w 5378824"/>
              <a:gd name="connsiteY6" fmla="*/ 2817456 h 2817456"/>
              <a:gd name="connsiteX7" fmla="*/ 0 w 5378824"/>
              <a:gd name="connsiteY7" fmla="*/ 2535710 h 2817456"/>
              <a:gd name="connsiteX8" fmla="*/ 0 w 5378824"/>
              <a:gd name="connsiteY8" fmla="*/ 281746 h 28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817456">
                <a:moveTo>
                  <a:pt x="0" y="281746"/>
                </a:moveTo>
                <a:cubicBezTo>
                  <a:pt x="0" y="126142"/>
                  <a:pt x="126142" y="0"/>
                  <a:pt x="281746" y="0"/>
                </a:cubicBezTo>
                <a:lnTo>
                  <a:pt x="5097078" y="0"/>
                </a:lnTo>
                <a:cubicBezTo>
                  <a:pt x="5252682" y="0"/>
                  <a:pt x="5378824" y="126142"/>
                  <a:pt x="5378824" y="281746"/>
                </a:cubicBezTo>
                <a:lnTo>
                  <a:pt x="5378824" y="2535710"/>
                </a:lnTo>
                <a:cubicBezTo>
                  <a:pt x="5378824" y="2691314"/>
                  <a:pt x="5252682" y="2817456"/>
                  <a:pt x="5097078" y="2817456"/>
                </a:cubicBezTo>
                <a:lnTo>
                  <a:pt x="281746" y="2817456"/>
                </a:lnTo>
                <a:cubicBezTo>
                  <a:pt x="126142" y="2817456"/>
                  <a:pt x="0" y="2691314"/>
                  <a:pt x="0" y="2535710"/>
                </a:cubicBezTo>
                <a:lnTo>
                  <a:pt x="0" y="281746"/>
                </a:lnTo>
                <a:close/>
              </a:path>
            </a:pathLst>
          </a:custGeom>
          <a:solidFill>
            <a:schemeClr val="bg1">
              <a:lumMod val="95000"/>
            </a:schemeClr>
          </a:solidFill>
          <a:ln w="28575">
            <a:solidFill>
              <a:schemeClr val="bg2">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sz="2400" b="1" dirty="0" smtClean="0">
                <a:solidFill>
                  <a:prstClr val="black"/>
                </a:solidFill>
              </a:rPr>
              <a:t>6 KEY PRIORITIES FOR AN </a:t>
            </a:r>
            <a:br>
              <a:rPr lang="en-US" sz="2400" b="1" dirty="0" smtClean="0">
                <a:solidFill>
                  <a:prstClr val="black"/>
                </a:solidFill>
              </a:rPr>
            </a:br>
            <a:r>
              <a:rPr lang="en-US" sz="2400" b="1" dirty="0" smtClean="0">
                <a:solidFill>
                  <a:prstClr val="black"/>
                </a:solidFill>
              </a:rPr>
              <a:t>AGE-FRIENDLY </a:t>
            </a:r>
            <a:r>
              <a:rPr lang="en-US" sz="2400" b="1" dirty="0">
                <a:solidFill>
                  <a:prstClr val="black"/>
                </a:solidFill>
              </a:rPr>
              <a:t>ISLAND</a:t>
            </a:r>
          </a:p>
          <a:p>
            <a:pPr defTabSz="800100">
              <a:lnSpc>
                <a:spcPct val="90000"/>
              </a:lnSpc>
              <a:spcBef>
                <a:spcPct val="0"/>
              </a:spcBef>
              <a:spcAft>
                <a:spcPct val="35000"/>
              </a:spcAft>
            </a:pPr>
            <a:r>
              <a:rPr lang="en-US" sz="1400" dirty="0" smtClean="0">
                <a:solidFill>
                  <a:prstClr val="black"/>
                </a:solidFill>
              </a:rPr>
              <a:t>Denise </a:t>
            </a:r>
            <a:r>
              <a:rPr lang="en-US" sz="1400" dirty="0" err="1" smtClean="0">
                <a:solidFill>
                  <a:prstClr val="black"/>
                </a:solidFill>
              </a:rPr>
              <a:t>Schepici</a:t>
            </a:r>
            <a:r>
              <a:rPr lang="en-US" sz="1400" dirty="0">
                <a:solidFill>
                  <a:prstClr val="black"/>
                </a:solidFill>
              </a:rPr>
              <a:t>, MV </a:t>
            </a:r>
            <a:r>
              <a:rPr lang="en-US" sz="1400" dirty="0" smtClean="0">
                <a:solidFill>
                  <a:prstClr val="black"/>
                </a:solidFill>
              </a:rPr>
              <a:t>Hospital President</a:t>
            </a:r>
            <a:endParaRPr lang="en-US" sz="1400" dirty="0">
              <a:solidFill>
                <a:prstClr val="black"/>
              </a:solidFill>
            </a:endParaRPr>
          </a:p>
          <a:p>
            <a:pPr defTabSz="800100">
              <a:lnSpc>
                <a:spcPct val="90000"/>
              </a:lnSpc>
              <a:spcBef>
                <a:spcPct val="0"/>
              </a:spcBef>
              <a:spcAft>
                <a:spcPct val="35000"/>
              </a:spcAft>
            </a:pPr>
            <a:r>
              <a:rPr lang="en-US" sz="1400" dirty="0">
                <a:solidFill>
                  <a:prstClr val="black"/>
                </a:solidFill>
              </a:rPr>
              <a:t>Lyndsay </a:t>
            </a:r>
            <a:r>
              <a:rPr lang="en-US" sz="1400" dirty="0" err="1">
                <a:solidFill>
                  <a:prstClr val="black"/>
                </a:solidFill>
              </a:rPr>
              <a:t>Famariss</a:t>
            </a:r>
            <a:r>
              <a:rPr lang="en-US" sz="1400" dirty="0">
                <a:solidFill>
                  <a:prstClr val="black"/>
                </a:solidFill>
              </a:rPr>
              <a:t>, </a:t>
            </a:r>
            <a:r>
              <a:rPr lang="en-US" sz="1400" dirty="0" smtClean="0">
                <a:solidFill>
                  <a:prstClr val="black"/>
                </a:solidFill>
              </a:rPr>
              <a:t>Edgartown COA, HAMV Board </a:t>
            </a:r>
          </a:p>
          <a:p>
            <a:pPr defTabSz="800100">
              <a:lnSpc>
                <a:spcPct val="90000"/>
              </a:lnSpc>
              <a:spcBef>
                <a:spcPct val="0"/>
              </a:spcBef>
              <a:spcAft>
                <a:spcPct val="35000"/>
              </a:spcAft>
            </a:pPr>
            <a:r>
              <a:rPr lang="en-US" sz="1400" dirty="0" smtClean="0">
                <a:solidFill>
                  <a:prstClr val="black"/>
                </a:solidFill>
              </a:rPr>
              <a:t>Bob </a:t>
            </a:r>
            <a:r>
              <a:rPr lang="en-US" sz="1400" dirty="0" err="1">
                <a:solidFill>
                  <a:prstClr val="black"/>
                </a:solidFill>
              </a:rPr>
              <a:t>Laskowski</a:t>
            </a:r>
            <a:r>
              <a:rPr lang="en-US" sz="1400" dirty="0">
                <a:solidFill>
                  <a:prstClr val="black"/>
                </a:solidFill>
              </a:rPr>
              <a:t>, Physician, Former </a:t>
            </a:r>
            <a:r>
              <a:rPr lang="en-US" sz="1400" dirty="0" smtClean="0">
                <a:solidFill>
                  <a:prstClr val="black"/>
                </a:solidFill>
              </a:rPr>
              <a:t>HC CEO, HAMV Board</a:t>
            </a:r>
          </a:p>
          <a:p>
            <a:pPr defTabSz="800100">
              <a:lnSpc>
                <a:spcPct val="90000"/>
              </a:lnSpc>
              <a:spcBef>
                <a:spcPct val="0"/>
              </a:spcBef>
              <a:spcAft>
                <a:spcPct val="35000"/>
              </a:spcAft>
            </a:pPr>
            <a:r>
              <a:rPr lang="en-US" sz="1400" dirty="0" smtClean="0">
                <a:solidFill>
                  <a:prstClr val="black"/>
                </a:solidFill>
              </a:rPr>
              <a:t>Nancy </a:t>
            </a:r>
            <a:r>
              <a:rPr lang="en-US" sz="1400" dirty="0" err="1" smtClean="0">
                <a:solidFill>
                  <a:prstClr val="black"/>
                </a:solidFill>
              </a:rPr>
              <a:t>Tutko</a:t>
            </a:r>
            <a:r>
              <a:rPr lang="en-US" sz="1400" dirty="0" smtClean="0">
                <a:solidFill>
                  <a:prstClr val="black"/>
                </a:solidFill>
              </a:rPr>
              <a:t>, Project Manager </a:t>
            </a:r>
            <a:r>
              <a:rPr lang="en-US" sz="1400" dirty="0" err="1" smtClean="0">
                <a:solidFill>
                  <a:prstClr val="black"/>
                </a:solidFill>
              </a:rPr>
              <a:t>TrailsMV</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Alexandria Pratt, Director WT Library </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Iris </a:t>
            </a:r>
            <a:r>
              <a:rPr lang="en-US" sz="1400" dirty="0">
                <a:solidFill>
                  <a:prstClr val="black"/>
                </a:solidFill>
              </a:rPr>
              <a:t>Freeman</a:t>
            </a:r>
            <a:r>
              <a:rPr lang="en-US" sz="1400" dirty="0" smtClean="0">
                <a:solidFill>
                  <a:prstClr val="black"/>
                </a:solidFill>
              </a:rPr>
              <a:t>, Educator in Elder Justice, HAMV Board</a:t>
            </a:r>
          </a:p>
          <a:p>
            <a:pPr defTabSz="800100">
              <a:lnSpc>
                <a:spcPct val="90000"/>
              </a:lnSpc>
              <a:spcBef>
                <a:spcPct val="0"/>
              </a:spcBef>
              <a:spcAft>
                <a:spcPct val="35000"/>
              </a:spcAft>
            </a:pPr>
            <a:r>
              <a:rPr lang="en-US" sz="1400" dirty="0" smtClean="0">
                <a:solidFill>
                  <a:prstClr val="black"/>
                </a:solidFill>
              </a:rPr>
              <a:t>Kate </a:t>
            </a:r>
            <a:r>
              <a:rPr lang="en-US" sz="1400" dirty="0" err="1" smtClean="0">
                <a:solidFill>
                  <a:prstClr val="black"/>
                </a:solidFill>
              </a:rPr>
              <a:t>Lefer</a:t>
            </a:r>
            <a:r>
              <a:rPr lang="en-US" sz="1400" dirty="0" smtClean="0">
                <a:solidFill>
                  <a:prstClr val="black"/>
                </a:solidFill>
              </a:rPr>
              <a:t>, MV Community Services, DEI</a:t>
            </a:r>
          </a:p>
          <a:p>
            <a:pPr lvl="0" defTabSz="800100">
              <a:lnSpc>
                <a:spcPct val="90000"/>
              </a:lnSpc>
              <a:spcBef>
                <a:spcPct val="0"/>
              </a:spcBef>
              <a:spcAft>
                <a:spcPct val="35000"/>
              </a:spcAft>
            </a:pPr>
            <a:r>
              <a:rPr lang="en-US" sz="1400" dirty="0">
                <a:solidFill>
                  <a:prstClr val="black"/>
                </a:solidFill>
              </a:rPr>
              <a:t>Cindy Trish, HAMV Executive Director</a:t>
            </a:r>
          </a:p>
          <a:p>
            <a:pPr defTabSz="800100">
              <a:lnSpc>
                <a:spcPct val="90000"/>
              </a:lnSpc>
              <a:spcBef>
                <a:spcPct val="0"/>
              </a:spcBef>
              <a:spcAft>
                <a:spcPct val="35000"/>
              </a:spcAft>
            </a:pPr>
            <a:r>
              <a:rPr lang="en-US" dirty="0" smtClean="0">
                <a:solidFill>
                  <a:prstClr val="black"/>
                </a:solidFill>
              </a:rPr>
              <a:t/>
            </a:r>
            <a:br>
              <a:rPr lang="en-US" dirty="0" smtClean="0">
                <a:solidFill>
                  <a:prstClr val="black"/>
                </a:solidFill>
              </a:rPr>
            </a:br>
            <a:endParaRPr lang="en-US" i="1" dirty="0">
              <a:solidFill>
                <a:srgbClr val="5B9BD5"/>
              </a:solidFill>
            </a:endParaRPr>
          </a:p>
        </p:txBody>
      </p:sp>
      <p:sp>
        <p:nvSpPr>
          <p:cNvPr id="23" name="Freeform 22"/>
          <p:cNvSpPr/>
          <p:nvPr/>
        </p:nvSpPr>
        <p:spPr>
          <a:xfrm>
            <a:off x="6509530" y="1125423"/>
            <a:ext cx="5513137" cy="211050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4">
              <a:lumMod val="20000"/>
              <a:lumOff val="80000"/>
            </a:schemeClr>
          </a:solidFill>
          <a:ln w="28575">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AGING TRENDS ON MV FOR THE NEXT 10 YEARS</a:t>
            </a:r>
          </a:p>
          <a:p>
            <a:pPr marL="117475" defTabSz="800100">
              <a:lnSpc>
                <a:spcPct val="90000"/>
              </a:lnSpc>
              <a:spcBef>
                <a:spcPct val="0"/>
              </a:spcBef>
              <a:spcAft>
                <a:spcPct val="35000"/>
              </a:spcAft>
            </a:pPr>
            <a:r>
              <a:rPr lang="en-US" dirty="0">
                <a:solidFill>
                  <a:prstClr val="black"/>
                </a:solidFill>
              </a:rPr>
              <a:t>Adam Turner, MV Commission</a:t>
            </a:r>
          </a:p>
          <a:p>
            <a:pPr marL="117475" defTabSz="800100">
              <a:lnSpc>
                <a:spcPct val="90000"/>
              </a:lnSpc>
              <a:spcBef>
                <a:spcPct val="0"/>
              </a:spcBef>
              <a:spcAft>
                <a:spcPct val="35000"/>
              </a:spcAft>
            </a:pPr>
            <a:r>
              <a:rPr lang="en-US" dirty="0" smtClean="0">
                <a:solidFill>
                  <a:prstClr val="black"/>
                </a:solidFill>
              </a:rPr>
              <a:t>Cindy Trish, HAMV</a:t>
            </a:r>
            <a:endParaRPr lang="en-US" dirty="0">
              <a:solidFill>
                <a:prstClr val="black"/>
              </a:solidFill>
            </a:endParaRPr>
          </a:p>
          <a:p>
            <a:pPr marL="117475" defTabSz="800100">
              <a:lnSpc>
                <a:spcPct val="90000"/>
              </a:lnSpc>
              <a:spcBef>
                <a:spcPct val="0"/>
              </a:spcBef>
              <a:spcAft>
                <a:spcPct val="35000"/>
              </a:spcAft>
            </a:pPr>
            <a:r>
              <a:rPr lang="en-US" b="1" i="1" dirty="0" smtClean="0">
                <a:solidFill>
                  <a:srgbClr val="FFC000">
                    <a:lumMod val="75000"/>
                  </a:srgbClr>
                </a:solidFill>
              </a:rPr>
              <a:t/>
            </a:r>
            <a:br>
              <a:rPr lang="en-US" b="1" i="1" dirty="0" smtClean="0">
                <a:solidFill>
                  <a:srgbClr val="FFC000">
                    <a:lumMod val="75000"/>
                  </a:srgbClr>
                </a:solidFill>
              </a:rPr>
            </a:br>
            <a:r>
              <a:rPr lang="en-US" b="1" i="1" dirty="0" smtClean="0">
                <a:solidFill>
                  <a:srgbClr val="FFC000">
                    <a:lumMod val="75000"/>
                  </a:srgbClr>
                </a:solidFill>
              </a:rPr>
              <a:t>Let’s take a look at the data</a:t>
            </a:r>
            <a:endParaRPr lang="en-US" b="1" dirty="0" smtClean="0">
              <a:solidFill>
                <a:srgbClr val="FFC000">
                  <a:lumMod val="75000"/>
                </a:srgbClr>
              </a:solidFill>
            </a:endParaRPr>
          </a:p>
        </p:txBody>
      </p:sp>
      <p:sp>
        <p:nvSpPr>
          <p:cNvPr id="25" name="Freeform 24"/>
          <p:cNvSpPr/>
          <p:nvPr/>
        </p:nvSpPr>
        <p:spPr>
          <a:xfrm>
            <a:off x="6509530" y="3585524"/>
            <a:ext cx="5513137" cy="258882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5">
              <a:lumMod val="20000"/>
              <a:lumOff val="80000"/>
            </a:schemeClr>
          </a:solidFill>
          <a:ln w="28575">
            <a:solidFill>
              <a:srgbClr val="0070C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POLICIES THAT COULD IMPACT AGING ON MV AND WHAT WE CAN DO</a:t>
            </a:r>
            <a:r>
              <a:rPr lang="en-US" sz="2400" b="1" dirty="0">
                <a:solidFill>
                  <a:prstClr val="black"/>
                </a:solidFill>
              </a:rPr>
              <a:t/>
            </a:r>
            <a:br>
              <a:rPr lang="en-US" sz="2400" b="1" dirty="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Michael E. </a:t>
            </a:r>
            <a:r>
              <a:rPr lang="en-US" dirty="0" err="1" smtClean="0">
                <a:solidFill>
                  <a:prstClr val="black"/>
                </a:solidFill>
              </a:rPr>
              <a:t>Festa</a:t>
            </a:r>
            <a:r>
              <a:rPr lang="en-US" dirty="0" smtClean="0">
                <a:solidFill>
                  <a:prstClr val="black"/>
                </a:solidFill>
              </a:rPr>
              <a:t>, State Director, AARP Massachusetts</a:t>
            </a:r>
            <a:br>
              <a:rPr lang="en-US" dirty="0" smtClean="0">
                <a:solidFill>
                  <a:prstClr val="black"/>
                </a:solidFill>
              </a:rPr>
            </a:br>
            <a:r>
              <a:rPr lang="en-US" dirty="0" smtClean="0">
                <a:solidFill>
                  <a:prstClr val="black"/>
                </a:solidFill>
              </a:rPr>
              <a:t/>
            </a:r>
            <a:br>
              <a:rPr lang="en-US" dirty="0" smtClean="0">
                <a:solidFill>
                  <a:prstClr val="black"/>
                </a:solidFill>
              </a:rPr>
            </a:br>
            <a:r>
              <a:rPr lang="en-US" b="1" i="1" dirty="0">
                <a:solidFill>
                  <a:srgbClr val="4472C4"/>
                </a:solidFill>
              </a:rPr>
              <a:t>N</a:t>
            </a:r>
            <a:r>
              <a:rPr lang="en-US" b="1" i="1" dirty="0" smtClean="0">
                <a:solidFill>
                  <a:srgbClr val="4472C4"/>
                </a:solidFill>
              </a:rPr>
              <a:t>etwork while enjoying light snacks and beverages; Sign-up for action committees</a:t>
            </a:r>
            <a:endParaRPr lang="en-US" b="1" i="1" dirty="0">
              <a:solidFill>
                <a:srgbClr val="4472C4"/>
              </a:solidFill>
            </a:endParaRPr>
          </a:p>
        </p:txBody>
      </p:sp>
      <p:sp>
        <p:nvSpPr>
          <p:cNvPr id="26" name="Rounded Rectangle 25"/>
          <p:cNvSpPr/>
          <p:nvPr/>
        </p:nvSpPr>
        <p:spPr>
          <a:xfrm>
            <a:off x="6662982" y="3894739"/>
            <a:ext cx="1121076" cy="1124296"/>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6662981" y="5059358"/>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4:45 </a:t>
            </a:r>
            <a:r>
              <a:rPr lang="en-US" sz="1600" b="1" dirty="0">
                <a:solidFill>
                  <a:prstClr val="black"/>
                </a:solidFill>
              </a:rPr>
              <a:t>– </a:t>
            </a:r>
            <a:r>
              <a:rPr lang="en-US" sz="1600" b="1" dirty="0" smtClean="0">
                <a:solidFill>
                  <a:prstClr val="black"/>
                </a:solidFill>
              </a:rPr>
              <a:t>5:30 *</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p>
        </p:txBody>
      </p:sp>
      <p:sp>
        <p:nvSpPr>
          <p:cNvPr id="2" name="TextBox 1"/>
          <p:cNvSpPr txBox="1"/>
          <p:nvPr/>
        </p:nvSpPr>
        <p:spPr>
          <a:xfrm>
            <a:off x="152527" y="3229354"/>
            <a:ext cx="2090921" cy="369332"/>
          </a:xfrm>
          <a:prstGeom prst="rect">
            <a:avLst/>
          </a:prstGeom>
          <a:noFill/>
        </p:spPr>
        <p:txBody>
          <a:bodyPr wrap="square" rtlCol="0">
            <a:spAutoFit/>
          </a:bodyPr>
          <a:lstStyle/>
          <a:p>
            <a:r>
              <a:rPr lang="en-US" dirty="0" smtClean="0"/>
              <a:t>GO UPSTAIRS</a:t>
            </a:r>
            <a:endParaRPr lang="en-US" dirty="0"/>
          </a:p>
        </p:txBody>
      </p:sp>
      <p:sp>
        <p:nvSpPr>
          <p:cNvPr id="27" name="TextBox 26"/>
          <p:cNvSpPr txBox="1"/>
          <p:nvPr/>
        </p:nvSpPr>
        <p:spPr>
          <a:xfrm>
            <a:off x="168632" y="6497134"/>
            <a:ext cx="4732370" cy="369332"/>
          </a:xfrm>
          <a:prstGeom prst="rect">
            <a:avLst/>
          </a:prstGeom>
          <a:noFill/>
        </p:spPr>
        <p:txBody>
          <a:bodyPr wrap="square" rtlCol="0">
            <a:spAutoFit/>
          </a:bodyPr>
          <a:lstStyle/>
          <a:p>
            <a:r>
              <a:rPr lang="en-US" dirty="0" smtClean="0"/>
              <a:t>GO DOWNSTAIRS FOR HAMV BIRTHDAY CAKE</a:t>
            </a:r>
            <a:endParaRPr lang="en-US" dirty="0"/>
          </a:p>
        </p:txBody>
      </p:sp>
      <p:sp>
        <p:nvSpPr>
          <p:cNvPr id="29" name="TextBox 28"/>
          <p:cNvSpPr txBox="1"/>
          <p:nvPr/>
        </p:nvSpPr>
        <p:spPr>
          <a:xfrm>
            <a:off x="6509530" y="3230232"/>
            <a:ext cx="4732370" cy="369332"/>
          </a:xfrm>
          <a:prstGeom prst="rect">
            <a:avLst/>
          </a:prstGeom>
          <a:noFill/>
        </p:spPr>
        <p:txBody>
          <a:bodyPr wrap="square" rtlCol="0">
            <a:spAutoFit/>
          </a:bodyPr>
          <a:lstStyle/>
          <a:p>
            <a:r>
              <a:rPr lang="en-US" dirty="0" smtClean="0"/>
              <a:t>GO DOWNSTAIRS</a:t>
            </a:r>
            <a:endParaRPr lang="en-US" dirty="0"/>
          </a:p>
        </p:txBody>
      </p:sp>
      <p:sp>
        <p:nvSpPr>
          <p:cNvPr id="39" name="TextBox 38"/>
          <p:cNvSpPr txBox="1"/>
          <p:nvPr/>
        </p:nvSpPr>
        <p:spPr>
          <a:xfrm>
            <a:off x="8372304" y="6262335"/>
            <a:ext cx="3819696" cy="523220"/>
          </a:xfrm>
          <a:prstGeom prst="rect">
            <a:avLst/>
          </a:prstGeom>
          <a:noFill/>
        </p:spPr>
        <p:txBody>
          <a:bodyPr wrap="square" rtlCol="0">
            <a:spAutoFit/>
          </a:bodyPr>
          <a:lstStyle/>
          <a:p>
            <a:r>
              <a:rPr lang="en-US" sz="1400" i="1" dirty="0" smtClean="0"/>
              <a:t>* WE’LL FINISH IN TIME FOR WT RESIDENTS TO ATTEND SPECIAL TOWN MEETING</a:t>
            </a:r>
            <a:endParaRPr lang="en-US" sz="1400" i="1" dirty="0"/>
          </a:p>
        </p:txBody>
      </p:sp>
      <p:sp>
        <p:nvSpPr>
          <p:cNvPr id="40" name="TextBox 39"/>
          <p:cNvSpPr txBox="1"/>
          <p:nvPr/>
        </p:nvSpPr>
        <p:spPr>
          <a:xfrm>
            <a:off x="6509530" y="708071"/>
            <a:ext cx="4732370" cy="369332"/>
          </a:xfrm>
          <a:prstGeom prst="rect">
            <a:avLst/>
          </a:prstGeom>
          <a:noFill/>
        </p:spPr>
        <p:txBody>
          <a:bodyPr wrap="square" rtlCol="0">
            <a:spAutoFit/>
          </a:bodyPr>
          <a:lstStyle/>
          <a:p>
            <a:r>
              <a:rPr lang="en-US" dirty="0" smtClean="0"/>
              <a:t>GO BACK UPSTAIRS</a:t>
            </a:r>
            <a:endParaRPr lang="en-US" dirty="0"/>
          </a:p>
        </p:txBody>
      </p:sp>
      <p:pic>
        <p:nvPicPr>
          <p:cNvPr id="7" name="Picture 6"/>
          <p:cNvPicPr>
            <a:picLocks noChangeAspect="1"/>
          </p:cNvPicPr>
          <p:nvPr/>
        </p:nvPicPr>
        <p:blipFill>
          <a:blip r:embed="rId3"/>
          <a:stretch>
            <a:fillRect/>
          </a:stretch>
        </p:blipFill>
        <p:spPr>
          <a:xfrm>
            <a:off x="4901002" y="6010070"/>
            <a:ext cx="720865" cy="782926"/>
          </a:xfrm>
          <a:prstGeom prst="rect">
            <a:avLst/>
          </a:prstGeom>
        </p:spPr>
      </p:pic>
      <p:sp>
        <p:nvSpPr>
          <p:cNvPr id="22" name="Rounded Rectangle 21"/>
          <p:cNvSpPr/>
          <p:nvPr/>
        </p:nvSpPr>
        <p:spPr>
          <a:xfrm>
            <a:off x="270895" y="1434345"/>
            <a:ext cx="1035122" cy="1092699"/>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TextBox 27"/>
          <p:cNvSpPr txBox="1"/>
          <p:nvPr/>
        </p:nvSpPr>
        <p:spPr>
          <a:xfrm>
            <a:off x="270895"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a:solidFill>
                  <a:prstClr val="black"/>
                </a:solidFill>
              </a:rPr>
              <a:t>12:00 – </a:t>
            </a:r>
            <a:r>
              <a:rPr lang="en-US" sz="1600" b="1" dirty="0" smtClean="0">
                <a:solidFill>
                  <a:prstClr val="black"/>
                </a:solidFill>
              </a:rPr>
              <a:t>1:30</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endParaRPr lang="en-US" sz="1600" b="1" dirty="0">
              <a:solidFill>
                <a:prstClr val="black"/>
              </a:solidFill>
            </a:endParaRPr>
          </a:p>
        </p:txBody>
      </p:sp>
      <p:sp>
        <p:nvSpPr>
          <p:cNvPr id="30" name="TextBox 29"/>
          <p:cNvSpPr txBox="1"/>
          <p:nvPr/>
        </p:nvSpPr>
        <p:spPr>
          <a:xfrm>
            <a:off x="270894"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1</a:t>
            </a:r>
            <a:endParaRPr lang="en-US" sz="1600" b="1" dirty="0">
              <a:solidFill>
                <a:prstClr val="black"/>
              </a:solidFill>
            </a:endParaRPr>
          </a:p>
        </p:txBody>
      </p:sp>
      <p:sp>
        <p:nvSpPr>
          <p:cNvPr id="31" name="Rounded Rectangle 30"/>
          <p:cNvSpPr/>
          <p:nvPr/>
        </p:nvSpPr>
        <p:spPr>
          <a:xfrm>
            <a:off x="270895" y="3922418"/>
            <a:ext cx="1094851" cy="112429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2" name="TextBox 31"/>
          <p:cNvSpPr txBox="1"/>
          <p:nvPr/>
        </p:nvSpPr>
        <p:spPr>
          <a:xfrm>
            <a:off x="270894" y="5064360"/>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1:45 </a:t>
            </a:r>
            <a:r>
              <a:rPr lang="en-US" sz="1600" b="1" dirty="0">
                <a:solidFill>
                  <a:prstClr val="black"/>
                </a:solidFill>
              </a:rPr>
              <a:t>– </a:t>
            </a:r>
            <a:r>
              <a:rPr lang="en-US" sz="1600" b="1" dirty="0" smtClean="0">
                <a:solidFill>
                  <a:prstClr val="black"/>
                </a:solidFill>
              </a:rPr>
              <a:t>3:00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3" name="TextBox 32"/>
          <p:cNvSpPr txBox="1"/>
          <p:nvPr/>
        </p:nvSpPr>
        <p:spPr>
          <a:xfrm>
            <a:off x="284495" y="359084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2</a:t>
            </a:r>
            <a:endParaRPr lang="en-US" sz="1600" b="1" dirty="0">
              <a:solidFill>
                <a:prstClr val="black"/>
              </a:solidFill>
            </a:endParaRPr>
          </a:p>
        </p:txBody>
      </p:sp>
      <p:sp>
        <p:nvSpPr>
          <p:cNvPr id="34" name="Rounded Rectangle 33"/>
          <p:cNvSpPr/>
          <p:nvPr/>
        </p:nvSpPr>
        <p:spPr>
          <a:xfrm>
            <a:off x="6662982" y="1402453"/>
            <a:ext cx="1121076" cy="109419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5" name="TextBox 34"/>
          <p:cNvSpPr txBox="1"/>
          <p:nvPr/>
        </p:nvSpPr>
        <p:spPr>
          <a:xfrm>
            <a:off x="6662982"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3:30 </a:t>
            </a:r>
            <a:r>
              <a:rPr lang="en-US" sz="1600" b="1" dirty="0">
                <a:solidFill>
                  <a:prstClr val="black"/>
                </a:solidFill>
              </a:rPr>
              <a:t>– </a:t>
            </a:r>
            <a:r>
              <a:rPr lang="en-US" sz="1600" b="1" dirty="0" smtClean="0">
                <a:solidFill>
                  <a:prstClr val="black"/>
                </a:solidFill>
              </a:rPr>
              <a:t>4:30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6" name="TextBox 35"/>
          <p:cNvSpPr txBox="1"/>
          <p:nvPr/>
        </p:nvSpPr>
        <p:spPr>
          <a:xfrm>
            <a:off x="6662981"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3</a:t>
            </a:r>
            <a:endParaRPr lang="en-US" sz="1600" b="1" dirty="0">
              <a:solidFill>
                <a:prstClr val="black"/>
              </a:solidFill>
            </a:endParaRPr>
          </a:p>
        </p:txBody>
      </p:sp>
      <p:sp>
        <p:nvSpPr>
          <p:cNvPr id="37" name="TextBox 36"/>
          <p:cNvSpPr txBox="1"/>
          <p:nvPr/>
        </p:nvSpPr>
        <p:spPr>
          <a:xfrm>
            <a:off x="6678405" y="359027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4</a:t>
            </a:r>
            <a:endParaRPr lang="en-US" sz="1600" b="1" dirty="0">
              <a:solidFill>
                <a:prstClr val="black"/>
              </a:solidFill>
            </a:endParaRPr>
          </a:p>
        </p:txBody>
      </p:sp>
      <p:sp>
        <p:nvSpPr>
          <p:cNvPr id="38" name="TextBox 37"/>
          <p:cNvSpPr txBox="1"/>
          <p:nvPr/>
        </p:nvSpPr>
        <p:spPr>
          <a:xfrm>
            <a:off x="11895667" y="6488668"/>
            <a:ext cx="296333"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425009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510248" y="350381"/>
            <a:ext cx="11321684" cy="558800"/>
          </a:xfrm>
        </p:spPr>
        <p:txBody>
          <a:bodyPr>
            <a:noAutofit/>
          </a:bodyPr>
          <a:lstStyle/>
          <a:p>
            <a:r>
              <a:rPr lang="en-US" b="1" dirty="0"/>
              <a:t>MVC Older Adult Service Mapping Project (2019)</a:t>
            </a: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379114" y="1314967"/>
            <a:ext cx="10676089" cy="53218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800" kern="0" dirty="0">
                <a:solidFill>
                  <a:prstClr val="black"/>
                </a:solidFill>
                <a:ea typeface="MyriadPro-Regular"/>
              </a:rPr>
              <a:t>Point-in-time directory of older adult service providers, including annual budgets and searchable online database. </a:t>
            </a:r>
          </a:p>
          <a:p>
            <a:pPr marL="342900" indent="-342900">
              <a:buFont typeface="Arial" panose="020B0604020202020204" pitchFamily="34" charset="0"/>
              <a:buChar char="•"/>
            </a:pPr>
            <a:r>
              <a:rPr lang="en-US" sz="2800" kern="0" dirty="0">
                <a:solidFill>
                  <a:prstClr val="black"/>
                </a:solidFill>
                <a:ea typeface="MyriadPro-Regular"/>
              </a:rPr>
              <a:t>Analysis of demographics, older adult needs, participation rates, funding sources, budgets, gaps in service, etc.</a:t>
            </a:r>
          </a:p>
          <a:p>
            <a:pPr marL="342900" indent="-342900">
              <a:buFont typeface="Arial" panose="020B0604020202020204" pitchFamily="34" charset="0"/>
              <a:buChar char="•"/>
            </a:pPr>
            <a:r>
              <a:rPr lang="en-US" sz="2800" kern="0" dirty="0">
                <a:solidFill>
                  <a:prstClr val="black"/>
                </a:solidFill>
                <a:ea typeface="MyriadPro-Regular"/>
              </a:rPr>
              <a:t>Identification and analysis of major service categories. </a:t>
            </a:r>
          </a:p>
          <a:p>
            <a:pPr marL="342900" indent="-342900">
              <a:buFont typeface="Arial" panose="020B0604020202020204" pitchFamily="34" charset="0"/>
              <a:buChar char="•"/>
            </a:pPr>
            <a:r>
              <a:rPr lang="en-US" sz="2800" kern="0" dirty="0">
                <a:solidFill>
                  <a:prstClr val="black"/>
                </a:solidFill>
                <a:ea typeface="MyriadPro-Regular"/>
              </a:rPr>
              <a:t>Intended to help Island towns and organizations document their annual spending and better serve the older adult community.</a:t>
            </a:r>
          </a:p>
          <a:p>
            <a:pPr marL="342900" indent="-342900">
              <a:buFont typeface="Arial" panose="020B0604020202020204" pitchFamily="34" charset="0"/>
              <a:buChar char="•"/>
            </a:pPr>
            <a:r>
              <a:rPr lang="en-US" sz="2800" kern="0" dirty="0">
                <a:solidFill>
                  <a:prstClr val="black"/>
                </a:solidFill>
                <a:ea typeface="MyriadPro-Regular"/>
              </a:rPr>
              <a:t>Foundation for continued analysis of service availability, funding, and budgets.</a:t>
            </a:r>
          </a:p>
          <a:p>
            <a:endParaRPr lang="en-US" sz="2800" kern="0" dirty="0">
              <a:solidFill>
                <a:prstClr val="black"/>
              </a:solidFill>
              <a:ea typeface="MyriadPro-Regular"/>
            </a:endParaRPr>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3315067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500417" y="330717"/>
            <a:ext cx="11321684" cy="558800"/>
          </a:xfrm>
        </p:spPr>
        <p:txBody>
          <a:bodyPr>
            <a:noAutofit/>
          </a:bodyPr>
          <a:lstStyle/>
          <a:p>
            <a:r>
              <a:rPr lang="en-US" b="1" dirty="0"/>
              <a:t>MVC Older Adult Service Database (2019)</a:t>
            </a: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369282" y="1078992"/>
            <a:ext cx="10676089" cy="53218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800" kern="0" dirty="0">
                <a:solidFill>
                  <a:prstClr val="black"/>
                </a:solidFill>
                <a:ea typeface="MyriadPro-Regular"/>
              </a:rPr>
              <a:t>MVC surveyed Island organizations to evaluate the availability of existing services, identify key challenges and opportunities, and gauge the availability of data related to participation rates, budgets, and funding sources.</a:t>
            </a:r>
          </a:p>
          <a:p>
            <a:pPr marL="342900" indent="-342900">
              <a:buFont typeface="Arial" panose="020B0604020202020204" pitchFamily="34" charset="0"/>
              <a:buChar char="•"/>
            </a:pPr>
            <a:r>
              <a:rPr lang="en-US" sz="2800" kern="0" dirty="0">
                <a:solidFill>
                  <a:prstClr val="black"/>
                </a:solidFill>
                <a:ea typeface="MyriadPro-Regular"/>
              </a:rPr>
              <a:t>Identified 43 organizations that provide older adult services to Island residents, and 23 service categories.</a:t>
            </a:r>
          </a:p>
          <a:p>
            <a:pPr marL="342900" indent="-342900">
              <a:buFont typeface="Arial" panose="020B0604020202020204" pitchFamily="34" charset="0"/>
              <a:buChar char="•"/>
            </a:pPr>
            <a:r>
              <a:rPr lang="en-US" sz="2800" kern="0" dirty="0">
                <a:solidFill>
                  <a:prstClr val="black"/>
                </a:solidFill>
                <a:ea typeface="MyriadPro-Regular"/>
              </a:rPr>
              <a:t>Program directors emphasized concerns related to housing, social isolation, workforce availability, financial resources and the seasonal economy, as well as the benefit of dispersed, sometimes redundant services across the Island.</a:t>
            </a:r>
          </a:p>
          <a:p>
            <a:endParaRPr lang="en-US" sz="2200" kern="0" dirty="0">
              <a:solidFill>
                <a:prstClr val="black"/>
              </a:solidFill>
              <a:ea typeface="MyriadPro-Regular"/>
            </a:endParaRPr>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1472743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434F-3A72-DC42-6198-74E21002040B}"/>
              </a:ext>
            </a:extLst>
          </p:cNvPr>
          <p:cNvSpPr>
            <a:spLocks noGrp="1"/>
          </p:cNvSpPr>
          <p:nvPr>
            <p:ph type="title"/>
          </p:nvPr>
        </p:nvSpPr>
        <p:spPr>
          <a:xfrm>
            <a:off x="272142" y="145143"/>
            <a:ext cx="11829143" cy="304800"/>
          </a:xfrm>
        </p:spPr>
        <p:txBody>
          <a:bodyPr>
            <a:noAutofit/>
          </a:bodyPr>
          <a:lstStyle/>
          <a:p>
            <a:r>
              <a:rPr lang="en-US" sz="2200" dirty="0"/>
              <a:t>Service Categories Ranked by Number of Providers (2019)</a:t>
            </a:r>
          </a:p>
        </p:txBody>
      </p:sp>
      <p:sp>
        <p:nvSpPr>
          <p:cNvPr id="3" name="Content Placeholder 2">
            <a:extLst>
              <a:ext uri="{FF2B5EF4-FFF2-40B4-BE49-F238E27FC236}">
                <a16:creationId xmlns:a16="http://schemas.microsoft.com/office/drawing/2014/main" xmlns="" id="{ABADD5AC-04AF-1999-09F6-96A139F1554D}"/>
              </a:ext>
            </a:extLst>
          </p:cNvPr>
          <p:cNvSpPr>
            <a:spLocks noGrp="1"/>
          </p:cNvSpPr>
          <p:nvPr>
            <p:ph sz="half" idx="1"/>
          </p:nvPr>
        </p:nvSpPr>
        <p:spPr>
          <a:xfrm>
            <a:off x="272142" y="780593"/>
            <a:ext cx="5635171" cy="5954032"/>
          </a:xfrm>
        </p:spPr>
        <p:txBody>
          <a:bodyPr>
            <a:normAutofit/>
          </a:bodyPr>
          <a:lstStyle/>
          <a:p>
            <a:pPr marL="0" indent="0">
              <a:spcBef>
                <a:spcPts val="600"/>
              </a:spcBef>
              <a:buNone/>
            </a:pPr>
            <a:r>
              <a:rPr lang="en-US" sz="1800" dirty="0"/>
              <a:t>Volunteer opportunities			21</a:t>
            </a:r>
          </a:p>
          <a:p>
            <a:pPr marL="0" indent="0">
              <a:spcBef>
                <a:spcPts val="600"/>
              </a:spcBef>
              <a:buNone/>
            </a:pPr>
            <a:r>
              <a:rPr lang="en-US" sz="1800" dirty="0"/>
              <a:t>Education				20</a:t>
            </a:r>
          </a:p>
          <a:p>
            <a:pPr marL="0" indent="0">
              <a:spcBef>
                <a:spcPts val="600"/>
              </a:spcBef>
              <a:buNone/>
            </a:pPr>
            <a:r>
              <a:rPr lang="en-US" sz="1800" dirty="0"/>
              <a:t>General info and referral			19</a:t>
            </a:r>
          </a:p>
          <a:p>
            <a:pPr marL="0" indent="0">
              <a:spcBef>
                <a:spcPts val="600"/>
              </a:spcBef>
              <a:buNone/>
            </a:pPr>
            <a:r>
              <a:rPr lang="en-US" sz="1800" dirty="0"/>
              <a:t>Home-based services			17</a:t>
            </a:r>
          </a:p>
          <a:p>
            <a:pPr marL="0" indent="0">
              <a:spcBef>
                <a:spcPts val="600"/>
              </a:spcBef>
              <a:buNone/>
            </a:pPr>
            <a:r>
              <a:rPr lang="en-US" sz="1800" dirty="0"/>
              <a:t>Medical health services			16</a:t>
            </a:r>
          </a:p>
          <a:p>
            <a:pPr marL="0" indent="0">
              <a:spcBef>
                <a:spcPts val="600"/>
              </a:spcBef>
              <a:buNone/>
            </a:pPr>
            <a:r>
              <a:rPr lang="en-US" sz="1800" dirty="0"/>
              <a:t>Recreation and socializing </a:t>
            </a:r>
          </a:p>
          <a:p>
            <a:pPr marL="0" indent="0">
              <a:spcBef>
                <a:spcPts val="600"/>
              </a:spcBef>
              <a:buNone/>
            </a:pPr>
            <a:r>
              <a:rPr lang="en-US" sz="1800" dirty="0"/>
              <a:t>(non-medical, and not including meals)		16</a:t>
            </a:r>
          </a:p>
          <a:p>
            <a:pPr marL="0" indent="0">
              <a:spcBef>
                <a:spcPts val="600"/>
              </a:spcBef>
              <a:buNone/>
            </a:pPr>
            <a:r>
              <a:rPr lang="en-US" sz="1800" dirty="0"/>
              <a:t>Support programs (group or individual)		13</a:t>
            </a:r>
          </a:p>
          <a:p>
            <a:pPr marL="0" indent="0">
              <a:spcBef>
                <a:spcPts val="600"/>
              </a:spcBef>
              <a:buNone/>
            </a:pPr>
            <a:r>
              <a:rPr lang="en-US" sz="1800" dirty="0"/>
              <a:t>Meals and nutrition			12</a:t>
            </a:r>
          </a:p>
          <a:p>
            <a:pPr marL="0" indent="0">
              <a:spcBef>
                <a:spcPts val="600"/>
              </a:spcBef>
              <a:buNone/>
            </a:pPr>
            <a:r>
              <a:rPr lang="en-US" sz="1800" dirty="0"/>
              <a:t>Fitness					11</a:t>
            </a:r>
          </a:p>
          <a:p>
            <a:pPr marL="0" indent="0">
              <a:spcBef>
                <a:spcPts val="600"/>
              </a:spcBef>
              <a:buNone/>
            </a:pPr>
            <a:r>
              <a:rPr lang="en-US" sz="1800" dirty="0"/>
              <a:t>Transportation </a:t>
            </a:r>
          </a:p>
          <a:p>
            <a:pPr marL="0" indent="0">
              <a:spcBef>
                <a:spcPts val="600"/>
              </a:spcBef>
              <a:buNone/>
            </a:pPr>
            <a:r>
              <a:rPr lang="en-US" sz="1800" dirty="0"/>
              <a:t>(not including direct ambulance services)	11</a:t>
            </a:r>
          </a:p>
          <a:p>
            <a:pPr marL="0" indent="0">
              <a:spcBef>
                <a:spcPts val="600"/>
              </a:spcBef>
              <a:buNone/>
            </a:pPr>
            <a:r>
              <a:rPr lang="en-US" sz="1800" dirty="0"/>
              <a:t>Admin. assistance and applications (health)	10</a:t>
            </a:r>
          </a:p>
          <a:p>
            <a:pPr marL="0" indent="0">
              <a:spcBef>
                <a:spcPts val="600"/>
              </a:spcBef>
              <a:buNone/>
            </a:pPr>
            <a:r>
              <a:rPr lang="en-US" sz="1800" dirty="0"/>
              <a:t>Admin. Assistance (non-medical)		10</a:t>
            </a:r>
          </a:p>
          <a:p>
            <a:pPr marL="0" indent="0">
              <a:spcBef>
                <a:spcPts val="600"/>
              </a:spcBef>
              <a:buNone/>
            </a:pPr>
            <a:r>
              <a:rPr lang="en-US" sz="1800" dirty="0"/>
              <a:t>Advance care planning			10</a:t>
            </a:r>
          </a:p>
          <a:p>
            <a:pPr marL="0" indent="0">
              <a:spcBef>
                <a:spcPts val="600"/>
              </a:spcBef>
              <a:buNone/>
            </a:pPr>
            <a:r>
              <a:rPr lang="en-US" sz="1800" dirty="0"/>
              <a:t>Food, fuel, and utilities assistance		10</a:t>
            </a:r>
          </a:p>
          <a:p>
            <a:pPr marL="0" indent="0">
              <a:spcBef>
                <a:spcPts val="600"/>
              </a:spcBef>
              <a:buNone/>
            </a:pPr>
            <a:r>
              <a:rPr lang="en-US" sz="1800" dirty="0"/>
              <a:t>Housing, shelter, housing assistance		10</a:t>
            </a:r>
          </a:p>
          <a:p>
            <a:pPr marL="0" indent="0">
              <a:spcBef>
                <a:spcPts val="600"/>
              </a:spcBef>
              <a:buNone/>
            </a:pPr>
            <a:r>
              <a:rPr lang="en-US" sz="1800" dirty="0"/>
              <a:t>Disability services				7</a:t>
            </a:r>
          </a:p>
        </p:txBody>
      </p:sp>
      <p:sp>
        <p:nvSpPr>
          <p:cNvPr id="4" name="Content Placeholder 3">
            <a:extLst>
              <a:ext uri="{FF2B5EF4-FFF2-40B4-BE49-F238E27FC236}">
                <a16:creationId xmlns:a16="http://schemas.microsoft.com/office/drawing/2014/main" xmlns="" id="{B5A7068E-322E-E023-0C68-D075D6DEBA76}"/>
              </a:ext>
            </a:extLst>
          </p:cNvPr>
          <p:cNvSpPr>
            <a:spLocks noGrp="1"/>
          </p:cNvSpPr>
          <p:nvPr>
            <p:ph sz="half" idx="2"/>
          </p:nvPr>
        </p:nvSpPr>
        <p:spPr>
          <a:xfrm>
            <a:off x="6041572" y="780594"/>
            <a:ext cx="5878286" cy="5954031"/>
          </a:xfrm>
        </p:spPr>
        <p:txBody>
          <a:bodyPr>
            <a:normAutofit/>
          </a:bodyPr>
          <a:lstStyle/>
          <a:p>
            <a:pPr marL="0" indent="0">
              <a:spcBef>
                <a:spcPts val="600"/>
              </a:spcBef>
              <a:buNone/>
            </a:pPr>
            <a:r>
              <a:rPr lang="en-US" sz="1800" dirty="0"/>
              <a:t>Elder abuse and domestic violence		7</a:t>
            </a:r>
          </a:p>
          <a:p>
            <a:pPr marL="0" indent="0">
              <a:spcBef>
                <a:spcPts val="600"/>
              </a:spcBef>
              <a:buNone/>
            </a:pPr>
            <a:r>
              <a:rPr lang="en-US" sz="1800" dirty="0"/>
              <a:t>Technological support (not including libraries)	7</a:t>
            </a:r>
          </a:p>
          <a:p>
            <a:pPr marL="0" indent="0">
              <a:spcBef>
                <a:spcPts val="600"/>
              </a:spcBef>
              <a:buNone/>
            </a:pPr>
            <a:r>
              <a:rPr lang="en-US" sz="1800" dirty="0"/>
              <a:t>Behavioral health: </a:t>
            </a:r>
          </a:p>
          <a:p>
            <a:pPr marL="0" indent="0">
              <a:spcBef>
                <a:spcPts val="600"/>
              </a:spcBef>
              <a:buNone/>
            </a:pPr>
            <a:r>
              <a:rPr lang="en-US" sz="1800" dirty="0"/>
              <a:t>mental health counseling and services		6</a:t>
            </a:r>
          </a:p>
          <a:p>
            <a:pPr marL="0" indent="0">
              <a:spcBef>
                <a:spcPts val="600"/>
              </a:spcBef>
              <a:buNone/>
            </a:pPr>
            <a:r>
              <a:rPr lang="en-US" sz="1800" dirty="0"/>
              <a:t>Palliative and hospice care			5</a:t>
            </a:r>
          </a:p>
          <a:p>
            <a:pPr marL="0" indent="0">
              <a:spcBef>
                <a:spcPts val="600"/>
              </a:spcBef>
              <a:buNone/>
            </a:pPr>
            <a:r>
              <a:rPr lang="en-US" sz="1800" dirty="0"/>
              <a:t>Emergency medical services			4</a:t>
            </a:r>
          </a:p>
          <a:p>
            <a:pPr marL="0" indent="0">
              <a:spcBef>
                <a:spcPts val="600"/>
              </a:spcBef>
              <a:buNone/>
            </a:pPr>
            <a:r>
              <a:rPr lang="en-US" sz="1800" dirty="0"/>
              <a:t>Transportation (ambulance)			4</a:t>
            </a:r>
          </a:p>
          <a:p>
            <a:pPr marL="0" indent="0">
              <a:spcBef>
                <a:spcPts val="600"/>
              </a:spcBef>
              <a:buNone/>
            </a:pPr>
            <a:r>
              <a:rPr lang="en-US" sz="1800" dirty="0"/>
              <a:t>Veterans services				4</a:t>
            </a:r>
          </a:p>
          <a:p>
            <a:pPr marL="0" indent="0">
              <a:spcBef>
                <a:spcPts val="600"/>
              </a:spcBef>
              <a:buNone/>
            </a:pPr>
            <a:r>
              <a:rPr lang="en-US" sz="1800" dirty="0"/>
              <a:t>Financial support				3</a:t>
            </a:r>
          </a:p>
          <a:p>
            <a:pPr marL="0" indent="0">
              <a:spcBef>
                <a:spcPts val="600"/>
              </a:spcBef>
              <a:buNone/>
            </a:pPr>
            <a:r>
              <a:rPr lang="en-US" sz="1800" dirty="0"/>
              <a:t>Nursing and long-term care			3</a:t>
            </a:r>
          </a:p>
          <a:p>
            <a:pPr marL="0" indent="0">
              <a:spcBef>
                <a:spcPts val="600"/>
              </a:spcBef>
              <a:buNone/>
            </a:pPr>
            <a:r>
              <a:rPr lang="en-US" sz="1800" dirty="0"/>
              <a:t>Behavioral health: </a:t>
            </a:r>
          </a:p>
          <a:p>
            <a:pPr marL="0" indent="0">
              <a:spcBef>
                <a:spcPts val="600"/>
              </a:spcBef>
              <a:buNone/>
            </a:pPr>
            <a:r>
              <a:rPr lang="en-US" sz="1800" dirty="0"/>
              <a:t>substance use disorder services		2</a:t>
            </a:r>
          </a:p>
          <a:p>
            <a:pPr marL="0" indent="0">
              <a:spcBef>
                <a:spcPts val="600"/>
              </a:spcBef>
              <a:buNone/>
            </a:pPr>
            <a:r>
              <a:rPr lang="en-US" sz="1800" dirty="0"/>
              <a:t>Employment services			2</a:t>
            </a:r>
          </a:p>
          <a:p>
            <a:pPr marL="0" indent="0">
              <a:spcBef>
                <a:spcPts val="600"/>
              </a:spcBef>
              <a:buNone/>
            </a:pPr>
            <a:r>
              <a:rPr lang="en-US" sz="1800" dirty="0"/>
              <a:t>Holistic therapy				2</a:t>
            </a:r>
          </a:p>
        </p:txBody>
      </p:sp>
      <p:sp>
        <p:nvSpPr>
          <p:cNvPr id="7" name="TextBox 6"/>
          <p:cNvSpPr txBox="1"/>
          <p:nvPr/>
        </p:nvSpPr>
        <p:spPr>
          <a:xfrm>
            <a:off x="11743267" y="6488668"/>
            <a:ext cx="448733"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164633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EE49146-F30B-7CC8-A135-71FE1DCC6E1C}"/>
              </a:ext>
            </a:extLst>
          </p:cNvPr>
          <p:cNvSpPr>
            <a:spLocks noGrp="1"/>
          </p:cNvSpPr>
          <p:nvPr>
            <p:ph type="title"/>
          </p:nvPr>
        </p:nvSpPr>
        <p:spPr>
          <a:xfrm>
            <a:off x="206778" y="427331"/>
            <a:ext cx="4153126" cy="428618"/>
          </a:xfrm>
        </p:spPr>
        <p:txBody>
          <a:bodyPr>
            <a:normAutofit fontScale="90000"/>
          </a:bodyPr>
          <a:lstStyle/>
          <a:p>
            <a:r>
              <a:rPr lang="en-US" dirty="0"/>
              <a:t>Selected findings</a:t>
            </a:r>
          </a:p>
        </p:txBody>
      </p:sp>
      <p:pic>
        <p:nvPicPr>
          <p:cNvPr id="3" name="Picture 2" descr="A pie chart with text&#10;&#10;Description automatically generated">
            <a:extLst>
              <a:ext uri="{FF2B5EF4-FFF2-40B4-BE49-F238E27FC236}">
                <a16:creationId xmlns:a16="http://schemas.microsoft.com/office/drawing/2014/main" xmlns="" id="{2CF47F74-275A-FD57-1DD5-EB3EBB92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42" y="789331"/>
            <a:ext cx="9497962" cy="6249229"/>
          </a:xfrm>
          <a:prstGeom prst="rect">
            <a:avLst/>
          </a:prstGeom>
        </p:spPr>
      </p:pic>
      <p:sp>
        <p:nvSpPr>
          <p:cNvPr id="2" name="TextBox 1"/>
          <p:cNvSpPr txBox="1"/>
          <p:nvPr/>
        </p:nvSpPr>
        <p:spPr>
          <a:xfrm>
            <a:off x="7930662" y="2628900"/>
            <a:ext cx="2198077"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357034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Summarizing our Current Service Landscape</a:t>
            </a:r>
            <a:endParaRPr lang="en-US" dirty="0"/>
          </a:p>
        </p:txBody>
      </p:sp>
      <p:sp>
        <p:nvSpPr>
          <p:cNvPr id="6" name="Content Placeholder 5"/>
          <p:cNvSpPr>
            <a:spLocks noGrp="1"/>
          </p:cNvSpPr>
          <p:nvPr>
            <p:ph idx="1"/>
          </p:nvPr>
        </p:nvSpPr>
        <p:spPr/>
        <p:txBody>
          <a:bodyPr>
            <a:normAutofit lnSpcReduction="10000"/>
          </a:bodyPr>
          <a:lstStyle/>
          <a:p>
            <a:r>
              <a:rPr lang="en-US" dirty="0" smtClean="0"/>
              <a:t>Service landscape does not adequately address the current need</a:t>
            </a:r>
          </a:p>
          <a:p>
            <a:r>
              <a:rPr lang="en-US" dirty="0"/>
              <a:t>Lack of available </a:t>
            </a:r>
            <a:r>
              <a:rPr lang="en-US" dirty="0" smtClean="0"/>
              <a:t>workforce is </a:t>
            </a:r>
            <a:r>
              <a:rPr lang="en-US" dirty="0"/>
              <a:t>a major limitation </a:t>
            </a:r>
            <a:r>
              <a:rPr lang="en-US" dirty="0" smtClean="0"/>
              <a:t>in addressing the need, both year round and seasonally </a:t>
            </a:r>
          </a:p>
          <a:p>
            <a:r>
              <a:rPr lang="en-US" dirty="0" smtClean="0"/>
              <a:t>There is overlap in the number of organizations offering the services in the same category</a:t>
            </a:r>
          </a:p>
          <a:p>
            <a:r>
              <a:rPr lang="en-US" dirty="0" smtClean="0"/>
              <a:t>Lack of a vision of integration for a “continuum of care” across the service landscape</a:t>
            </a:r>
          </a:p>
          <a:p>
            <a:r>
              <a:rPr lang="en-US" dirty="0" smtClean="0"/>
              <a:t>Multiple sources of funding, with town funding represents a small slice of the total social services revenue pie </a:t>
            </a:r>
          </a:p>
          <a:p>
            <a:r>
              <a:rPr lang="en-US" dirty="0" smtClean="0"/>
              <a:t> </a:t>
            </a:r>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772889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09808-3A46-7A6D-3ED3-018D18A28529}"/>
              </a:ext>
            </a:extLst>
          </p:cNvPr>
          <p:cNvSpPr>
            <a:spLocks noGrp="1"/>
          </p:cNvSpPr>
          <p:nvPr>
            <p:ph type="ctrTitle"/>
          </p:nvPr>
        </p:nvSpPr>
        <p:spPr>
          <a:xfrm>
            <a:off x="1476866" y="1885935"/>
            <a:ext cx="9144000" cy="2387600"/>
          </a:xfrm>
        </p:spPr>
        <p:txBody>
          <a:bodyPr>
            <a:normAutofit fontScale="90000"/>
          </a:bodyPr>
          <a:lstStyle/>
          <a:p>
            <a:r>
              <a:rPr lang="en-US" dirty="0" smtClean="0"/>
              <a:t>The Next 10 Years</a:t>
            </a:r>
            <a:br>
              <a:rPr lang="en-US" dirty="0" smtClean="0"/>
            </a:br>
            <a:r>
              <a:rPr lang="en-US" dirty="0" smtClean="0"/>
              <a:t>Population Projections</a:t>
            </a:r>
            <a:br>
              <a:rPr lang="en-US" dirty="0" smtClean="0"/>
            </a:br>
            <a:r>
              <a:rPr lang="en-US" dirty="0" smtClean="0"/>
              <a:t/>
            </a:r>
            <a:br>
              <a:rPr lang="en-US" dirty="0" smtClean="0"/>
            </a:br>
            <a:r>
              <a:rPr lang="en-US" sz="3600" dirty="0" smtClean="0"/>
              <a:t>What Will the Island Demographics Look Like and What are the Implications for Older Adults?</a:t>
            </a:r>
            <a:endParaRPr lang="en-US" dirty="0"/>
          </a:p>
        </p:txBody>
      </p:sp>
      <p:pic>
        <p:nvPicPr>
          <p:cNvPr id="3" name="Picture 2" descr="mvcommission.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011" y="5156200"/>
            <a:ext cx="1522860" cy="1412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2923684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EBF677CE-27BC-454F-88ED-5B19B43FC960}"/>
              </a:ext>
            </a:extLst>
          </p:cNvPr>
          <p:cNvGraphicFramePr>
            <a:graphicFrameLocks/>
          </p:cNvGraphicFramePr>
          <p:nvPr>
            <p:extLst/>
          </p:nvPr>
        </p:nvGraphicFramePr>
        <p:xfrm>
          <a:off x="445294" y="2008868"/>
          <a:ext cx="4386198" cy="46908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437452" y="457200"/>
            <a:ext cx="3932237" cy="1026160"/>
          </a:xfrm>
        </p:spPr>
        <p:txBody>
          <a:bodyPr/>
          <a:lstStyle/>
          <a:p>
            <a:r>
              <a:rPr lang="en-US" b="1" dirty="0"/>
              <a:t>Population Projections by Town, 2020-2030</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445294" y="1483360"/>
            <a:ext cx="3932237" cy="418011"/>
          </a:xfrm>
        </p:spPr>
        <p:txBody>
          <a:bodyPr/>
          <a:lstStyle/>
          <a:p>
            <a:r>
              <a:rPr lang="en-US" dirty="0"/>
              <a:t>UMass Donahue Institute, 2022</a:t>
            </a:r>
          </a:p>
          <a:p>
            <a:endParaRPr lang="en-US" dirty="0"/>
          </a:p>
          <a:p>
            <a:endParaRPr lang="en-US" dirty="0"/>
          </a:p>
          <a:p>
            <a:endParaRPr lang="en-US" dirty="0"/>
          </a:p>
        </p:txBody>
      </p:sp>
      <p:sp>
        <p:nvSpPr>
          <p:cNvPr id="12" name="TextBox 11">
            <a:extLst>
              <a:ext uri="{FF2B5EF4-FFF2-40B4-BE49-F238E27FC236}">
                <a16:creationId xmlns:a16="http://schemas.microsoft.com/office/drawing/2014/main" xmlns="" id="{BBFD2B16-1E8C-74CC-A248-C12F84A55A58}"/>
              </a:ext>
            </a:extLst>
          </p:cNvPr>
          <p:cNvSpPr txBox="1"/>
          <p:nvPr/>
        </p:nvSpPr>
        <p:spPr>
          <a:xfrm>
            <a:off x="2853531" y="3244334"/>
            <a:ext cx="1524000" cy="369332"/>
          </a:xfrm>
          <a:prstGeom prst="rect">
            <a:avLst/>
          </a:prstGeom>
          <a:noFill/>
        </p:spPr>
        <p:txBody>
          <a:bodyPr wrap="square" rtlCol="0">
            <a:spAutoFit/>
          </a:bodyPr>
          <a:lstStyle/>
          <a:p>
            <a:r>
              <a:rPr lang="en-US" i="1" dirty="0">
                <a:solidFill>
                  <a:prstClr val="black"/>
                </a:solidFill>
              </a:rPr>
              <a:t>2.3% increase</a:t>
            </a:r>
          </a:p>
        </p:txBody>
      </p:sp>
      <p:graphicFrame>
        <p:nvGraphicFramePr>
          <p:cNvPr id="3" name="Chart 2">
            <a:extLst>
              <a:ext uri="{FF2B5EF4-FFF2-40B4-BE49-F238E27FC236}">
                <a16:creationId xmlns:a16="http://schemas.microsoft.com/office/drawing/2014/main" xmlns="" id="{17258623-D24C-83C7-601E-2A6B59B5FD12}"/>
              </a:ext>
            </a:extLst>
          </p:cNvPr>
          <p:cNvGraphicFramePr>
            <a:graphicFrameLocks/>
          </p:cNvGraphicFramePr>
          <p:nvPr>
            <p:extLst/>
          </p:nvPr>
        </p:nvGraphicFramePr>
        <p:xfrm>
          <a:off x="5186623" y="457200"/>
          <a:ext cx="6746759" cy="62425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1743267" y="6488668"/>
            <a:ext cx="448733"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378013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437452" y="457200"/>
            <a:ext cx="3932237" cy="1026160"/>
          </a:xfrm>
        </p:spPr>
        <p:txBody>
          <a:bodyPr/>
          <a:lstStyle/>
          <a:p>
            <a:r>
              <a:rPr lang="en-US" b="1" dirty="0"/>
              <a:t>Population Projections by Town, 2020-2030</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445294" y="1483360"/>
            <a:ext cx="4435625" cy="4937760"/>
          </a:xfrm>
        </p:spPr>
        <p:txBody>
          <a:bodyPr/>
          <a:lstStyle/>
          <a:p>
            <a:r>
              <a:rPr lang="en-US" dirty="0"/>
              <a:t>UMass Donahue Institute, 2022</a:t>
            </a:r>
          </a:p>
          <a:p>
            <a:endParaRPr lang="en-US" dirty="0"/>
          </a:p>
          <a:p>
            <a:r>
              <a:rPr lang="en-US" sz="2200" dirty="0"/>
              <a:t>The county population is expected to increase about 2.3% by 2030. This is mostly due to projected growth in the 75+ age range, while ages 15-29 and 45-74 are expected to decline. </a:t>
            </a:r>
          </a:p>
          <a:p>
            <a:endParaRPr lang="en-US" dirty="0"/>
          </a:p>
          <a:p>
            <a:endParaRPr lang="en-US" dirty="0"/>
          </a:p>
          <a:p>
            <a:endParaRPr lang="en-US" dirty="0"/>
          </a:p>
        </p:txBody>
      </p:sp>
      <p:graphicFrame>
        <p:nvGraphicFramePr>
          <p:cNvPr id="9" name="Table 8">
            <a:extLst>
              <a:ext uri="{FF2B5EF4-FFF2-40B4-BE49-F238E27FC236}">
                <a16:creationId xmlns:a16="http://schemas.microsoft.com/office/drawing/2014/main" xmlns="" id="{0E6B5C70-D129-63D3-2128-1A036F74FF0C}"/>
              </a:ext>
            </a:extLst>
          </p:cNvPr>
          <p:cNvGraphicFramePr>
            <a:graphicFrameLocks noGrp="1"/>
          </p:cNvGraphicFramePr>
          <p:nvPr>
            <p:extLst/>
          </p:nvPr>
        </p:nvGraphicFramePr>
        <p:xfrm>
          <a:off x="5509354" y="674254"/>
          <a:ext cx="5971448" cy="5985160"/>
        </p:xfrm>
        <a:graphic>
          <a:graphicData uri="http://schemas.openxmlformats.org/drawingml/2006/table">
            <a:tbl>
              <a:tblPr firstRow="1" bandRow="1">
                <a:tableStyleId>{5C22544A-7EE6-4342-B048-85BDC9FD1C3A}</a:tableStyleId>
              </a:tblPr>
              <a:tblGrid>
                <a:gridCol w="1492862">
                  <a:extLst>
                    <a:ext uri="{9D8B030D-6E8A-4147-A177-3AD203B41FA5}">
                      <a16:colId xmlns:a16="http://schemas.microsoft.com/office/drawing/2014/main" xmlns="" val="1968003525"/>
                    </a:ext>
                  </a:extLst>
                </a:gridCol>
                <a:gridCol w="1492862">
                  <a:extLst>
                    <a:ext uri="{9D8B030D-6E8A-4147-A177-3AD203B41FA5}">
                      <a16:colId xmlns:a16="http://schemas.microsoft.com/office/drawing/2014/main" xmlns="" val="1930642752"/>
                    </a:ext>
                  </a:extLst>
                </a:gridCol>
                <a:gridCol w="1492862">
                  <a:extLst>
                    <a:ext uri="{9D8B030D-6E8A-4147-A177-3AD203B41FA5}">
                      <a16:colId xmlns:a16="http://schemas.microsoft.com/office/drawing/2014/main" xmlns="" val="1593814549"/>
                    </a:ext>
                  </a:extLst>
                </a:gridCol>
                <a:gridCol w="1492862">
                  <a:extLst>
                    <a:ext uri="{9D8B030D-6E8A-4147-A177-3AD203B41FA5}">
                      <a16:colId xmlns:a16="http://schemas.microsoft.com/office/drawing/2014/main" xmlns="" val="1306806753"/>
                    </a:ext>
                  </a:extLst>
                </a:gridCol>
              </a:tblGrid>
              <a:tr h="464080">
                <a:tc>
                  <a:txBody>
                    <a:bodyPr/>
                    <a:lstStyle/>
                    <a:p>
                      <a:pPr algn="ctr"/>
                      <a:endParaRPr lang="en-US" dirty="0"/>
                    </a:p>
                  </a:txBody>
                  <a:tcPr anchor="ctr"/>
                </a:tc>
                <a:tc>
                  <a:txBody>
                    <a:bodyPr/>
                    <a:lstStyle/>
                    <a:p>
                      <a:pPr algn="ctr"/>
                      <a:r>
                        <a:rPr lang="en-US" dirty="0"/>
                        <a:t>2020</a:t>
                      </a:r>
                    </a:p>
                  </a:txBody>
                  <a:tcPr anchor="ctr"/>
                </a:tc>
                <a:tc>
                  <a:txBody>
                    <a:bodyPr/>
                    <a:lstStyle/>
                    <a:p>
                      <a:pPr algn="ctr"/>
                      <a:r>
                        <a:rPr lang="en-US" dirty="0"/>
                        <a:t>2025</a:t>
                      </a:r>
                    </a:p>
                  </a:txBody>
                  <a:tcPr anchor="ctr"/>
                </a:tc>
                <a:tc>
                  <a:txBody>
                    <a:bodyPr/>
                    <a:lstStyle/>
                    <a:p>
                      <a:pPr algn="ctr"/>
                      <a:r>
                        <a:rPr lang="en-US" dirty="0"/>
                        <a:t>2030</a:t>
                      </a:r>
                    </a:p>
                  </a:txBody>
                  <a:tcPr anchor="ctr"/>
                </a:tc>
                <a:extLst>
                  <a:ext uri="{0D108BD9-81ED-4DB2-BD59-A6C34878D82A}">
                    <a16:rowId xmlns:a16="http://schemas.microsoft.com/office/drawing/2014/main" xmlns="" val="2664624752"/>
                  </a:ext>
                </a:extLst>
              </a:tr>
              <a:tr h="690135">
                <a:tc>
                  <a:txBody>
                    <a:bodyPr/>
                    <a:lstStyle/>
                    <a:p>
                      <a:pPr algn="ctr" fontAlgn="b"/>
                      <a:r>
                        <a:rPr lang="en-US" sz="1800" b="0" i="0" u="none" strike="noStrike" dirty="0">
                          <a:solidFill>
                            <a:srgbClr val="000000"/>
                          </a:solidFill>
                          <a:effectLst/>
                          <a:latin typeface="+mn-lt"/>
                        </a:rPr>
                        <a:t>Aquinnah</a:t>
                      </a:r>
                    </a:p>
                  </a:txBody>
                  <a:tcPr marL="9525" marR="9525" marT="9525" marB="0" anchor="ctr"/>
                </a:tc>
                <a:tc>
                  <a:txBody>
                    <a:bodyPr/>
                    <a:lstStyle/>
                    <a:p>
                      <a:pPr algn="ctr" fontAlgn="ctr"/>
                      <a:r>
                        <a:rPr lang="en-US" sz="1800" b="0" i="0" u="none" strike="noStrike" dirty="0">
                          <a:solidFill>
                            <a:schemeClr val="tx1"/>
                          </a:solidFill>
                          <a:effectLst/>
                          <a:latin typeface="+mn-lt"/>
                        </a:rPr>
                        <a:t>311</a:t>
                      </a:r>
                    </a:p>
                  </a:txBody>
                  <a:tcPr marL="9525" marR="9525" marT="9525" marB="0" anchor="ctr"/>
                </a:tc>
                <a:tc>
                  <a:txBody>
                    <a:bodyPr/>
                    <a:lstStyle/>
                    <a:p>
                      <a:pPr algn="ctr" fontAlgn="ctr"/>
                      <a:r>
                        <a:rPr lang="en-US" sz="1800" b="0" i="0" u="none" strike="noStrike" dirty="0">
                          <a:solidFill>
                            <a:schemeClr val="tx1"/>
                          </a:solidFill>
                          <a:effectLst/>
                          <a:latin typeface="+mn-lt"/>
                        </a:rPr>
                        <a:t>438</a:t>
                      </a:r>
                    </a:p>
                  </a:txBody>
                  <a:tcPr marL="9525" marR="9525" marT="9525" marB="0" anchor="ctr"/>
                </a:tc>
                <a:tc>
                  <a:txBody>
                    <a:bodyPr/>
                    <a:lstStyle/>
                    <a:p>
                      <a:pPr algn="ctr" fontAlgn="ctr"/>
                      <a:r>
                        <a:rPr lang="en-US" sz="1800" b="0" i="0" u="none" strike="noStrike" dirty="0">
                          <a:solidFill>
                            <a:schemeClr val="tx1"/>
                          </a:solidFill>
                          <a:effectLst/>
                          <a:latin typeface="+mn-lt"/>
                        </a:rPr>
                        <a:t>433</a:t>
                      </a:r>
                    </a:p>
                  </a:txBody>
                  <a:tcPr marL="9525" marR="9525" marT="9525" marB="0" anchor="ctr"/>
                </a:tc>
                <a:extLst>
                  <a:ext uri="{0D108BD9-81ED-4DB2-BD59-A6C34878D82A}">
                    <a16:rowId xmlns:a16="http://schemas.microsoft.com/office/drawing/2014/main" xmlns="" val="511852580"/>
                  </a:ext>
                </a:extLst>
              </a:tr>
              <a:tr h="690135">
                <a:tc>
                  <a:txBody>
                    <a:bodyPr/>
                    <a:lstStyle/>
                    <a:p>
                      <a:pPr algn="ctr" fontAlgn="b"/>
                      <a:r>
                        <a:rPr lang="en-US" sz="1800" b="0" i="0" u="none" strike="noStrike" dirty="0">
                          <a:solidFill>
                            <a:srgbClr val="000000"/>
                          </a:solidFill>
                          <a:effectLst/>
                          <a:latin typeface="+mn-lt"/>
                        </a:rPr>
                        <a:t>Chilmark</a:t>
                      </a:r>
                    </a:p>
                  </a:txBody>
                  <a:tcPr marL="9525" marR="9525" marT="9525" marB="0" anchor="ctr"/>
                </a:tc>
                <a:tc>
                  <a:txBody>
                    <a:bodyPr/>
                    <a:lstStyle/>
                    <a:p>
                      <a:pPr algn="ctr" fontAlgn="ctr"/>
                      <a:r>
                        <a:rPr lang="en-US" sz="1800" b="0" i="0" u="none" strike="noStrike" dirty="0">
                          <a:solidFill>
                            <a:schemeClr val="tx1"/>
                          </a:solidFill>
                          <a:effectLst/>
                          <a:latin typeface="+mn-lt"/>
                        </a:rPr>
                        <a:t>866</a:t>
                      </a:r>
                    </a:p>
                  </a:txBody>
                  <a:tcPr marL="9525" marR="9525" marT="9525" marB="0" anchor="ctr"/>
                </a:tc>
                <a:tc>
                  <a:txBody>
                    <a:bodyPr/>
                    <a:lstStyle/>
                    <a:p>
                      <a:pPr algn="ctr" fontAlgn="ctr"/>
                      <a:r>
                        <a:rPr lang="en-US" sz="1800" b="0" i="0" u="none" strike="noStrike" dirty="0">
                          <a:solidFill>
                            <a:schemeClr val="tx1"/>
                          </a:solidFill>
                          <a:effectLst/>
                          <a:latin typeface="+mn-lt"/>
                        </a:rPr>
                        <a:t>1,213</a:t>
                      </a:r>
                    </a:p>
                  </a:txBody>
                  <a:tcPr marL="9525" marR="9525" marT="9525" marB="0" anchor="ctr"/>
                </a:tc>
                <a:tc>
                  <a:txBody>
                    <a:bodyPr/>
                    <a:lstStyle/>
                    <a:p>
                      <a:pPr algn="ctr" fontAlgn="ctr"/>
                      <a:r>
                        <a:rPr lang="en-US" sz="1800" b="0" i="0" u="none" strike="noStrike" dirty="0">
                          <a:solidFill>
                            <a:schemeClr val="tx1"/>
                          </a:solidFill>
                          <a:effectLst/>
                          <a:latin typeface="+mn-lt"/>
                        </a:rPr>
                        <a:t>1,133</a:t>
                      </a:r>
                    </a:p>
                  </a:txBody>
                  <a:tcPr marL="9525" marR="9525" marT="9525" marB="0" anchor="ctr"/>
                </a:tc>
                <a:extLst>
                  <a:ext uri="{0D108BD9-81ED-4DB2-BD59-A6C34878D82A}">
                    <a16:rowId xmlns:a16="http://schemas.microsoft.com/office/drawing/2014/main" xmlns="" val="639356261"/>
                  </a:ext>
                </a:extLst>
              </a:tr>
              <a:tr h="690135">
                <a:tc>
                  <a:txBody>
                    <a:bodyPr/>
                    <a:lstStyle/>
                    <a:p>
                      <a:pPr algn="ctr" fontAlgn="b"/>
                      <a:r>
                        <a:rPr lang="en-US" sz="1800" b="0" i="0" u="none" strike="noStrike" dirty="0">
                          <a:solidFill>
                            <a:srgbClr val="000000"/>
                          </a:solidFill>
                          <a:effectLst/>
                          <a:latin typeface="+mn-lt"/>
                        </a:rPr>
                        <a:t>Edgartown</a:t>
                      </a:r>
                    </a:p>
                  </a:txBody>
                  <a:tcPr marL="9525" marR="9525" marT="9525" marB="0" anchor="ctr"/>
                </a:tc>
                <a:tc>
                  <a:txBody>
                    <a:bodyPr/>
                    <a:lstStyle/>
                    <a:p>
                      <a:pPr algn="ctr" fontAlgn="ctr"/>
                      <a:r>
                        <a:rPr lang="en-US" sz="1800" b="0" i="0" u="none" strike="noStrike">
                          <a:solidFill>
                            <a:schemeClr val="tx1"/>
                          </a:solidFill>
                          <a:effectLst/>
                          <a:latin typeface="+mn-lt"/>
                        </a:rPr>
                        <a:t>4,067</a:t>
                      </a:r>
                    </a:p>
                  </a:txBody>
                  <a:tcPr marL="9525" marR="9525" marT="9525" marB="0" anchor="ctr"/>
                </a:tc>
                <a:tc>
                  <a:txBody>
                    <a:bodyPr/>
                    <a:lstStyle/>
                    <a:p>
                      <a:pPr algn="ctr" fontAlgn="ctr"/>
                      <a:r>
                        <a:rPr lang="en-US" sz="1800" b="0" i="0" u="none" strike="noStrike" dirty="0">
                          <a:solidFill>
                            <a:schemeClr val="tx1"/>
                          </a:solidFill>
                          <a:effectLst/>
                          <a:latin typeface="+mn-lt"/>
                        </a:rPr>
                        <a:t>5,166</a:t>
                      </a:r>
                    </a:p>
                  </a:txBody>
                  <a:tcPr marL="9525" marR="9525" marT="9525" marB="0" anchor="ctr"/>
                </a:tc>
                <a:tc>
                  <a:txBody>
                    <a:bodyPr/>
                    <a:lstStyle/>
                    <a:p>
                      <a:pPr algn="ctr" fontAlgn="ctr"/>
                      <a:r>
                        <a:rPr lang="en-US" sz="1800" b="0" i="0" u="none" strike="noStrike" dirty="0">
                          <a:solidFill>
                            <a:schemeClr val="tx1"/>
                          </a:solidFill>
                          <a:effectLst/>
                          <a:latin typeface="+mn-lt"/>
                        </a:rPr>
                        <a:t>5,084</a:t>
                      </a:r>
                    </a:p>
                  </a:txBody>
                  <a:tcPr marL="9525" marR="9525" marT="9525" marB="0" anchor="ctr"/>
                </a:tc>
                <a:extLst>
                  <a:ext uri="{0D108BD9-81ED-4DB2-BD59-A6C34878D82A}">
                    <a16:rowId xmlns:a16="http://schemas.microsoft.com/office/drawing/2014/main" xmlns="" val="3008634033"/>
                  </a:ext>
                </a:extLst>
              </a:tr>
              <a:tr h="690135">
                <a:tc>
                  <a:txBody>
                    <a:bodyPr/>
                    <a:lstStyle/>
                    <a:p>
                      <a:pPr algn="ctr" fontAlgn="b"/>
                      <a:r>
                        <a:rPr lang="en-US" sz="1800" b="0" i="0" u="none" strike="noStrike" dirty="0" err="1">
                          <a:solidFill>
                            <a:srgbClr val="000000"/>
                          </a:solidFill>
                          <a:effectLst/>
                          <a:latin typeface="+mn-lt"/>
                        </a:rPr>
                        <a:t>Gosnold</a:t>
                      </a:r>
                      <a:endParaRPr lang="en-US" sz="1800" b="0" i="0" u="none" strike="noStrike" dirty="0">
                        <a:solidFill>
                          <a:srgbClr val="000000"/>
                        </a:solidFill>
                        <a:effectLst/>
                        <a:latin typeface="+mn-lt"/>
                      </a:endParaRPr>
                    </a:p>
                  </a:txBody>
                  <a:tcPr marL="9525" marR="9525" marT="9525" marB="0" anchor="ctr"/>
                </a:tc>
                <a:tc>
                  <a:txBody>
                    <a:bodyPr/>
                    <a:lstStyle/>
                    <a:p>
                      <a:pPr algn="ctr" fontAlgn="ctr"/>
                      <a:r>
                        <a:rPr lang="en-US" sz="1800" b="0" i="0" u="none" strike="noStrike" dirty="0">
                          <a:solidFill>
                            <a:schemeClr val="tx1"/>
                          </a:solidFill>
                          <a:effectLst/>
                          <a:latin typeface="+mn-lt"/>
                        </a:rPr>
                        <a:t>75</a:t>
                      </a:r>
                    </a:p>
                  </a:txBody>
                  <a:tcPr marL="9525" marR="9525" marT="9525" marB="0" anchor="ctr"/>
                </a:tc>
                <a:tc>
                  <a:txBody>
                    <a:bodyPr/>
                    <a:lstStyle/>
                    <a:p>
                      <a:pPr algn="ctr" fontAlgn="ctr"/>
                      <a:r>
                        <a:rPr lang="en-US" sz="1800" b="0" i="0" u="none" strike="noStrike" dirty="0">
                          <a:solidFill>
                            <a:schemeClr val="tx1"/>
                          </a:solidFill>
                          <a:effectLst/>
                          <a:latin typeface="+mn-lt"/>
                        </a:rPr>
                        <a:t>70</a:t>
                      </a:r>
                    </a:p>
                  </a:txBody>
                  <a:tcPr marL="9525" marR="9525" marT="9525" marB="0" anchor="ctr"/>
                </a:tc>
                <a:tc>
                  <a:txBody>
                    <a:bodyPr/>
                    <a:lstStyle/>
                    <a:p>
                      <a:pPr algn="ctr" fontAlgn="ctr"/>
                      <a:r>
                        <a:rPr lang="en-US" sz="1800" b="0" i="0" u="none" strike="noStrike" dirty="0">
                          <a:solidFill>
                            <a:schemeClr val="tx1"/>
                          </a:solidFill>
                          <a:effectLst/>
                          <a:latin typeface="+mn-lt"/>
                        </a:rPr>
                        <a:t>59</a:t>
                      </a:r>
                    </a:p>
                  </a:txBody>
                  <a:tcPr marL="9525" marR="9525" marT="9525" marB="0" anchor="ctr"/>
                </a:tc>
                <a:extLst>
                  <a:ext uri="{0D108BD9-81ED-4DB2-BD59-A6C34878D82A}">
                    <a16:rowId xmlns:a16="http://schemas.microsoft.com/office/drawing/2014/main" xmlns="" val="1491816907"/>
                  </a:ext>
                </a:extLst>
              </a:tr>
              <a:tr h="690135">
                <a:tc>
                  <a:txBody>
                    <a:bodyPr/>
                    <a:lstStyle/>
                    <a:p>
                      <a:pPr algn="ctr" fontAlgn="b"/>
                      <a:r>
                        <a:rPr lang="en-US" sz="1800" b="0" i="0" u="none" strike="noStrike" dirty="0">
                          <a:solidFill>
                            <a:srgbClr val="000000"/>
                          </a:solidFill>
                          <a:effectLst/>
                          <a:latin typeface="+mn-lt"/>
                        </a:rPr>
                        <a:t>Oak Bluffs</a:t>
                      </a:r>
                    </a:p>
                  </a:txBody>
                  <a:tcPr marL="9525" marR="9525" marT="9525" marB="0" anchor="ctr"/>
                </a:tc>
                <a:tc>
                  <a:txBody>
                    <a:bodyPr/>
                    <a:lstStyle/>
                    <a:p>
                      <a:pPr algn="ctr" fontAlgn="ctr"/>
                      <a:r>
                        <a:rPr lang="en-US" sz="1800" b="0" i="0" u="none" strike="noStrike">
                          <a:solidFill>
                            <a:schemeClr val="tx1"/>
                          </a:solidFill>
                          <a:effectLst/>
                          <a:latin typeface="+mn-lt"/>
                        </a:rPr>
                        <a:t>4,527</a:t>
                      </a:r>
                    </a:p>
                  </a:txBody>
                  <a:tcPr marL="9525" marR="9525" marT="9525" marB="0" anchor="ctr"/>
                </a:tc>
                <a:tc>
                  <a:txBody>
                    <a:bodyPr/>
                    <a:lstStyle/>
                    <a:p>
                      <a:pPr algn="ctr" fontAlgn="ctr"/>
                      <a:r>
                        <a:rPr lang="en-US" sz="1800" b="0" i="0" u="none" strike="noStrike">
                          <a:solidFill>
                            <a:schemeClr val="tx1"/>
                          </a:solidFill>
                          <a:effectLst/>
                          <a:latin typeface="+mn-lt"/>
                        </a:rPr>
                        <a:t>5,339</a:t>
                      </a:r>
                    </a:p>
                  </a:txBody>
                  <a:tcPr marL="9525" marR="9525" marT="9525" marB="0" anchor="ctr"/>
                </a:tc>
                <a:tc>
                  <a:txBody>
                    <a:bodyPr/>
                    <a:lstStyle/>
                    <a:p>
                      <a:pPr algn="ctr" fontAlgn="ctr"/>
                      <a:r>
                        <a:rPr lang="en-US" sz="1800" b="0" i="0" u="none" strike="noStrike" dirty="0">
                          <a:solidFill>
                            <a:schemeClr val="tx1"/>
                          </a:solidFill>
                          <a:effectLst/>
                          <a:latin typeface="+mn-lt"/>
                        </a:rPr>
                        <a:t>5,724</a:t>
                      </a:r>
                    </a:p>
                  </a:txBody>
                  <a:tcPr marL="9525" marR="9525" marT="9525" marB="0" anchor="ctr"/>
                </a:tc>
                <a:extLst>
                  <a:ext uri="{0D108BD9-81ED-4DB2-BD59-A6C34878D82A}">
                    <a16:rowId xmlns:a16="http://schemas.microsoft.com/office/drawing/2014/main" xmlns="" val="1459193797"/>
                  </a:ext>
                </a:extLst>
              </a:tr>
              <a:tr h="690135">
                <a:tc>
                  <a:txBody>
                    <a:bodyPr/>
                    <a:lstStyle/>
                    <a:p>
                      <a:pPr algn="ctr" fontAlgn="b"/>
                      <a:r>
                        <a:rPr lang="en-US" sz="1800" b="0" i="0" u="none" strike="noStrike" dirty="0">
                          <a:solidFill>
                            <a:srgbClr val="000000"/>
                          </a:solidFill>
                          <a:effectLst/>
                          <a:latin typeface="+mn-lt"/>
                        </a:rPr>
                        <a:t>Tisbury</a:t>
                      </a:r>
                    </a:p>
                  </a:txBody>
                  <a:tcPr marL="9525" marR="9525" marT="9525" marB="0" anchor="ctr"/>
                </a:tc>
                <a:tc>
                  <a:txBody>
                    <a:bodyPr/>
                    <a:lstStyle/>
                    <a:p>
                      <a:pPr algn="ctr" fontAlgn="ctr"/>
                      <a:r>
                        <a:rPr lang="en-US" sz="1800" b="0" i="0" u="none" strike="noStrike">
                          <a:solidFill>
                            <a:schemeClr val="tx1"/>
                          </a:solidFill>
                          <a:effectLst/>
                          <a:latin typeface="+mn-lt"/>
                        </a:rPr>
                        <a:t>3,949</a:t>
                      </a:r>
                    </a:p>
                  </a:txBody>
                  <a:tcPr marL="9525" marR="9525" marT="9525" marB="0" anchor="ctr"/>
                </a:tc>
                <a:tc>
                  <a:txBody>
                    <a:bodyPr/>
                    <a:lstStyle/>
                    <a:p>
                      <a:pPr algn="ctr" fontAlgn="ctr"/>
                      <a:r>
                        <a:rPr lang="en-US" sz="1800" b="0" i="0" u="none" strike="noStrike">
                          <a:solidFill>
                            <a:schemeClr val="tx1"/>
                          </a:solidFill>
                          <a:effectLst/>
                          <a:latin typeface="+mn-lt"/>
                        </a:rPr>
                        <a:t>4,816</a:t>
                      </a:r>
                    </a:p>
                  </a:txBody>
                  <a:tcPr marL="9525" marR="9525" marT="9525" marB="0" anchor="ctr"/>
                </a:tc>
                <a:tc>
                  <a:txBody>
                    <a:bodyPr/>
                    <a:lstStyle/>
                    <a:p>
                      <a:pPr algn="ctr" fontAlgn="ctr"/>
                      <a:r>
                        <a:rPr lang="en-US" sz="1800" b="0" i="0" u="none" strike="noStrike" dirty="0">
                          <a:solidFill>
                            <a:schemeClr val="tx1"/>
                          </a:solidFill>
                          <a:effectLst/>
                          <a:latin typeface="+mn-lt"/>
                        </a:rPr>
                        <a:t>4,955</a:t>
                      </a:r>
                    </a:p>
                  </a:txBody>
                  <a:tcPr marL="9525" marR="9525" marT="9525" marB="0" anchor="ctr"/>
                </a:tc>
                <a:extLst>
                  <a:ext uri="{0D108BD9-81ED-4DB2-BD59-A6C34878D82A}">
                    <a16:rowId xmlns:a16="http://schemas.microsoft.com/office/drawing/2014/main" xmlns="" val="392677408"/>
                  </a:ext>
                </a:extLst>
              </a:tr>
              <a:tr h="690135">
                <a:tc>
                  <a:txBody>
                    <a:bodyPr/>
                    <a:lstStyle/>
                    <a:p>
                      <a:pPr algn="ctr" fontAlgn="b"/>
                      <a:r>
                        <a:rPr lang="en-US" sz="1800" b="0" i="0" u="none" strike="noStrike" dirty="0">
                          <a:solidFill>
                            <a:srgbClr val="000000"/>
                          </a:solidFill>
                          <a:effectLst/>
                          <a:latin typeface="+mn-lt"/>
                        </a:rPr>
                        <a:t>W. Tisbury</a:t>
                      </a:r>
                    </a:p>
                  </a:txBody>
                  <a:tcPr marL="9525" marR="9525" marT="9525" marB="0" anchor="ctr"/>
                </a:tc>
                <a:tc>
                  <a:txBody>
                    <a:bodyPr/>
                    <a:lstStyle/>
                    <a:p>
                      <a:pPr algn="ctr" fontAlgn="ctr"/>
                      <a:r>
                        <a:rPr lang="en-US" sz="1800" b="0" i="0" u="none" strike="noStrike">
                          <a:solidFill>
                            <a:schemeClr val="tx1"/>
                          </a:solidFill>
                          <a:effectLst/>
                          <a:latin typeface="+mn-lt"/>
                        </a:rPr>
                        <a:t>2,740</a:t>
                      </a:r>
                    </a:p>
                  </a:txBody>
                  <a:tcPr marL="9525" marR="9525" marT="9525" marB="0" anchor="ctr"/>
                </a:tc>
                <a:tc>
                  <a:txBody>
                    <a:bodyPr/>
                    <a:lstStyle/>
                    <a:p>
                      <a:pPr algn="ctr" fontAlgn="ctr"/>
                      <a:r>
                        <a:rPr lang="en-US" sz="1800" b="0" i="0" u="none" strike="noStrike">
                          <a:solidFill>
                            <a:schemeClr val="tx1"/>
                          </a:solidFill>
                          <a:effectLst/>
                          <a:latin typeface="+mn-lt"/>
                        </a:rPr>
                        <a:t>3,554</a:t>
                      </a:r>
                    </a:p>
                  </a:txBody>
                  <a:tcPr marL="9525" marR="9525" marT="9525" marB="0" anchor="ctr"/>
                </a:tc>
                <a:tc>
                  <a:txBody>
                    <a:bodyPr/>
                    <a:lstStyle/>
                    <a:p>
                      <a:pPr algn="ctr" fontAlgn="ctr"/>
                      <a:r>
                        <a:rPr lang="en-US" sz="1800" b="0" i="0" u="none" strike="noStrike" dirty="0">
                          <a:solidFill>
                            <a:schemeClr val="tx1"/>
                          </a:solidFill>
                          <a:effectLst/>
                          <a:latin typeface="+mn-lt"/>
                        </a:rPr>
                        <a:t>3,589</a:t>
                      </a:r>
                    </a:p>
                  </a:txBody>
                  <a:tcPr marL="9525" marR="9525" marT="9525" marB="0" anchor="ctr"/>
                </a:tc>
                <a:extLst>
                  <a:ext uri="{0D108BD9-81ED-4DB2-BD59-A6C34878D82A}">
                    <a16:rowId xmlns:a16="http://schemas.microsoft.com/office/drawing/2014/main" xmlns="" val="2933869354"/>
                  </a:ext>
                </a:extLst>
              </a:tr>
              <a:tr h="690135">
                <a:tc>
                  <a:txBody>
                    <a:bodyPr/>
                    <a:lstStyle/>
                    <a:p>
                      <a:pPr algn="ctr"/>
                      <a:r>
                        <a:rPr lang="en-US" sz="1800" i="1" dirty="0">
                          <a:latin typeface="+mn-lt"/>
                        </a:rPr>
                        <a:t>County</a:t>
                      </a:r>
                    </a:p>
                  </a:txBody>
                  <a:tcPr anchor="ctr"/>
                </a:tc>
                <a:tc>
                  <a:txBody>
                    <a:bodyPr/>
                    <a:lstStyle/>
                    <a:p>
                      <a:pPr algn="ctr"/>
                      <a:r>
                        <a:rPr lang="en-US" sz="1800" i="1" dirty="0">
                          <a:solidFill>
                            <a:schemeClr val="tx1"/>
                          </a:solidFill>
                          <a:latin typeface="+mn-lt"/>
                        </a:rPr>
                        <a:t>20,596</a:t>
                      </a:r>
                    </a:p>
                  </a:txBody>
                  <a:tcPr anchor="ctr"/>
                </a:tc>
                <a:tc>
                  <a:txBody>
                    <a:bodyPr/>
                    <a:lstStyle/>
                    <a:p>
                      <a:pPr algn="ctr"/>
                      <a:r>
                        <a:rPr lang="en-US" sz="1800" i="1" dirty="0">
                          <a:solidFill>
                            <a:schemeClr val="tx1"/>
                          </a:solidFill>
                          <a:latin typeface="+mn-lt"/>
                        </a:rPr>
                        <a:t>20,977</a:t>
                      </a:r>
                    </a:p>
                  </a:txBody>
                  <a:tcPr anchor="ctr"/>
                </a:tc>
                <a:tc>
                  <a:txBody>
                    <a:bodyPr/>
                    <a:lstStyle/>
                    <a:p>
                      <a:pPr algn="ctr"/>
                      <a:r>
                        <a:rPr lang="en-US" sz="1800" i="1" dirty="0">
                          <a:solidFill>
                            <a:schemeClr val="tx1"/>
                          </a:solidFill>
                          <a:latin typeface="+mn-lt"/>
                        </a:rPr>
                        <a:t>21,072</a:t>
                      </a:r>
                    </a:p>
                  </a:txBody>
                  <a:tcPr anchor="ctr"/>
                </a:tc>
                <a:extLst>
                  <a:ext uri="{0D108BD9-81ED-4DB2-BD59-A6C34878D82A}">
                    <a16:rowId xmlns:a16="http://schemas.microsoft.com/office/drawing/2014/main" xmlns="" val="755048250"/>
                  </a:ext>
                </a:extLst>
              </a:tr>
            </a:tbl>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4128555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839788" y="457200"/>
            <a:ext cx="3932237" cy="1026160"/>
          </a:xfrm>
        </p:spPr>
        <p:txBody>
          <a:bodyPr>
            <a:normAutofit fontScale="90000"/>
          </a:bodyPr>
          <a:lstStyle/>
          <a:p>
            <a:r>
              <a:rPr lang="en-US" b="1" dirty="0"/>
              <a:t>Population Projections by Age (County), 2020-2030</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839788" y="1483360"/>
            <a:ext cx="3932237" cy="4937760"/>
          </a:xfrm>
        </p:spPr>
        <p:txBody>
          <a:bodyPr/>
          <a:lstStyle/>
          <a:p>
            <a:r>
              <a:rPr lang="en-US" dirty="0"/>
              <a:t>UMass Donahue Institute, 2022</a:t>
            </a:r>
          </a:p>
          <a:p>
            <a:endParaRPr lang="en-US" dirty="0"/>
          </a:p>
          <a:p>
            <a:r>
              <a:rPr lang="en-US" sz="2200" u="sng" dirty="0"/>
              <a:t>Age</a:t>
            </a:r>
            <a:r>
              <a:rPr lang="en-US" sz="2200" dirty="0"/>
              <a:t>	</a:t>
            </a:r>
            <a:r>
              <a:rPr lang="en-US" sz="2200" u="sng" dirty="0"/>
              <a:t>% Change</a:t>
            </a:r>
          </a:p>
          <a:p>
            <a:r>
              <a:rPr lang="en-US" sz="2200" dirty="0"/>
              <a:t>0-14: 	4.6% increase</a:t>
            </a:r>
          </a:p>
          <a:p>
            <a:r>
              <a:rPr lang="en-US" sz="2200" dirty="0"/>
              <a:t>15-29: 	9.5% decrease</a:t>
            </a:r>
          </a:p>
          <a:p>
            <a:r>
              <a:rPr lang="en-US" sz="2200" dirty="0"/>
              <a:t>30-44: 	1.4% increase</a:t>
            </a:r>
          </a:p>
          <a:p>
            <a:r>
              <a:rPr lang="en-US" sz="2200" dirty="0"/>
              <a:t>45-59: 	18.6% decrease</a:t>
            </a:r>
          </a:p>
          <a:p>
            <a:r>
              <a:rPr lang="en-US" sz="2200" dirty="0"/>
              <a:t>60-74: 	2.2% decrease</a:t>
            </a:r>
          </a:p>
          <a:p>
            <a:r>
              <a:rPr lang="en-US" sz="2200" dirty="0">
                <a:solidFill>
                  <a:srgbClr val="FF0000"/>
                </a:solidFill>
              </a:rPr>
              <a:t>75+: 	77.7% increase</a:t>
            </a:r>
          </a:p>
          <a:p>
            <a:r>
              <a:rPr lang="en-US" sz="2200" i="1" dirty="0"/>
              <a:t>Total: 	2.3% increase</a:t>
            </a:r>
          </a:p>
          <a:p>
            <a:endParaRPr lang="en-US" dirty="0"/>
          </a:p>
          <a:p>
            <a:endParaRPr lang="en-US" dirty="0"/>
          </a:p>
          <a:p>
            <a:endParaRPr lang="en-US" dirty="0"/>
          </a:p>
        </p:txBody>
      </p:sp>
      <p:graphicFrame>
        <p:nvGraphicFramePr>
          <p:cNvPr id="3" name="Chart 2">
            <a:extLst>
              <a:ext uri="{FF2B5EF4-FFF2-40B4-BE49-F238E27FC236}">
                <a16:creationId xmlns:a16="http://schemas.microsoft.com/office/drawing/2014/main" xmlns="" id="{876C3B1C-6E68-97DA-AE44-8DCDF3FFCD3A}"/>
              </a:ext>
            </a:extLst>
          </p:cNvPr>
          <p:cNvGraphicFramePr>
            <a:graphicFrameLocks/>
          </p:cNvGraphicFramePr>
          <p:nvPr>
            <p:extLst/>
          </p:nvPr>
        </p:nvGraphicFramePr>
        <p:xfrm>
          <a:off x="5133976" y="688109"/>
          <a:ext cx="6702423" cy="59639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3740443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839788" y="457200"/>
            <a:ext cx="3932237" cy="1330960"/>
          </a:xfrm>
        </p:spPr>
        <p:txBody>
          <a:bodyPr>
            <a:noAutofit/>
          </a:bodyPr>
          <a:lstStyle/>
          <a:p>
            <a:r>
              <a:rPr lang="en-US" b="1" dirty="0"/>
              <a:t>Population Projections by Older Age Group, 2020-2030</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839788" y="1788160"/>
            <a:ext cx="3932237" cy="4632960"/>
          </a:xfrm>
        </p:spPr>
        <p:txBody>
          <a:bodyPr/>
          <a:lstStyle/>
          <a:p>
            <a:r>
              <a:rPr lang="en-US" dirty="0"/>
              <a:t>UMass Donahue Institute, 2022</a:t>
            </a:r>
          </a:p>
          <a:p>
            <a:endParaRPr lang="en-US" dirty="0"/>
          </a:p>
          <a:p>
            <a:r>
              <a:rPr lang="en-US" sz="2200" dirty="0"/>
              <a:t>Among residents 60+, the older groups (75+) are projected to increase more than the younger groups, and people 60-64 are projected to decline. This is largely a result of the aging Baby Boomer generation (born ~1946 and 1964). </a:t>
            </a:r>
          </a:p>
          <a:p>
            <a:endParaRPr lang="en-US" dirty="0"/>
          </a:p>
        </p:txBody>
      </p:sp>
      <p:graphicFrame>
        <p:nvGraphicFramePr>
          <p:cNvPr id="5" name="Chart 4">
            <a:extLst>
              <a:ext uri="{FF2B5EF4-FFF2-40B4-BE49-F238E27FC236}">
                <a16:creationId xmlns:a16="http://schemas.microsoft.com/office/drawing/2014/main" xmlns="" id="{3AB09AB8-A1B9-4D14-A6CF-BA7C8B4D2FC6}"/>
              </a:ext>
            </a:extLst>
          </p:cNvPr>
          <p:cNvGraphicFramePr>
            <a:graphicFrameLocks/>
          </p:cNvGraphicFramePr>
          <p:nvPr>
            <p:extLst/>
          </p:nvPr>
        </p:nvGraphicFramePr>
        <p:xfrm>
          <a:off x="5336930" y="457200"/>
          <a:ext cx="6347069" cy="62337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743267" y="6488668"/>
            <a:ext cx="448733" cy="369332"/>
          </a:xfrm>
          <a:prstGeom prst="rect">
            <a:avLst/>
          </a:prstGeom>
          <a:noFill/>
        </p:spPr>
        <p:txBody>
          <a:bodyPr wrap="square" rtlCol="0">
            <a:spAutoFit/>
          </a:bodyPr>
          <a:lstStyle/>
          <a:p>
            <a:r>
              <a:rPr lang="en-US" dirty="0" smtClean="0"/>
              <a:t>29</a:t>
            </a:r>
            <a:endParaRPr lang="en-US" dirty="0"/>
          </a:p>
        </p:txBody>
      </p:sp>
    </p:spTree>
    <p:extLst>
      <p:ext uri="{BB962C8B-B14F-4D97-AF65-F5344CB8AC3E}">
        <p14:creationId xmlns:p14="http://schemas.microsoft.com/office/powerpoint/2010/main" val="79910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your number 1 concern about aging on Martha's Vineyard?</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43883268"/>
              </p:ext>
            </p:extLst>
          </p:nvPr>
        </p:nvGraphicFramePr>
        <p:xfrm>
          <a:off x="429639" y="1776987"/>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1895667" y="6488668"/>
            <a:ext cx="296333"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591004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839788" y="457200"/>
            <a:ext cx="3932237" cy="1290320"/>
          </a:xfrm>
        </p:spPr>
        <p:txBody>
          <a:bodyPr>
            <a:noAutofit/>
          </a:bodyPr>
          <a:lstStyle/>
          <a:p>
            <a:r>
              <a:rPr lang="en-US" b="1" dirty="0"/>
              <a:t>Population Projections (All Groups 60+), </a:t>
            </a:r>
            <a:br>
              <a:rPr lang="en-US" b="1" dirty="0"/>
            </a:br>
            <a:r>
              <a:rPr lang="en-US" b="1" dirty="0"/>
              <a:t>2020-2030</a:t>
            </a:r>
          </a:p>
        </p:txBody>
      </p:sp>
      <p:sp>
        <p:nvSpPr>
          <p:cNvPr id="4" name="Text Placeholder 3">
            <a:extLst>
              <a:ext uri="{FF2B5EF4-FFF2-40B4-BE49-F238E27FC236}">
                <a16:creationId xmlns:a16="http://schemas.microsoft.com/office/drawing/2014/main" xmlns="" id="{BDD8FA16-63F7-F645-40F2-F2C09D794939}"/>
              </a:ext>
            </a:extLst>
          </p:cNvPr>
          <p:cNvSpPr>
            <a:spLocks noGrp="1"/>
          </p:cNvSpPr>
          <p:nvPr>
            <p:ph type="body" sz="half" idx="2"/>
          </p:nvPr>
        </p:nvSpPr>
        <p:spPr>
          <a:xfrm>
            <a:off x="839788" y="1747520"/>
            <a:ext cx="3932237" cy="4673600"/>
          </a:xfrm>
        </p:spPr>
        <p:txBody>
          <a:bodyPr/>
          <a:lstStyle/>
          <a:p>
            <a:r>
              <a:rPr lang="en-US" dirty="0"/>
              <a:t>UMass Donahue Institute, 2022</a:t>
            </a:r>
          </a:p>
          <a:p>
            <a:endParaRPr lang="en-US" dirty="0"/>
          </a:p>
          <a:p>
            <a:r>
              <a:rPr lang="en-US" sz="2200" dirty="0"/>
              <a:t>As a whole, people over 60 currently make up about 34% of the Island population. This is projected to increase to about 40% in 2030. </a:t>
            </a:r>
          </a:p>
          <a:p>
            <a:endParaRPr lang="en-US" dirty="0"/>
          </a:p>
        </p:txBody>
      </p:sp>
      <p:graphicFrame>
        <p:nvGraphicFramePr>
          <p:cNvPr id="3" name="Chart 2">
            <a:extLst>
              <a:ext uri="{FF2B5EF4-FFF2-40B4-BE49-F238E27FC236}">
                <a16:creationId xmlns:a16="http://schemas.microsoft.com/office/drawing/2014/main" xmlns="" id="{6C3B5A67-FD2A-4A06-A905-506746204732}"/>
              </a:ext>
            </a:extLst>
          </p:cNvPr>
          <p:cNvGraphicFramePr>
            <a:graphicFrameLocks/>
          </p:cNvGraphicFramePr>
          <p:nvPr>
            <p:extLst/>
          </p:nvPr>
        </p:nvGraphicFramePr>
        <p:xfrm>
          <a:off x="5421922" y="657273"/>
          <a:ext cx="6364759" cy="604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638144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And Beyond Population Changes….the Island will be dealing with other growth related issues</a:t>
            </a:r>
            <a:endParaRPr lang="en-US" dirty="0"/>
          </a:p>
        </p:txBody>
      </p:sp>
      <p:sp>
        <p:nvSpPr>
          <p:cNvPr id="6" name="Content Placeholder 5"/>
          <p:cNvSpPr>
            <a:spLocks noGrp="1"/>
          </p:cNvSpPr>
          <p:nvPr>
            <p:ph idx="1"/>
          </p:nvPr>
        </p:nvSpPr>
        <p:spPr/>
        <p:txBody>
          <a:bodyPr/>
          <a:lstStyle/>
          <a:p>
            <a:r>
              <a:rPr lang="en-US" dirty="0" smtClean="0"/>
              <a:t>The ongoing tension around maintaining the rural nature of our Island </a:t>
            </a:r>
          </a:p>
          <a:p>
            <a:r>
              <a:rPr lang="en-US" dirty="0" smtClean="0"/>
              <a:t>Planning for climate </a:t>
            </a:r>
            <a:r>
              <a:rPr lang="en-US" dirty="0"/>
              <a:t>c</a:t>
            </a:r>
            <a:r>
              <a:rPr lang="en-US" dirty="0" smtClean="0"/>
              <a:t>hange impact</a:t>
            </a:r>
          </a:p>
          <a:p>
            <a:r>
              <a:rPr lang="en-US" dirty="0" smtClean="0"/>
              <a:t>Emergency planning coordinated management</a:t>
            </a:r>
          </a:p>
          <a:p>
            <a:r>
              <a:rPr lang="en-US" dirty="0" smtClean="0"/>
              <a:t>Addressing supply/demand inequities (residents and visitors)</a:t>
            </a:r>
          </a:p>
          <a:p>
            <a:r>
              <a:rPr lang="en-US" dirty="0" smtClean="0"/>
              <a:t>Ensuring access to medical, dental, and mental health care </a:t>
            </a:r>
          </a:p>
          <a:p>
            <a:pPr marL="0" indent="0">
              <a:buNone/>
            </a:pPr>
            <a:endParaRPr lang="en-US" dirty="0"/>
          </a:p>
          <a:p>
            <a:endParaRPr lang="en-US" dirty="0" smtClean="0"/>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2381935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mn-lt"/>
                <a:ea typeface="+mn-ea"/>
                <a:cs typeface="+mn-cs"/>
              </a:rPr>
              <a:t>What do these population changes mean for Older Adults?</a:t>
            </a:r>
            <a:endParaRPr lang="en-US" sz="3200" dirty="0">
              <a:solidFill>
                <a:srgbClr val="FF0000"/>
              </a:solidFill>
              <a:latin typeface="+mn-lt"/>
              <a:ea typeface="+mn-ea"/>
              <a:cs typeface="+mn-cs"/>
            </a:endParaRPr>
          </a:p>
        </p:txBody>
      </p:sp>
      <p:sp>
        <p:nvSpPr>
          <p:cNvPr id="3" name="Content Placeholder 2"/>
          <p:cNvSpPr>
            <a:spLocks noGrp="1"/>
          </p:cNvSpPr>
          <p:nvPr>
            <p:ph idx="1"/>
          </p:nvPr>
        </p:nvSpPr>
        <p:spPr/>
        <p:txBody>
          <a:bodyPr>
            <a:normAutofit fontScale="92500" lnSpcReduction="10000"/>
          </a:bodyPr>
          <a:lstStyle/>
          <a:p>
            <a:r>
              <a:rPr lang="en-US" dirty="0" smtClean="0"/>
              <a:t>There is an accelerated need to address the growing demand for in-home services at all stages of the aging journey but especially for 85+ age group</a:t>
            </a:r>
          </a:p>
          <a:p>
            <a:pPr marL="0" indent="0">
              <a:buNone/>
            </a:pPr>
            <a:endParaRPr lang="en-US" dirty="0" smtClean="0"/>
          </a:p>
          <a:p>
            <a:r>
              <a:rPr lang="en-US" dirty="0" smtClean="0"/>
              <a:t>Immediate expansion of infrastructure options to address when age-in-place becomes inadequate, either for short or long term situations</a:t>
            </a:r>
          </a:p>
          <a:p>
            <a:endParaRPr lang="en-US" dirty="0"/>
          </a:p>
          <a:p>
            <a:r>
              <a:rPr lang="en-US" dirty="0" smtClean="0"/>
              <a:t>We </a:t>
            </a:r>
            <a:r>
              <a:rPr lang="en-US" dirty="0"/>
              <a:t>need a dynamic service design to effectively address the population peak </a:t>
            </a:r>
            <a:r>
              <a:rPr lang="en-US" dirty="0" smtClean="0"/>
              <a:t>of 85+ and </a:t>
            </a:r>
            <a:r>
              <a:rPr lang="en-US" dirty="0"/>
              <a:t>eventual </a:t>
            </a:r>
            <a:r>
              <a:rPr lang="en-US" dirty="0" smtClean="0"/>
              <a:t>redistribution of ages of Older Adults</a:t>
            </a:r>
            <a:endParaRPr lang="en-US" dirty="0"/>
          </a:p>
          <a:p>
            <a:pPr marL="0" indent="0">
              <a:buNone/>
            </a:pPr>
            <a:endParaRPr lang="en-US" dirty="0"/>
          </a:p>
          <a:p>
            <a:pPr marL="0" indent="0">
              <a:buNone/>
            </a:pPr>
            <a:r>
              <a:rPr lang="en-US" dirty="0" smtClean="0"/>
              <a:t> </a:t>
            </a:r>
            <a:endParaRPr lang="en-US" dirty="0"/>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2724749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Where Do We Go From Here?</a:t>
            </a:r>
            <a:endParaRPr lang="en-US" dirty="0"/>
          </a:p>
        </p:txBody>
      </p:sp>
      <p:sp>
        <p:nvSpPr>
          <p:cNvPr id="5" name="Subtitle 4"/>
          <p:cNvSpPr>
            <a:spLocks noGrp="1"/>
          </p:cNvSpPr>
          <p:nvPr>
            <p:ph type="subTitle" idx="1"/>
          </p:nvPr>
        </p:nvSpPr>
        <p:spPr/>
        <p:txBody>
          <a:bodyPr/>
          <a:lstStyle/>
          <a:p>
            <a:r>
              <a:rPr lang="en-US" dirty="0" smtClean="0"/>
              <a:t>It Starts with Thinking Differently and Acting Differently</a:t>
            </a:r>
          </a:p>
          <a:p>
            <a:r>
              <a:rPr lang="en-US" dirty="0" smtClean="0"/>
              <a:t>Collaboration – Mobilization - Action </a:t>
            </a:r>
            <a:endParaRPr lang="en-US" dirty="0"/>
          </a:p>
        </p:txBody>
      </p:sp>
      <p:pic>
        <p:nvPicPr>
          <p:cNvPr id="6" name="Picture 2" descr="mvcommission.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011" y="5156200"/>
            <a:ext cx="1522860" cy="1412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743267" y="6488668"/>
            <a:ext cx="448733"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969829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mn-lt"/>
                <a:ea typeface="+mn-ea"/>
                <a:cs typeface="+mn-cs"/>
              </a:rPr>
              <a:t>It Starts with Leveraging and Expanding </a:t>
            </a:r>
            <a:r>
              <a:rPr lang="en-US" sz="2800" dirty="0">
                <a:solidFill>
                  <a:srgbClr val="FF0000"/>
                </a:solidFill>
                <a:latin typeface="+mn-lt"/>
                <a:ea typeface="+mn-ea"/>
                <a:cs typeface="+mn-cs"/>
              </a:rPr>
              <a:t>our </a:t>
            </a:r>
            <a:r>
              <a:rPr lang="en-US" sz="2800" dirty="0" smtClean="0">
                <a:solidFill>
                  <a:srgbClr val="FF0000"/>
                </a:solidFill>
                <a:latin typeface="+mn-lt"/>
                <a:ea typeface="+mn-ea"/>
                <a:cs typeface="+mn-cs"/>
              </a:rPr>
              <a:t>Foundational Assets  </a:t>
            </a:r>
            <a:endParaRPr lang="en-US" sz="2800" dirty="0">
              <a:solidFill>
                <a:srgbClr val="FF0000"/>
              </a:solidFill>
              <a:latin typeface="+mn-lt"/>
              <a:ea typeface="+mn-ea"/>
              <a:cs typeface="+mn-cs"/>
            </a:endParaRPr>
          </a:p>
        </p:txBody>
      </p:sp>
      <p:graphicFrame>
        <p:nvGraphicFramePr>
          <p:cNvPr id="4" name="Content Placeholder 3"/>
          <p:cNvGraphicFramePr>
            <a:graphicFrameLocks noGrp="1"/>
          </p:cNvGraphicFramePr>
          <p:nvPr>
            <p:ph idx="1"/>
            <p:extLst/>
          </p:nvPr>
        </p:nvGraphicFramePr>
        <p:xfrm>
          <a:off x="1299596" y="1615900"/>
          <a:ext cx="9136309" cy="365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2485190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latin typeface="+mn-lt"/>
                <a:ea typeface="+mn-ea"/>
                <a:cs typeface="+mn-cs"/>
              </a:rPr>
              <a:t>HAMV’s Current Program Offerings</a:t>
            </a:r>
          </a:p>
        </p:txBody>
      </p:sp>
      <p:graphicFrame>
        <p:nvGraphicFramePr>
          <p:cNvPr id="5" name="Content Placeholder 4"/>
          <p:cNvGraphicFramePr>
            <a:graphicFrameLocks noGrp="1"/>
          </p:cNvGraphicFramePr>
          <p:nvPr>
            <p:ph idx="1"/>
            <p:extLst/>
          </p:nvPr>
        </p:nvGraphicFramePr>
        <p:xfrm>
          <a:off x="838200" y="13533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3210781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66" y="18025"/>
            <a:ext cx="10515600" cy="1325563"/>
          </a:xfrm>
        </p:spPr>
        <p:txBody>
          <a:bodyPr>
            <a:normAutofit/>
          </a:bodyPr>
          <a:lstStyle/>
          <a:p>
            <a:r>
              <a:rPr lang="en-US" sz="2800" dirty="0" smtClean="0">
                <a:solidFill>
                  <a:srgbClr val="FF0000"/>
                </a:solidFill>
                <a:latin typeface="+mn-lt"/>
                <a:ea typeface="+mn-ea"/>
                <a:cs typeface="+mn-cs"/>
              </a:rPr>
              <a:t>And We will Utilize these Assets to Focus on 3 Areas  </a:t>
            </a:r>
            <a:endParaRPr lang="en-US" sz="2800" dirty="0">
              <a:solidFill>
                <a:srgbClr val="FF0000"/>
              </a:solidFill>
              <a:latin typeface="+mn-lt"/>
              <a:ea typeface="+mn-ea"/>
              <a:cs typeface="+mn-cs"/>
            </a:endParaRPr>
          </a:p>
        </p:txBody>
      </p:sp>
      <p:graphicFrame>
        <p:nvGraphicFramePr>
          <p:cNvPr id="4" name="Content Placeholder 3"/>
          <p:cNvGraphicFramePr>
            <a:graphicFrameLocks noGrp="1"/>
          </p:cNvGraphicFramePr>
          <p:nvPr>
            <p:ph idx="1"/>
            <p:extLst/>
          </p:nvPr>
        </p:nvGraphicFramePr>
        <p:xfrm>
          <a:off x="636865" y="2500022"/>
          <a:ext cx="9924874" cy="366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3778803" y="1343588"/>
            <a:ext cx="3930679" cy="1646873"/>
          </a:xfrm>
          <a:prstGeom prst="rect">
            <a:avLst/>
          </a:prstGeom>
        </p:spPr>
      </p:pic>
      <p:cxnSp>
        <p:nvCxnSpPr>
          <p:cNvPr id="6" name="Straight Arrow Connector 5"/>
          <p:cNvCxnSpPr/>
          <p:nvPr/>
        </p:nvCxnSpPr>
        <p:spPr>
          <a:xfrm>
            <a:off x="5599302" y="2990461"/>
            <a:ext cx="1" cy="373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130804" y="2063692"/>
            <a:ext cx="1484851" cy="1258348"/>
          </a:xfrm>
          <a:custGeom>
            <a:avLst/>
            <a:gdLst>
              <a:gd name="connsiteX0" fmla="*/ 1484851 w 1484851"/>
              <a:gd name="connsiteY0" fmla="*/ 0 h 1258348"/>
              <a:gd name="connsiteX1" fmla="*/ 377504 w 1484851"/>
              <a:gd name="connsiteY1" fmla="*/ 385893 h 1258348"/>
              <a:gd name="connsiteX2" fmla="*/ 0 w 1484851"/>
              <a:gd name="connsiteY2" fmla="*/ 1258348 h 1258348"/>
            </a:gdLst>
            <a:ahLst/>
            <a:cxnLst>
              <a:cxn ang="0">
                <a:pos x="connsiteX0" y="connsiteY0"/>
              </a:cxn>
              <a:cxn ang="0">
                <a:pos x="connsiteX1" y="connsiteY1"/>
              </a:cxn>
              <a:cxn ang="0">
                <a:pos x="connsiteX2" y="connsiteY2"/>
              </a:cxn>
            </a:cxnLst>
            <a:rect l="l" t="t" r="r" b="b"/>
            <a:pathLst>
              <a:path w="1484851" h="1258348">
                <a:moveTo>
                  <a:pt x="1484851" y="0"/>
                </a:moveTo>
                <a:cubicBezTo>
                  <a:pt x="1054915" y="88084"/>
                  <a:pt x="624979" y="176168"/>
                  <a:pt x="377504" y="385893"/>
                </a:cubicBezTo>
                <a:cubicBezTo>
                  <a:pt x="130029" y="595618"/>
                  <a:pt x="65014" y="926983"/>
                  <a:pt x="0" y="1258348"/>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8"/>
          <p:cNvSpPr/>
          <p:nvPr/>
        </p:nvSpPr>
        <p:spPr>
          <a:xfrm>
            <a:off x="7927596" y="2139193"/>
            <a:ext cx="1306893" cy="1174458"/>
          </a:xfrm>
          <a:custGeom>
            <a:avLst/>
            <a:gdLst>
              <a:gd name="connsiteX0" fmla="*/ 0 w 1306893"/>
              <a:gd name="connsiteY0" fmla="*/ 0 h 1174458"/>
              <a:gd name="connsiteX1" fmla="*/ 1124125 w 1306893"/>
              <a:gd name="connsiteY1" fmla="*/ 402671 h 1174458"/>
              <a:gd name="connsiteX2" fmla="*/ 1291905 w 1306893"/>
              <a:gd name="connsiteY2" fmla="*/ 1174458 h 1174458"/>
            </a:gdLst>
            <a:ahLst/>
            <a:cxnLst>
              <a:cxn ang="0">
                <a:pos x="connsiteX0" y="connsiteY0"/>
              </a:cxn>
              <a:cxn ang="0">
                <a:pos x="connsiteX1" y="connsiteY1"/>
              </a:cxn>
              <a:cxn ang="0">
                <a:pos x="connsiteX2" y="connsiteY2"/>
              </a:cxn>
            </a:cxnLst>
            <a:rect l="l" t="t" r="r" b="b"/>
            <a:pathLst>
              <a:path w="1306893" h="1174458">
                <a:moveTo>
                  <a:pt x="0" y="0"/>
                </a:moveTo>
                <a:cubicBezTo>
                  <a:pt x="454404" y="103464"/>
                  <a:pt x="908808" y="206928"/>
                  <a:pt x="1124125" y="402671"/>
                </a:cubicBezTo>
                <a:cubicBezTo>
                  <a:pt x="1339442" y="598414"/>
                  <a:pt x="1315673" y="886436"/>
                  <a:pt x="1291905" y="1174458"/>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1743267" y="6488668"/>
            <a:ext cx="448733"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1713561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151169" y="213980"/>
            <a:ext cx="11321684" cy="558800"/>
          </a:xfrm>
        </p:spPr>
        <p:txBody>
          <a:bodyPr>
            <a:noAutofit/>
          </a:bodyPr>
          <a:lstStyle/>
          <a:p>
            <a:r>
              <a:rPr lang="en-US" sz="2800" dirty="0">
                <a:solidFill>
                  <a:srgbClr val="FF0000"/>
                </a:solidFill>
                <a:latin typeface="+mn-lt"/>
                <a:ea typeface="+mn-ea"/>
                <a:cs typeface="+mn-cs"/>
              </a:rPr>
              <a:t>Where We Want To Go – Planning</a:t>
            </a: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151169" y="208240"/>
            <a:ext cx="10676089" cy="5350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800" dirty="0">
              <a:solidFill>
                <a:srgbClr val="FF0000"/>
              </a:solidFill>
            </a:endParaRPr>
          </a:p>
          <a:p>
            <a:pPr algn="ctr"/>
            <a:endParaRPr lang="en-US" sz="2200" kern="0" dirty="0" smtClean="0">
              <a:solidFill>
                <a:prstClr val="black"/>
              </a:solidFill>
              <a:ea typeface="MyriadPro-Regular"/>
            </a:endParaRPr>
          </a:p>
          <a:p>
            <a:pPr algn="ctr"/>
            <a:r>
              <a:rPr lang="en-US" sz="2400" b="1" kern="0" dirty="0" smtClean="0">
                <a:solidFill>
                  <a:prstClr val="black"/>
                </a:solidFill>
                <a:ea typeface="MyriadPro-Regular"/>
              </a:rPr>
              <a:t>The End Game:</a:t>
            </a:r>
          </a:p>
          <a:p>
            <a:pPr algn="ctr"/>
            <a:endParaRPr lang="en-US" sz="2400" b="1" kern="0" dirty="0" smtClean="0">
              <a:solidFill>
                <a:prstClr val="black"/>
              </a:solidFill>
              <a:ea typeface="MyriadPro-Regular"/>
            </a:endParaRPr>
          </a:p>
          <a:p>
            <a:pPr algn="ctr"/>
            <a:r>
              <a:rPr lang="en-US" sz="2400" kern="0" dirty="0">
                <a:solidFill>
                  <a:prstClr val="black"/>
                </a:solidFill>
                <a:ea typeface="MyriadPro-Regular"/>
              </a:rPr>
              <a:t>An integrated Island-wide multi-year Strategic Plan that encompasses the service network and infrastructure requirements for all stages of our aging journeys, with a focus </a:t>
            </a:r>
            <a:r>
              <a:rPr lang="en-US" sz="2400" u="sng" kern="0" dirty="0">
                <a:solidFill>
                  <a:prstClr val="black"/>
                </a:solidFill>
                <a:ea typeface="MyriadPro-Regular"/>
              </a:rPr>
              <a:t>on 85+  age group </a:t>
            </a:r>
            <a:r>
              <a:rPr lang="en-US" sz="2400" kern="0" dirty="0">
                <a:solidFill>
                  <a:prstClr val="black"/>
                </a:solidFill>
                <a:ea typeface="MyriadPro-Regular"/>
              </a:rPr>
              <a:t>and a road map to get there.</a:t>
            </a:r>
          </a:p>
          <a:p>
            <a:pPr algn="ctr"/>
            <a:endParaRPr lang="en-US" sz="2400" kern="0" dirty="0">
              <a:solidFill>
                <a:prstClr val="black"/>
              </a:solidFill>
              <a:ea typeface="MyriadPro-Regular"/>
            </a:endParaRPr>
          </a:p>
          <a:p>
            <a:endParaRPr lang="en-US" sz="2200" kern="0" dirty="0" smtClean="0">
              <a:solidFill>
                <a:prstClr val="black"/>
              </a:solidFill>
              <a:ea typeface="MyriadPro-Regular"/>
            </a:endParaRPr>
          </a:p>
          <a:p>
            <a:endParaRPr lang="en-US" sz="2200" kern="0" dirty="0">
              <a:solidFill>
                <a:prstClr val="black"/>
              </a:solidFill>
              <a:ea typeface="MyriadPro-Regular"/>
            </a:endParaRPr>
          </a:p>
          <a:p>
            <a:endParaRPr lang="en-US" sz="2200" kern="0" dirty="0" smtClean="0">
              <a:solidFill>
                <a:prstClr val="black"/>
              </a:solidFill>
              <a:ea typeface="MyriadPro-Regular"/>
            </a:endParaRPr>
          </a:p>
          <a:p>
            <a:pPr algn="ctr"/>
            <a:r>
              <a:rPr lang="en-US" sz="2200" kern="0" dirty="0" smtClean="0">
                <a:solidFill>
                  <a:prstClr val="black"/>
                </a:solidFill>
                <a:ea typeface="MyriadPro-Regular"/>
              </a:rPr>
              <a:t>HOW DO WE GET THERE?</a:t>
            </a:r>
          </a:p>
        </p:txBody>
      </p:sp>
      <p:sp>
        <p:nvSpPr>
          <p:cNvPr id="4" name="Rectangle 3"/>
          <p:cNvSpPr/>
          <p:nvPr/>
        </p:nvSpPr>
        <p:spPr>
          <a:xfrm>
            <a:off x="363539" y="4574742"/>
            <a:ext cx="10452682" cy="8976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10184235" y="5645791"/>
            <a:ext cx="45719" cy="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own Arrow 10"/>
          <p:cNvSpPr/>
          <p:nvPr/>
        </p:nvSpPr>
        <p:spPr>
          <a:xfrm>
            <a:off x="5254320" y="3895058"/>
            <a:ext cx="671120" cy="453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3770762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369282" y="364310"/>
            <a:ext cx="11321684" cy="558800"/>
          </a:xfrm>
        </p:spPr>
        <p:txBody>
          <a:bodyPr>
            <a:noAutofit/>
          </a:bodyPr>
          <a:lstStyle/>
          <a:p>
            <a:r>
              <a:rPr lang="en-US" sz="2800" dirty="0">
                <a:solidFill>
                  <a:srgbClr val="FF0000"/>
                </a:solidFill>
                <a:latin typeface="+mn-lt"/>
                <a:ea typeface="+mn-ea"/>
                <a:cs typeface="+mn-cs"/>
              </a:rPr>
              <a:t>How Do We Get There </a:t>
            </a:r>
            <a:r>
              <a:rPr lang="en-US" sz="2800" dirty="0" smtClean="0">
                <a:solidFill>
                  <a:srgbClr val="FF0000"/>
                </a:solidFill>
                <a:latin typeface="+mn-lt"/>
                <a:ea typeface="+mn-ea"/>
                <a:cs typeface="+mn-cs"/>
              </a:rPr>
              <a:t>– Recommendations for Planning</a:t>
            </a:r>
            <a:endParaRPr lang="en-US" sz="2800" dirty="0">
              <a:solidFill>
                <a:srgbClr val="FF0000"/>
              </a:solidFill>
              <a:latin typeface="+mn-lt"/>
              <a:ea typeface="+mn-ea"/>
              <a:cs typeface="+mn-cs"/>
            </a:endParaRP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495117" y="1094474"/>
            <a:ext cx="10676089" cy="5350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3200" kern="0" dirty="0" smtClean="0">
              <a:solidFill>
                <a:prstClr val="black"/>
              </a:solidFill>
              <a:ea typeface="MyriadPro-Regular"/>
            </a:endParaRPr>
          </a:p>
          <a:p>
            <a:pPr marL="457200" indent="-457200">
              <a:buFont typeface="+mj-lt"/>
              <a:buAutoNum type="arabicPeriod"/>
            </a:pPr>
            <a:r>
              <a:rPr lang="en-US" sz="2800" kern="0" dirty="0">
                <a:solidFill>
                  <a:prstClr val="black"/>
                </a:solidFill>
                <a:ea typeface="MyriadPro-Regular"/>
              </a:rPr>
              <a:t>Initiate an intensive community planning process involving service providers and the </a:t>
            </a:r>
            <a:r>
              <a:rPr lang="en-US" sz="2800" kern="0" dirty="0" smtClean="0">
                <a:solidFill>
                  <a:prstClr val="black"/>
                </a:solidFill>
                <a:ea typeface="MyriadPro-Regular"/>
              </a:rPr>
              <a:t>public</a:t>
            </a:r>
          </a:p>
          <a:p>
            <a:pPr marL="457200" indent="-457200">
              <a:buFont typeface="+mj-lt"/>
              <a:buAutoNum type="arabicPeriod"/>
            </a:pPr>
            <a:r>
              <a:rPr lang="en-US" sz="2800" kern="0" dirty="0">
                <a:solidFill>
                  <a:prstClr val="black"/>
                </a:solidFill>
                <a:ea typeface="MyriadPro-Regular"/>
              </a:rPr>
              <a:t>Increase involvement of Island housing advocates in older adult service </a:t>
            </a:r>
            <a:r>
              <a:rPr lang="en-US" sz="2800" kern="0" dirty="0" smtClean="0">
                <a:solidFill>
                  <a:prstClr val="black"/>
                </a:solidFill>
                <a:ea typeface="MyriadPro-Regular"/>
              </a:rPr>
              <a:t>planning</a:t>
            </a:r>
          </a:p>
          <a:p>
            <a:pPr marL="457200" indent="-457200">
              <a:buFont typeface="+mj-lt"/>
              <a:buAutoNum type="arabicPeriod"/>
            </a:pPr>
            <a:r>
              <a:rPr lang="en-US" sz="2800" kern="0" dirty="0" smtClean="0">
                <a:solidFill>
                  <a:prstClr val="black"/>
                </a:solidFill>
                <a:ea typeface="MyriadPro-Regular"/>
              </a:rPr>
              <a:t>Expand </a:t>
            </a:r>
            <a:r>
              <a:rPr lang="en-US" sz="2800" kern="0" dirty="0">
                <a:solidFill>
                  <a:prstClr val="black"/>
                </a:solidFill>
                <a:ea typeface="MyriadPro-Regular"/>
              </a:rPr>
              <a:t>involvement among groups that may not consider themselves providers of older adult services (libraries, public safety departments, etc</a:t>
            </a:r>
            <a:r>
              <a:rPr lang="en-US" sz="2800" kern="0" dirty="0" smtClean="0">
                <a:solidFill>
                  <a:prstClr val="black"/>
                </a:solidFill>
                <a:ea typeface="MyriadPro-Regular"/>
              </a:rPr>
              <a:t>.)</a:t>
            </a:r>
          </a:p>
          <a:p>
            <a:endParaRPr lang="en-US" sz="2200" kern="0" dirty="0" smtClean="0">
              <a:solidFill>
                <a:prstClr val="black"/>
              </a:solidFill>
              <a:ea typeface="MyriadPro-Regular"/>
            </a:endParaRPr>
          </a:p>
          <a:p>
            <a:endParaRPr lang="en-US" sz="2200" kern="0" dirty="0">
              <a:solidFill>
                <a:prstClr val="black"/>
              </a:solidFill>
              <a:ea typeface="MyriadPro-Regular"/>
            </a:endParaRPr>
          </a:p>
          <a:p>
            <a:pPr marL="457200" indent="-457200">
              <a:buFont typeface="+mj-lt"/>
              <a:buAutoNum type="arabicPeriod"/>
            </a:pPr>
            <a:endParaRPr lang="en-US" sz="2200" kern="0" dirty="0">
              <a:solidFill>
                <a:prstClr val="black"/>
              </a:solidFill>
              <a:ea typeface="MyriadPro-Regular"/>
            </a:endParaRPr>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38</a:t>
            </a:r>
            <a:endParaRPr lang="en-US" dirty="0"/>
          </a:p>
        </p:txBody>
      </p:sp>
    </p:spTree>
    <p:extLst>
      <p:ext uri="{BB962C8B-B14F-4D97-AF65-F5344CB8AC3E}">
        <p14:creationId xmlns:p14="http://schemas.microsoft.com/office/powerpoint/2010/main" val="2622727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151169" y="213980"/>
            <a:ext cx="11321684" cy="558800"/>
          </a:xfrm>
        </p:spPr>
        <p:txBody>
          <a:bodyPr>
            <a:noAutofit/>
          </a:bodyPr>
          <a:lstStyle/>
          <a:p>
            <a:r>
              <a:rPr lang="en-US" sz="2800" dirty="0">
                <a:solidFill>
                  <a:srgbClr val="FF0000"/>
                </a:solidFill>
                <a:latin typeface="+mn-lt"/>
                <a:ea typeface="+mn-ea"/>
                <a:cs typeface="+mn-cs"/>
              </a:rPr>
              <a:t>Where We Want To Go – </a:t>
            </a:r>
            <a:r>
              <a:rPr lang="en-US" sz="2800" dirty="0" smtClean="0">
                <a:solidFill>
                  <a:srgbClr val="FF0000"/>
                </a:solidFill>
                <a:latin typeface="+mn-lt"/>
                <a:ea typeface="+mn-ea"/>
                <a:cs typeface="+mn-cs"/>
              </a:rPr>
              <a:t>Service </a:t>
            </a:r>
            <a:r>
              <a:rPr lang="en-US" sz="2800" dirty="0">
                <a:solidFill>
                  <a:srgbClr val="FF0000"/>
                </a:solidFill>
                <a:latin typeface="+mn-lt"/>
                <a:ea typeface="+mn-ea"/>
                <a:cs typeface="+mn-cs"/>
              </a:rPr>
              <a:t>Landscape</a:t>
            </a: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251835" y="294954"/>
            <a:ext cx="10676089" cy="5350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200" kern="0" dirty="0">
              <a:solidFill>
                <a:prstClr val="black"/>
              </a:solidFill>
              <a:ea typeface="MyriadPro-Regular"/>
            </a:endParaRPr>
          </a:p>
          <a:p>
            <a:pPr algn="ctr"/>
            <a:endParaRPr lang="en-US" sz="2200" kern="0" dirty="0" smtClean="0">
              <a:solidFill>
                <a:prstClr val="black"/>
              </a:solidFill>
              <a:ea typeface="MyriadPro-Regular"/>
            </a:endParaRPr>
          </a:p>
          <a:p>
            <a:pPr algn="ctr"/>
            <a:r>
              <a:rPr lang="en-US" sz="2400" b="1" kern="0" dirty="0" smtClean="0">
                <a:solidFill>
                  <a:prstClr val="black"/>
                </a:solidFill>
                <a:ea typeface="MyriadPro-Regular"/>
              </a:rPr>
              <a:t>The End Game:</a:t>
            </a:r>
          </a:p>
          <a:p>
            <a:pPr algn="ctr"/>
            <a:r>
              <a:rPr lang="en-US" sz="2400" kern="0" dirty="0" smtClean="0">
                <a:solidFill>
                  <a:prstClr val="black"/>
                </a:solidFill>
                <a:ea typeface="MyriadPro-Regular"/>
              </a:rPr>
              <a:t>Increase Service Capacity Faster than we do today</a:t>
            </a:r>
          </a:p>
          <a:p>
            <a:pPr algn="ctr"/>
            <a:r>
              <a:rPr lang="en-US" sz="2400" kern="0" dirty="0" smtClean="0">
                <a:solidFill>
                  <a:prstClr val="black"/>
                </a:solidFill>
                <a:ea typeface="MyriadPro-Regular"/>
              </a:rPr>
              <a:t>Improve return on investment </a:t>
            </a:r>
          </a:p>
          <a:p>
            <a:pPr algn="ctr"/>
            <a:r>
              <a:rPr lang="en-US" sz="2400" kern="0" dirty="0" smtClean="0">
                <a:solidFill>
                  <a:prstClr val="black"/>
                </a:solidFill>
                <a:ea typeface="MyriadPro-Regular"/>
              </a:rPr>
              <a:t> Eliminate service overlaps</a:t>
            </a:r>
          </a:p>
          <a:p>
            <a:pPr algn="ctr"/>
            <a:r>
              <a:rPr lang="en-US" sz="2400" kern="0" dirty="0" smtClean="0">
                <a:solidFill>
                  <a:prstClr val="black"/>
                </a:solidFill>
                <a:ea typeface="MyriadPro-Regular"/>
              </a:rPr>
              <a:t>Identify and fill service gaps</a:t>
            </a:r>
          </a:p>
          <a:p>
            <a:pPr algn="ctr"/>
            <a:r>
              <a:rPr lang="en-US" sz="2400" kern="0" dirty="0" smtClean="0">
                <a:solidFill>
                  <a:prstClr val="black"/>
                </a:solidFill>
                <a:ea typeface="MyriadPro-Regular"/>
              </a:rPr>
              <a:t> – aligned to the needs of our changing Older Adult population </a:t>
            </a:r>
            <a:endParaRPr lang="en-US" sz="2400" kern="0" dirty="0">
              <a:solidFill>
                <a:prstClr val="black"/>
              </a:solidFill>
              <a:ea typeface="MyriadPro-Regular"/>
            </a:endParaRPr>
          </a:p>
          <a:p>
            <a:endParaRPr lang="en-US" sz="2200" kern="0" dirty="0" smtClean="0">
              <a:solidFill>
                <a:prstClr val="black"/>
              </a:solidFill>
              <a:ea typeface="MyriadPro-Regular"/>
            </a:endParaRPr>
          </a:p>
          <a:p>
            <a:endParaRPr lang="en-US" sz="2200" kern="0" dirty="0">
              <a:solidFill>
                <a:prstClr val="black"/>
              </a:solidFill>
              <a:ea typeface="MyriadPro-Regular"/>
            </a:endParaRPr>
          </a:p>
          <a:p>
            <a:endParaRPr lang="en-US" sz="2200" kern="0" dirty="0" smtClean="0">
              <a:solidFill>
                <a:prstClr val="black"/>
              </a:solidFill>
              <a:ea typeface="MyriadPro-Regular"/>
            </a:endParaRPr>
          </a:p>
          <a:p>
            <a:pPr algn="ctr"/>
            <a:r>
              <a:rPr lang="en-US" sz="2200" kern="0" dirty="0" smtClean="0">
                <a:solidFill>
                  <a:prstClr val="black"/>
                </a:solidFill>
                <a:ea typeface="MyriadPro-Regular"/>
              </a:rPr>
              <a:t>HOW DO WE GET THERE?</a:t>
            </a:r>
          </a:p>
        </p:txBody>
      </p:sp>
      <p:sp>
        <p:nvSpPr>
          <p:cNvPr id="4" name="Rectangle 3"/>
          <p:cNvSpPr/>
          <p:nvPr/>
        </p:nvSpPr>
        <p:spPr>
          <a:xfrm>
            <a:off x="151169" y="4666091"/>
            <a:ext cx="10452682" cy="8976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10184235" y="5645791"/>
            <a:ext cx="45719" cy="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own Arrow 10"/>
          <p:cNvSpPr/>
          <p:nvPr/>
        </p:nvSpPr>
        <p:spPr>
          <a:xfrm>
            <a:off x="5254320" y="3895058"/>
            <a:ext cx="671120" cy="453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170563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smtClean="0"/>
              <a:t>Give us your feedback</a:t>
            </a:r>
            <a:endParaRPr lang="en-US" sz="6000" dirty="0"/>
          </a:p>
        </p:txBody>
      </p:sp>
      <p:sp>
        <p:nvSpPr>
          <p:cNvPr id="5" name="Title 3"/>
          <p:cNvSpPr txBox="1">
            <a:spLocks/>
          </p:cNvSpPr>
          <p:nvPr/>
        </p:nvSpPr>
        <p:spPr>
          <a:xfrm>
            <a:off x="6157992" y="3000640"/>
            <a:ext cx="49445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Please leave your evaluation </a:t>
            </a:r>
            <a:r>
              <a:rPr lang="en-US" dirty="0"/>
              <a:t>f</a:t>
            </a:r>
            <a:r>
              <a:rPr lang="en-US" dirty="0" smtClean="0"/>
              <a:t>orms in the box at the table before you leave</a:t>
            </a:r>
            <a:endParaRPr lang="en-US" dirty="0"/>
          </a:p>
        </p:txBody>
      </p:sp>
      <p:pic>
        <p:nvPicPr>
          <p:cNvPr id="6" name="Picture 5"/>
          <p:cNvPicPr>
            <a:picLocks noChangeAspect="1"/>
          </p:cNvPicPr>
          <p:nvPr/>
        </p:nvPicPr>
        <p:blipFill>
          <a:blip r:embed="rId2">
            <a:duotone>
              <a:prstClr val="black"/>
              <a:srgbClr val="D9C3A5">
                <a:tint val="50000"/>
                <a:satMod val="180000"/>
              </a:srgbClr>
            </a:duotone>
          </a:blip>
          <a:stretch>
            <a:fillRect/>
          </a:stretch>
        </p:blipFill>
        <p:spPr>
          <a:xfrm>
            <a:off x="2715942" y="1606021"/>
            <a:ext cx="3182309" cy="4114800"/>
          </a:xfrm>
          <a:prstGeom prst="rect">
            <a:avLst/>
          </a:prstGeom>
          <a:ln>
            <a:solidFill>
              <a:schemeClr val="tx1"/>
            </a:solidFill>
          </a:ln>
        </p:spPr>
      </p:pic>
      <p:sp>
        <p:nvSpPr>
          <p:cNvPr id="7" name="TextBox 6"/>
          <p:cNvSpPr txBox="1"/>
          <p:nvPr/>
        </p:nvSpPr>
        <p:spPr>
          <a:xfrm>
            <a:off x="11895667" y="6488668"/>
            <a:ext cx="296333"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2503387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151169" y="213980"/>
            <a:ext cx="11321684" cy="558800"/>
          </a:xfrm>
        </p:spPr>
        <p:txBody>
          <a:bodyPr>
            <a:noAutofit/>
          </a:bodyPr>
          <a:lstStyle/>
          <a:p>
            <a:r>
              <a:rPr lang="en-US" sz="2800" dirty="0">
                <a:solidFill>
                  <a:srgbClr val="FF0000"/>
                </a:solidFill>
                <a:latin typeface="+mn-lt"/>
                <a:ea typeface="+mn-ea"/>
                <a:cs typeface="+mn-cs"/>
              </a:rPr>
              <a:t>How do we get there – </a:t>
            </a:r>
            <a:r>
              <a:rPr lang="en-US" sz="2800" dirty="0" smtClean="0">
                <a:solidFill>
                  <a:srgbClr val="FF0000"/>
                </a:solidFill>
                <a:latin typeface="+mn-lt"/>
                <a:ea typeface="+mn-ea"/>
                <a:cs typeface="+mn-cs"/>
              </a:rPr>
              <a:t>Recommendations for Service </a:t>
            </a:r>
            <a:r>
              <a:rPr lang="en-US" sz="2800" dirty="0">
                <a:solidFill>
                  <a:srgbClr val="FF0000"/>
                </a:solidFill>
                <a:latin typeface="+mn-lt"/>
                <a:ea typeface="+mn-ea"/>
                <a:cs typeface="+mn-cs"/>
              </a:rPr>
              <a:t>Landscape</a:t>
            </a: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318782" y="864066"/>
            <a:ext cx="10609142" cy="47007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kern="0" dirty="0" smtClean="0">
                <a:solidFill>
                  <a:prstClr val="black"/>
                </a:solidFill>
                <a:ea typeface="MyriadPro-Regular"/>
              </a:rPr>
              <a:t>    </a:t>
            </a:r>
            <a:endParaRPr lang="en-US" sz="2200" kern="0" dirty="0">
              <a:solidFill>
                <a:prstClr val="black"/>
              </a:solidFill>
              <a:ea typeface="MyriadPro-Regular"/>
            </a:endParaRPr>
          </a:p>
          <a:p>
            <a:pPr algn="ctr"/>
            <a:endParaRPr lang="en-US" sz="3200" kern="0" dirty="0">
              <a:solidFill>
                <a:prstClr val="black"/>
              </a:solidFill>
              <a:ea typeface="MyriadPro-Regular"/>
            </a:endParaRPr>
          </a:p>
          <a:p>
            <a:pPr marL="457200" indent="-457200">
              <a:buFont typeface="+mj-lt"/>
              <a:buAutoNum type="arabicPeriod"/>
            </a:pPr>
            <a:r>
              <a:rPr lang="en-US" sz="2200" kern="0" dirty="0" smtClean="0">
                <a:solidFill>
                  <a:prstClr val="black"/>
                </a:solidFill>
                <a:ea typeface="MyriadPro-Regular"/>
              </a:rPr>
              <a:t>Evaluate existing Older Adult </a:t>
            </a:r>
            <a:r>
              <a:rPr lang="en-US" sz="2200" kern="0" dirty="0">
                <a:solidFill>
                  <a:prstClr val="black"/>
                </a:solidFill>
                <a:ea typeface="MyriadPro-Regular"/>
              </a:rPr>
              <a:t>services, in terms of effectiveness and  opportunities for </a:t>
            </a:r>
            <a:r>
              <a:rPr lang="en-US" sz="2200" kern="0" dirty="0" smtClean="0">
                <a:solidFill>
                  <a:prstClr val="black"/>
                </a:solidFill>
                <a:ea typeface="MyriadPro-Regular"/>
              </a:rPr>
              <a:t>improvement </a:t>
            </a:r>
          </a:p>
          <a:p>
            <a:pPr marL="457200" indent="-457200">
              <a:buFont typeface="+mj-lt"/>
              <a:buAutoNum type="arabicPeriod"/>
            </a:pPr>
            <a:r>
              <a:rPr lang="en-US" sz="2200" kern="0" dirty="0" smtClean="0">
                <a:solidFill>
                  <a:prstClr val="black"/>
                </a:solidFill>
                <a:ea typeface="MyriadPro-Regular"/>
              </a:rPr>
              <a:t>Increase </a:t>
            </a:r>
            <a:r>
              <a:rPr lang="en-US" sz="2200" kern="0" dirty="0">
                <a:solidFill>
                  <a:prstClr val="black"/>
                </a:solidFill>
                <a:ea typeface="MyriadPro-Regular"/>
              </a:rPr>
              <a:t>town oversight of data collection, including possible requirements/incentives for annual data reporting by service </a:t>
            </a:r>
            <a:r>
              <a:rPr lang="en-US" sz="2200" kern="0" dirty="0" smtClean="0">
                <a:solidFill>
                  <a:prstClr val="black"/>
                </a:solidFill>
                <a:ea typeface="MyriadPro-Regular"/>
              </a:rPr>
              <a:t>providers</a:t>
            </a:r>
          </a:p>
          <a:p>
            <a:pPr marL="457200" indent="-457200">
              <a:buFont typeface="+mj-lt"/>
              <a:buAutoNum type="arabicPeriod"/>
            </a:pPr>
            <a:r>
              <a:rPr lang="en-US" sz="2200" kern="0" dirty="0" smtClean="0">
                <a:solidFill>
                  <a:prstClr val="black"/>
                </a:solidFill>
                <a:ea typeface="MyriadPro-Regular"/>
              </a:rPr>
              <a:t>Develop a “continuum of care” framework for the Island service agencies that </a:t>
            </a:r>
            <a:r>
              <a:rPr lang="en-US" sz="2200" kern="0" dirty="0">
                <a:solidFill>
                  <a:prstClr val="black"/>
                </a:solidFill>
                <a:ea typeface="MyriadPro-Regular"/>
              </a:rPr>
              <a:t>aligns</a:t>
            </a:r>
            <a:r>
              <a:rPr lang="en-US" sz="2200" kern="0" dirty="0" smtClean="0">
                <a:solidFill>
                  <a:prstClr val="black"/>
                </a:solidFill>
                <a:ea typeface="MyriadPro-Regular"/>
              </a:rPr>
              <a:t> to the aging journey supporting an aging (and dying) -in-place model </a:t>
            </a:r>
          </a:p>
          <a:p>
            <a:pPr marL="457200" indent="-457200">
              <a:buFont typeface="+mj-lt"/>
              <a:buAutoNum type="arabicPeriod"/>
            </a:pPr>
            <a:r>
              <a:rPr lang="en-US" sz="2200" kern="0" dirty="0">
                <a:solidFill>
                  <a:prstClr val="black"/>
                </a:solidFill>
                <a:ea typeface="MyriadPro-Regular"/>
              </a:rPr>
              <a:t>Implement a shared service </a:t>
            </a:r>
            <a:r>
              <a:rPr lang="en-US" sz="2200" kern="0" dirty="0" smtClean="0">
                <a:solidFill>
                  <a:prstClr val="black"/>
                </a:solidFill>
                <a:ea typeface="MyriadPro-Regular"/>
              </a:rPr>
              <a:t>model where it makes sense</a:t>
            </a:r>
            <a:endParaRPr lang="en-US" sz="2200" kern="0" dirty="0">
              <a:solidFill>
                <a:prstClr val="black"/>
              </a:solidFill>
              <a:ea typeface="MyriadPro-Regular"/>
            </a:endParaRPr>
          </a:p>
          <a:p>
            <a:pPr marL="457200" indent="-457200">
              <a:buFont typeface="+mj-lt"/>
              <a:buAutoNum type="arabicPeriod"/>
            </a:pPr>
            <a:endParaRPr lang="en-US" sz="2200" kern="0" dirty="0">
              <a:solidFill>
                <a:prstClr val="black"/>
              </a:solidFill>
              <a:ea typeface="MyriadPro-Regular"/>
            </a:endParaRPr>
          </a:p>
          <a:p>
            <a:pPr algn="ctr"/>
            <a:endParaRPr lang="en-US" sz="2200" kern="0" dirty="0" smtClean="0">
              <a:solidFill>
                <a:prstClr val="black"/>
              </a:solidFill>
              <a:ea typeface="MyriadPro-Regular"/>
            </a:endParaRPr>
          </a:p>
        </p:txBody>
      </p:sp>
      <p:sp>
        <p:nvSpPr>
          <p:cNvPr id="6" name="Rectangle 5"/>
          <p:cNvSpPr/>
          <p:nvPr/>
        </p:nvSpPr>
        <p:spPr>
          <a:xfrm>
            <a:off x="10184235" y="5645791"/>
            <a:ext cx="45719" cy="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844279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151169" y="213980"/>
            <a:ext cx="11321684" cy="558800"/>
          </a:xfrm>
        </p:spPr>
        <p:txBody>
          <a:bodyPr>
            <a:noAutofit/>
          </a:bodyPr>
          <a:lstStyle/>
          <a:p>
            <a:r>
              <a:rPr lang="en-US" sz="2800" dirty="0">
                <a:solidFill>
                  <a:srgbClr val="FF0000"/>
                </a:solidFill>
                <a:latin typeface="+mn-lt"/>
                <a:ea typeface="+mn-ea"/>
                <a:cs typeface="+mn-cs"/>
              </a:rPr>
              <a:t>Where We Want To Go – Infrastructure</a:t>
            </a: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0" y="213980"/>
            <a:ext cx="10676089" cy="5350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200" kern="0" dirty="0">
              <a:solidFill>
                <a:prstClr val="black"/>
              </a:solidFill>
              <a:ea typeface="MyriadPro-Regular"/>
            </a:endParaRPr>
          </a:p>
          <a:p>
            <a:pPr algn="ctr"/>
            <a:endParaRPr lang="en-US" sz="2200" kern="0" dirty="0" smtClean="0">
              <a:solidFill>
                <a:prstClr val="black"/>
              </a:solidFill>
              <a:ea typeface="MyriadPro-Regular"/>
            </a:endParaRPr>
          </a:p>
          <a:p>
            <a:pPr algn="ctr"/>
            <a:endParaRPr lang="en-US" sz="2400" b="1" kern="0" dirty="0" smtClean="0">
              <a:solidFill>
                <a:prstClr val="black"/>
              </a:solidFill>
              <a:ea typeface="MyriadPro-Regular"/>
            </a:endParaRPr>
          </a:p>
          <a:p>
            <a:pPr algn="ctr"/>
            <a:r>
              <a:rPr lang="en-US" sz="2400" b="1" kern="0" dirty="0" smtClean="0">
                <a:solidFill>
                  <a:prstClr val="black"/>
                </a:solidFill>
                <a:ea typeface="MyriadPro-Regular"/>
              </a:rPr>
              <a:t>The End Game:</a:t>
            </a:r>
          </a:p>
          <a:p>
            <a:pPr algn="ctr"/>
            <a:r>
              <a:rPr lang="en-US" sz="2400" kern="0" dirty="0" smtClean="0">
                <a:solidFill>
                  <a:prstClr val="black"/>
                </a:solidFill>
                <a:ea typeface="MyriadPro-Regular"/>
              </a:rPr>
              <a:t>Keeping Older Adults on-Island </a:t>
            </a:r>
          </a:p>
          <a:p>
            <a:endParaRPr lang="en-US" sz="2200" kern="0" dirty="0">
              <a:solidFill>
                <a:prstClr val="black"/>
              </a:solidFill>
              <a:ea typeface="MyriadPro-Regular"/>
            </a:endParaRPr>
          </a:p>
          <a:p>
            <a:endParaRPr lang="en-US" sz="2200" kern="0" dirty="0" smtClean="0">
              <a:solidFill>
                <a:prstClr val="black"/>
              </a:solidFill>
              <a:ea typeface="MyriadPro-Regular"/>
            </a:endParaRPr>
          </a:p>
          <a:p>
            <a:pPr algn="ctr"/>
            <a:endParaRPr lang="en-US" sz="2200" kern="0" dirty="0" smtClean="0">
              <a:solidFill>
                <a:prstClr val="black"/>
              </a:solidFill>
              <a:ea typeface="MyriadPro-Regular"/>
            </a:endParaRPr>
          </a:p>
          <a:p>
            <a:pPr algn="ctr"/>
            <a:endParaRPr lang="en-US" sz="2200" kern="0" dirty="0">
              <a:solidFill>
                <a:prstClr val="black"/>
              </a:solidFill>
              <a:ea typeface="MyriadPro-Regular"/>
            </a:endParaRPr>
          </a:p>
          <a:p>
            <a:pPr algn="ctr"/>
            <a:r>
              <a:rPr lang="en-US" sz="2200" kern="0" dirty="0" smtClean="0">
                <a:solidFill>
                  <a:prstClr val="black"/>
                </a:solidFill>
                <a:ea typeface="MyriadPro-Regular"/>
              </a:rPr>
              <a:t>HOW DO WE GET THERE?</a:t>
            </a:r>
          </a:p>
        </p:txBody>
      </p:sp>
      <p:sp>
        <p:nvSpPr>
          <p:cNvPr id="4" name="Rectangle 3"/>
          <p:cNvSpPr/>
          <p:nvPr/>
        </p:nvSpPr>
        <p:spPr>
          <a:xfrm>
            <a:off x="374576" y="3961761"/>
            <a:ext cx="10452682" cy="8976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10184235" y="5645791"/>
            <a:ext cx="45719" cy="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own Arrow 10"/>
          <p:cNvSpPr/>
          <p:nvPr/>
        </p:nvSpPr>
        <p:spPr>
          <a:xfrm>
            <a:off x="5140891" y="2773350"/>
            <a:ext cx="671120" cy="453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41</a:t>
            </a:r>
            <a:endParaRPr lang="en-US" dirty="0"/>
          </a:p>
        </p:txBody>
      </p:sp>
    </p:spTree>
    <p:extLst>
      <p:ext uri="{BB962C8B-B14F-4D97-AF65-F5344CB8AC3E}">
        <p14:creationId xmlns:p14="http://schemas.microsoft.com/office/powerpoint/2010/main" val="904770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0F6B9-8BB3-1922-311A-BC1529A33CA8}"/>
              </a:ext>
            </a:extLst>
          </p:cNvPr>
          <p:cNvSpPr>
            <a:spLocks noGrp="1"/>
          </p:cNvSpPr>
          <p:nvPr>
            <p:ph type="title"/>
          </p:nvPr>
        </p:nvSpPr>
        <p:spPr>
          <a:xfrm>
            <a:off x="369282" y="364310"/>
            <a:ext cx="11321684" cy="558800"/>
          </a:xfrm>
        </p:spPr>
        <p:txBody>
          <a:bodyPr>
            <a:noAutofit/>
          </a:bodyPr>
          <a:lstStyle/>
          <a:p>
            <a:r>
              <a:rPr lang="en-US" sz="2800" dirty="0">
                <a:solidFill>
                  <a:srgbClr val="FF0000"/>
                </a:solidFill>
                <a:latin typeface="+mn-lt"/>
                <a:ea typeface="+mn-ea"/>
                <a:cs typeface="+mn-cs"/>
              </a:rPr>
              <a:t>How Do We Get There </a:t>
            </a:r>
            <a:r>
              <a:rPr lang="en-US" sz="2800" dirty="0" smtClean="0">
                <a:solidFill>
                  <a:srgbClr val="FF0000"/>
                </a:solidFill>
                <a:latin typeface="+mn-lt"/>
                <a:ea typeface="+mn-ea"/>
                <a:cs typeface="+mn-cs"/>
              </a:rPr>
              <a:t>– Recommendations for Infrastructure </a:t>
            </a:r>
            <a:endParaRPr lang="en-US" sz="2800" dirty="0">
              <a:solidFill>
                <a:srgbClr val="FF0000"/>
              </a:solidFill>
              <a:latin typeface="+mn-lt"/>
              <a:ea typeface="+mn-ea"/>
              <a:cs typeface="+mn-cs"/>
            </a:endParaRPr>
          </a:p>
        </p:txBody>
      </p:sp>
      <p:sp>
        <p:nvSpPr>
          <p:cNvPr id="7" name="Text Placeholder 3">
            <a:extLst>
              <a:ext uri="{FF2B5EF4-FFF2-40B4-BE49-F238E27FC236}">
                <a16:creationId xmlns:a16="http://schemas.microsoft.com/office/drawing/2014/main" xmlns="" id="{6B015DE5-1C6C-C355-0DEE-847585524842}"/>
              </a:ext>
            </a:extLst>
          </p:cNvPr>
          <p:cNvSpPr txBox="1">
            <a:spLocks/>
          </p:cNvSpPr>
          <p:nvPr/>
        </p:nvSpPr>
        <p:spPr>
          <a:xfrm>
            <a:off x="369282" y="1128030"/>
            <a:ext cx="10676089" cy="5350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200" kern="0" dirty="0" smtClean="0">
              <a:solidFill>
                <a:prstClr val="black"/>
              </a:solidFill>
              <a:ea typeface="MyriadPro-Regular"/>
            </a:endParaRPr>
          </a:p>
          <a:p>
            <a:pPr algn="ctr"/>
            <a:endParaRPr lang="en-US" sz="3200" kern="0" dirty="0">
              <a:solidFill>
                <a:prstClr val="black"/>
              </a:solidFill>
              <a:ea typeface="MyriadPro-Regular"/>
            </a:endParaRPr>
          </a:p>
          <a:p>
            <a:pPr marL="457200" indent="-457200">
              <a:buFont typeface="+mj-lt"/>
              <a:buAutoNum type="arabicPeriod"/>
            </a:pPr>
            <a:r>
              <a:rPr lang="en-US" sz="2200" kern="0" dirty="0" smtClean="0">
                <a:solidFill>
                  <a:prstClr val="black"/>
                </a:solidFill>
                <a:ea typeface="MyriadPro-Regular"/>
              </a:rPr>
              <a:t>Modify Older Adult homes to age-in-place safely</a:t>
            </a:r>
          </a:p>
          <a:p>
            <a:pPr marL="457200" indent="-457200">
              <a:buFont typeface="+mj-lt"/>
              <a:buAutoNum type="arabicPeriod"/>
            </a:pPr>
            <a:r>
              <a:rPr lang="en-US" sz="2200" kern="0" dirty="0" smtClean="0">
                <a:solidFill>
                  <a:prstClr val="black"/>
                </a:solidFill>
                <a:ea typeface="MyriadPro-Regular"/>
              </a:rPr>
              <a:t>Provide on-island independent living downsizing options </a:t>
            </a:r>
          </a:p>
          <a:p>
            <a:pPr marL="457200" indent="-457200">
              <a:buFont typeface="+mj-lt"/>
              <a:buAutoNum type="arabicPeriod"/>
            </a:pPr>
            <a:r>
              <a:rPr lang="en-US" sz="2200" kern="0" dirty="0" smtClean="0">
                <a:solidFill>
                  <a:prstClr val="black"/>
                </a:solidFill>
                <a:ea typeface="MyriadPro-Regular"/>
              </a:rPr>
              <a:t>Complete construction on The Navigator (skilled nursing facility)</a:t>
            </a:r>
          </a:p>
          <a:p>
            <a:pPr marL="457200" indent="-457200">
              <a:buFont typeface="+mj-lt"/>
              <a:buAutoNum type="arabicPeriod"/>
            </a:pPr>
            <a:r>
              <a:rPr lang="en-US" sz="2200" kern="0" dirty="0" smtClean="0">
                <a:solidFill>
                  <a:prstClr val="black"/>
                </a:solidFill>
                <a:ea typeface="MyriadPro-Regular"/>
              </a:rPr>
              <a:t>Create an on-island assisted living option</a:t>
            </a:r>
          </a:p>
          <a:p>
            <a:pPr marL="457200" indent="-457200">
              <a:buFont typeface="+mj-lt"/>
              <a:buAutoNum type="arabicPeriod"/>
            </a:pPr>
            <a:r>
              <a:rPr lang="en-US" sz="2200" kern="0" dirty="0" smtClean="0">
                <a:solidFill>
                  <a:prstClr val="black"/>
                </a:solidFill>
                <a:ea typeface="MyriadPro-Regular"/>
              </a:rPr>
              <a:t>Establish a central Aging Adult Center for a one-stop-shop for services</a:t>
            </a:r>
          </a:p>
          <a:p>
            <a:pPr marL="457200" indent="-457200">
              <a:buFont typeface="+mj-lt"/>
              <a:buAutoNum type="arabicPeriod"/>
            </a:pPr>
            <a:endParaRPr lang="en-US" sz="2200" kern="0" dirty="0">
              <a:solidFill>
                <a:prstClr val="black"/>
              </a:solidFill>
              <a:ea typeface="MyriadPro-Regular"/>
            </a:endParaRPr>
          </a:p>
          <a:p>
            <a:pPr marL="457200" indent="-457200">
              <a:buFont typeface="+mj-lt"/>
              <a:buAutoNum type="arabicPeriod"/>
            </a:pPr>
            <a:endParaRPr lang="en-US" sz="2200" kern="0" dirty="0">
              <a:solidFill>
                <a:prstClr val="black"/>
              </a:solidFill>
              <a:ea typeface="MyriadPro-Regular"/>
            </a:endParaRPr>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42</a:t>
            </a:r>
            <a:endParaRPr lang="en-US" dirty="0"/>
          </a:p>
        </p:txBody>
      </p:sp>
    </p:spTree>
    <p:extLst>
      <p:ext uri="{BB962C8B-B14F-4D97-AF65-F5344CB8AC3E}">
        <p14:creationId xmlns:p14="http://schemas.microsoft.com/office/powerpoint/2010/main" val="290286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mn-lt"/>
                <a:ea typeface="+mn-ea"/>
                <a:cs typeface="+mn-cs"/>
              </a:rPr>
              <a:t>Looking to the Future - New Programs On Deck at HAMV….</a:t>
            </a:r>
          </a:p>
        </p:txBody>
      </p:sp>
      <p:graphicFrame>
        <p:nvGraphicFramePr>
          <p:cNvPr id="5" name="Content Placeholder 4"/>
          <p:cNvGraphicFramePr>
            <a:graphicFrameLocks noGrp="1"/>
          </p:cNvGraphicFramePr>
          <p:nvPr>
            <p:ph idx="1"/>
            <p:extLst/>
          </p:nvPr>
        </p:nvGraphicFramePr>
        <p:xfrm>
          <a:off x="838200" y="13533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920313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3300" cy="1325563"/>
          </a:xfrm>
        </p:spPr>
        <p:txBody>
          <a:bodyPr>
            <a:normAutofit/>
          </a:bodyPr>
          <a:lstStyle/>
          <a:p>
            <a:r>
              <a:rPr lang="en-US" sz="2800" dirty="0" smtClean="0">
                <a:solidFill>
                  <a:srgbClr val="FF0000"/>
                </a:solidFill>
                <a:latin typeface="+mn-lt"/>
                <a:ea typeface="+mn-ea"/>
                <a:cs typeface="+mn-cs"/>
              </a:rPr>
              <a:t>A Pathway to Affording </a:t>
            </a:r>
            <a:r>
              <a:rPr lang="en-US" sz="2800" dirty="0">
                <a:solidFill>
                  <a:srgbClr val="FF0000"/>
                </a:solidFill>
                <a:latin typeface="+mn-lt"/>
                <a:ea typeface="+mn-ea"/>
                <a:cs typeface="+mn-cs"/>
              </a:rPr>
              <a:t>A</a:t>
            </a:r>
            <a:r>
              <a:rPr lang="en-US" sz="2800" dirty="0" smtClean="0">
                <a:solidFill>
                  <a:srgbClr val="FF0000"/>
                </a:solidFill>
                <a:latin typeface="+mn-lt"/>
                <a:ea typeface="+mn-ea"/>
                <a:cs typeface="+mn-cs"/>
              </a:rPr>
              <a:t>ll </a:t>
            </a:r>
            <a:r>
              <a:rPr lang="en-US" sz="2800" dirty="0">
                <a:solidFill>
                  <a:srgbClr val="FF0000"/>
                </a:solidFill>
                <a:latin typeface="+mn-lt"/>
                <a:ea typeface="+mn-ea"/>
                <a:cs typeface="+mn-cs"/>
              </a:rPr>
              <a:t>W</a:t>
            </a:r>
            <a:r>
              <a:rPr lang="en-US" sz="2800" dirty="0" smtClean="0">
                <a:solidFill>
                  <a:srgbClr val="FF0000"/>
                </a:solidFill>
                <a:latin typeface="+mn-lt"/>
                <a:ea typeface="+mn-ea"/>
                <a:cs typeface="+mn-cs"/>
              </a:rPr>
              <a:t>e Want (and Need) to Do - Recommendations</a:t>
            </a:r>
            <a:endParaRPr lang="en-US" sz="2800" dirty="0">
              <a:solidFill>
                <a:srgbClr val="FF0000"/>
              </a:solidFill>
              <a:latin typeface="+mn-lt"/>
              <a:ea typeface="+mn-ea"/>
              <a:cs typeface="+mn-cs"/>
            </a:endParaRPr>
          </a:p>
        </p:txBody>
      </p:sp>
      <p:sp>
        <p:nvSpPr>
          <p:cNvPr id="3" name="Content Placeholder 2"/>
          <p:cNvSpPr>
            <a:spLocks noGrp="1"/>
          </p:cNvSpPr>
          <p:nvPr>
            <p:ph idx="1"/>
          </p:nvPr>
        </p:nvSpPr>
        <p:spPr>
          <a:xfrm>
            <a:off x="678809" y="1439731"/>
            <a:ext cx="10515600" cy="4351338"/>
          </a:xfrm>
        </p:spPr>
        <p:txBody>
          <a:bodyPr/>
          <a:lstStyle/>
          <a:p>
            <a:r>
              <a:rPr lang="en-US" dirty="0" smtClean="0"/>
              <a:t>Doing for ourselves</a:t>
            </a:r>
          </a:p>
          <a:p>
            <a:pPr lvl="1"/>
            <a:r>
              <a:rPr lang="en-US" dirty="0" smtClean="0"/>
              <a:t>Leveraging our Older Adults appetite for volunteering/digging in</a:t>
            </a:r>
            <a:endParaRPr lang="en-US" dirty="0"/>
          </a:p>
          <a:p>
            <a:r>
              <a:rPr lang="en-US" dirty="0" smtClean="0"/>
              <a:t> Broadening our seed funding sources for pilot programs</a:t>
            </a:r>
          </a:p>
          <a:p>
            <a:pPr lvl="1"/>
            <a:r>
              <a:rPr lang="en-US" dirty="0" smtClean="0"/>
              <a:t>Test and learn process to minimize initial investment</a:t>
            </a:r>
            <a:endParaRPr lang="en-US" dirty="0"/>
          </a:p>
          <a:p>
            <a:r>
              <a:rPr lang="en-US" dirty="0" smtClean="0"/>
              <a:t>Redeploy existing investment with shared service model</a:t>
            </a:r>
          </a:p>
          <a:p>
            <a:r>
              <a:rPr lang="en-US" dirty="0" smtClean="0"/>
              <a:t>Increasing town/county commitment to Older Adult Social Services</a:t>
            </a:r>
          </a:p>
          <a:p>
            <a:r>
              <a:rPr lang="en-US" dirty="0" smtClean="0"/>
              <a:t> Expanding state and federal funding</a:t>
            </a:r>
          </a:p>
          <a:p>
            <a:r>
              <a:rPr lang="en-US" dirty="0" smtClean="0"/>
              <a:t>Seek private and business donations</a:t>
            </a:r>
          </a:p>
          <a:p>
            <a:endParaRPr lang="en-US" dirty="0"/>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44</a:t>
            </a:r>
            <a:endParaRPr lang="en-US" dirty="0"/>
          </a:p>
        </p:txBody>
      </p:sp>
    </p:spTree>
    <p:extLst>
      <p:ext uri="{BB962C8B-B14F-4D97-AF65-F5344CB8AC3E}">
        <p14:creationId xmlns:p14="http://schemas.microsoft.com/office/powerpoint/2010/main" val="18054036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mn-lt"/>
                <a:ea typeface="+mn-ea"/>
                <a:cs typeface="+mn-cs"/>
              </a:rPr>
              <a:t>A Pathway to Creating the Necessary Workforce -Recommendations</a:t>
            </a:r>
            <a:endParaRPr lang="en-US" sz="2800" dirty="0">
              <a:solidFill>
                <a:srgbClr val="FF0000"/>
              </a:solidFill>
              <a:latin typeface="+mn-lt"/>
              <a:ea typeface="+mn-ea"/>
              <a:cs typeface="+mn-cs"/>
            </a:endParaRPr>
          </a:p>
        </p:txBody>
      </p:sp>
      <p:sp>
        <p:nvSpPr>
          <p:cNvPr id="3" name="Content Placeholder 2"/>
          <p:cNvSpPr>
            <a:spLocks noGrp="1"/>
          </p:cNvSpPr>
          <p:nvPr>
            <p:ph idx="1"/>
          </p:nvPr>
        </p:nvSpPr>
        <p:spPr>
          <a:xfrm>
            <a:off x="678809" y="1439731"/>
            <a:ext cx="10515600" cy="4351338"/>
          </a:xfrm>
        </p:spPr>
        <p:txBody>
          <a:bodyPr>
            <a:normAutofit/>
          </a:bodyPr>
          <a:lstStyle/>
          <a:p>
            <a:r>
              <a:rPr lang="en-US" dirty="0" smtClean="0"/>
              <a:t>Resource sharing between agencies</a:t>
            </a:r>
          </a:p>
          <a:p>
            <a:r>
              <a:rPr lang="en-US" dirty="0" smtClean="0"/>
              <a:t>Rotation program from state and federal programs</a:t>
            </a:r>
          </a:p>
          <a:p>
            <a:r>
              <a:rPr lang="en-US" dirty="0" smtClean="0"/>
              <a:t>Integrated Career Development Program across agencies</a:t>
            </a:r>
          </a:p>
          <a:p>
            <a:r>
              <a:rPr lang="en-US" dirty="0" smtClean="0"/>
              <a:t>Time Banking (volunteer)</a:t>
            </a:r>
            <a:endParaRPr lang="en-US" dirty="0"/>
          </a:p>
          <a:p>
            <a:r>
              <a:rPr lang="en-US" dirty="0" smtClean="0"/>
              <a:t> Island-wide Recognition of Service (financial compensation)</a:t>
            </a:r>
            <a:endParaRPr lang="en-US" dirty="0"/>
          </a:p>
          <a:p>
            <a:r>
              <a:rPr lang="en-US" dirty="0" smtClean="0"/>
              <a:t>Back-to-work/2</a:t>
            </a:r>
            <a:r>
              <a:rPr lang="en-US" baseline="30000" dirty="0" smtClean="0"/>
              <a:t>nd</a:t>
            </a:r>
            <a:r>
              <a:rPr lang="en-US" dirty="0" smtClean="0"/>
              <a:t> career program </a:t>
            </a:r>
          </a:p>
          <a:p>
            <a:endParaRPr lang="en-US" dirty="0"/>
          </a:p>
        </p:txBody>
      </p:sp>
      <p:sp>
        <p:nvSpPr>
          <p:cNvPr id="4" name="TextBox 3"/>
          <p:cNvSpPr txBox="1"/>
          <p:nvPr/>
        </p:nvSpPr>
        <p:spPr>
          <a:xfrm>
            <a:off x="11743267" y="6488668"/>
            <a:ext cx="448733" cy="369332"/>
          </a:xfrm>
          <a:prstGeom prst="rect">
            <a:avLst/>
          </a:prstGeom>
          <a:noFill/>
        </p:spPr>
        <p:txBody>
          <a:bodyPr wrap="square" rtlCol="0">
            <a:spAutoFit/>
          </a:bodyPr>
          <a:lstStyle/>
          <a:p>
            <a:r>
              <a:rPr lang="en-US" dirty="0" smtClean="0"/>
              <a:t>45</a:t>
            </a:r>
            <a:endParaRPr lang="en-US" dirty="0"/>
          </a:p>
        </p:txBody>
      </p:sp>
    </p:spTree>
    <p:extLst>
      <p:ext uri="{BB962C8B-B14F-4D97-AF65-F5344CB8AC3E}">
        <p14:creationId xmlns:p14="http://schemas.microsoft.com/office/powerpoint/2010/main" val="3701989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328"/>
            <a:ext cx="10515600" cy="1325563"/>
          </a:xfrm>
        </p:spPr>
        <p:txBody>
          <a:bodyPr/>
          <a:lstStyle/>
          <a:p>
            <a:r>
              <a:rPr lang="en-US" dirty="0" smtClean="0"/>
              <a:t>So in Closing, a Recap</a:t>
            </a:r>
            <a:endParaRPr lang="en-US" dirty="0"/>
          </a:p>
        </p:txBody>
      </p:sp>
      <p:graphicFrame>
        <p:nvGraphicFramePr>
          <p:cNvPr id="4" name="Content Placeholder 3"/>
          <p:cNvGraphicFramePr>
            <a:graphicFrameLocks noGrp="1"/>
          </p:cNvGraphicFramePr>
          <p:nvPr>
            <p:ph idx="1"/>
            <p:extLst/>
          </p:nvPr>
        </p:nvGraphicFramePr>
        <p:xfrm>
          <a:off x="838200" y="113135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46</a:t>
            </a:r>
            <a:endParaRPr lang="en-US" dirty="0"/>
          </a:p>
        </p:txBody>
      </p:sp>
    </p:spTree>
    <p:extLst>
      <p:ext uri="{BB962C8B-B14F-4D97-AF65-F5344CB8AC3E}">
        <p14:creationId xmlns:p14="http://schemas.microsoft.com/office/powerpoint/2010/main" val="434941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3459"/>
            <a:ext cx="10515600" cy="1325563"/>
          </a:xfrm>
        </p:spPr>
        <p:txBody>
          <a:bodyPr>
            <a:normAutofit/>
          </a:bodyPr>
          <a:lstStyle/>
          <a:p>
            <a:r>
              <a:rPr lang="en-US" dirty="0"/>
              <a:t>A Big </a:t>
            </a:r>
            <a:r>
              <a:rPr lang="en-US" dirty="0" smtClean="0"/>
              <a:t>Idea</a:t>
            </a:r>
            <a:r>
              <a:rPr lang="en-US" dirty="0"/>
              <a:t> </a:t>
            </a:r>
            <a:r>
              <a:rPr lang="en-US" dirty="0" smtClean="0"/>
              <a:t>– A Call for a Central Island-wide Older Service Facility</a:t>
            </a:r>
            <a:endParaRPr lang="en-US" dirty="0"/>
          </a:p>
        </p:txBody>
      </p:sp>
      <p:sp>
        <p:nvSpPr>
          <p:cNvPr id="4" name="Content Placeholder 3"/>
          <p:cNvSpPr>
            <a:spLocks noGrp="1"/>
          </p:cNvSpPr>
          <p:nvPr>
            <p:ph idx="1"/>
          </p:nvPr>
        </p:nvSpPr>
        <p:spPr>
          <a:xfrm>
            <a:off x="770465" y="1575329"/>
            <a:ext cx="5325534" cy="4351338"/>
          </a:xfrm>
        </p:spPr>
        <p:txBody>
          <a:bodyPr>
            <a:normAutofit lnSpcReduction="10000"/>
          </a:bodyPr>
          <a:lstStyle/>
          <a:p>
            <a:pPr marL="0" indent="0">
              <a:buNone/>
            </a:pPr>
            <a:r>
              <a:rPr lang="en-US" dirty="0" smtClean="0"/>
              <a:t>A go-to physical destination where Older Adults can access all of the resources the island has to offer –</a:t>
            </a:r>
          </a:p>
          <a:p>
            <a:pPr lvl="1"/>
            <a:r>
              <a:rPr lang="en-US" dirty="0" smtClean="0"/>
              <a:t>Access to the breadth of service agencies </a:t>
            </a:r>
          </a:p>
          <a:p>
            <a:pPr lvl="1"/>
            <a:r>
              <a:rPr lang="en-US" dirty="0" smtClean="0"/>
              <a:t>Schedule and dispatch transportation wherever an Older Adult wants to go</a:t>
            </a:r>
          </a:p>
          <a:p>
            <a:pPr lvl="1"/>
            <a:r>
              <a:rPr lang="en-US" dirty="0" smtClean="0"/>
              <a:t>Access to information – medical financing, fuel assistance, tax support, etc. </a:t>
            </a:r>
          </a:p>
          <a:p>
            <a:pPr lvl="1"/>
            <a:r>
              <a:rPr lang="en-US" dirty="0" smtClean="0"/>
              <a:t>Providing dental/vision/ services</a:t>
            </a:r>
          </a:p>
        </p:txBody>
      </p:sp>
      <p:graphicFrame>
        <p:nvGraphicFramePr>
          <p:cNvPr id="3" name="Diagram 2"/>
          <p:cNvGraphicFramePr/>
          <p:nvPr>
            <p:extLst/>
          </p:nvPr>
        </p:nvGraphicFramePr>
        <p:xfrm>
          <a:off x="5334002" y="1479022"/>
          <a:ext cx="652780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eart 6"/>
          <p:cNvSpPr/>
          <p:nvPr/>
        </p:nvSpPr>
        <p:spPr>
          <a:xfrm>
            <a:off x="8140702" y="3446462"/>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743267" y="6488668"/>
            <a:ext cx="448733" cy="369332"/>
          </a:xfrm>
          <a:prstGeom prst="rect">
            <a:avLst/>
          </a:prstGeom>
          <a:noFill/>
        </p:spPr>
        <p:txBody>
          <a:bodyPr wrap="square" rtlCol="0">
            <a:spAutoFit/>
          </a:bodyPr>
          <a:lstStyle/>
          <a:p>
            <a:r>
              <a:rPr lang="en-US" dirty="0" smtClean="0"/>
              <a:t>47</a:t>
            </a:r>
            <a:endParaRPr lang="en-US" dirty="0"/>
          </a:p>
        </p:txBody>
      </p:sp>
    </p:spTree>
    <p:extLst>
      <p:ext uri="{BB962C8B-B14F-4D97-AF65-F5344CB8AC3E}">
        <p14:creationId xmlns:p14="http://schemas.microsoft.com/office/powerpoint/2010/main" val="684566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And the Benefits are Vast</a:t>
            </a:r>
            <a:endParaRPr lang="en-US" dirty="0"/>
          </a:p>
        </p:txBody>
      </p:sp>
      <p:graphicFrame>
        <p:nvGraphicFramePr>
          <p:cNvPr id="4" name="Content Placeholder 3"/>
          <p:cNvGraphicFramePr>
            <a:graphicFrameLocks noGrp="1"/>
          </p:cNvGraphicFramePr>
          <p:nvPr>
            <p:ph idx="1"/>
            <p:extLst/>
          </p:nvPr>
        </p:nvGraphicFramePr>
        <p:xfrm>
          <a:off x="838200" y="13641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743267" y="6488668"/>
            <a:ext cx="448733" cy="369332"/>
          </a:xfrm>
          <a:prstGeom prst="rect">
            <a:avLst/>
          </a:prstGeom>
          <a:noFill/>
        </p:spPr>
        <p:txBody>
          <a:bodyPr wrap="square" rtlCol="0">
            <a:spAutoFit/>
          </a:bodyPr>
          <a:lstStyle/>
          <a:p>
            <a:r>
              <a:rPr lang="en-US" dirty="0" smtClean="0"/>
              <a:t>48</a:t>
            </a:r>
            <a:endParaRPr lang="en-US" dirty="0"/>
          </a:p>
        </p:txBody>
      </p:sp>
    </p:spTree>
    <p:extLst>
      <p:ext uri="{BB962C8B-B14F-4D97-AF65-F5344CB8AC3E}">
        <p14:creationId xmlns:p14="http://schemas.microsoft.com/office/powerpoint/2010/main" val="125424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latin typeface="+mn-lt"/>
                <a:ea typeface="+mn-ea"/>
                <a:cs typeface="+mn-cs"/>
              </a:rPr>
              <a:t>How </a:t>
            </a:r>
            <a:r>
              <a:rPr lang="en-US" sz="2800" dirty="0" smtClean="0">
                <a:solidFill>
                  <a:srgbClr val="FF0000"/>
                </a:solidFill>
                <a:latin typeface="+mn-lt"/>
                <a:ea typeface="+mn-ea"/>
                <a:cs typeface="+mn-cs"/>
              </a:rPr>
              <a:t>You Can Make a Difference</a:t>
            </a:r>
            <a:endParaRPr lang="en-US" sz="2800" dirty="0">
              <a:solidFill>
                <a:srgbClr val="FF0000"/>
              </a:solidFill>
              <a:latin typeface="+mn-lt"/>
              <a:ea typeface="+mn-ea"/>
              <a:cs typeface="+mn-cs"/>
            </a:endParaRPr>
          </a:p>
        </p:txBody>
      </p:sp>
      <p:graphicFrame>
        <p:nvGraphicFramePr>
          <p:cNvPr id="5" name="Diagram 4"/>
          <p:cNvGraphicFramePr/>
          <p:nvPr>
            <p:extLst/>
          </p:nvPr>
        </p:nvGraphicFramePr>
        <p:xfrm>
          <a:off x="2776754" y="1300294"/>
          <a:ext cx="5881615" cy="438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Elbow Connector 8"/>
          <p:cNvCxnSpPr/>
          <p:nvPr/>
        </p:nvCxnSpPr>
        <p:spPr>
          <a:xfrm flipV="1">
            <a:off x="6233020" y="1690688"/>
            <a:ext cx="1182848" cy="6330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91043" y="711268"/>
            <a:ext cx="3769227"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Advocate for Older Adult Causes</a:t>
            </a:r>
          </a:p>
          <a:p>
            <a:pPr marL="285750" indent="-285750">
              <a:buFont typeface="Arial" panose="020B0604020202020204" pitchFamily="34" charset="0"/>
              <a:buChar char="•"/>
            </a:pPr>
            <a:r>
              <a:rPr lang="en-US" dirty="0" smtClean="0">
                <a:solidFill>
                  <a:prstClr val="black"/>
                </a:solidFill>
              </a:rPr>
              <a:t>Ensure that the needs and perspectives of Older Adults are included in community discussions on priorities, funding etc.</a:t>
            </a:r>
          </a:p>
          <a:p>
            <a:pPr marL="285750" indent="-285750">
              <a:buFont typeface="Arial" panose="020B0604020202020204" pitchFamily="34" charset="0"/>
              <a:buChar char="•"/>
            </a:pPr>
            <a:r>
              <a:rPr lang="en-US" dirty="0" smtClean="0">
                <a:solidFill>
                  <a:prstClr val="black"/>
                </a:solidFill>
              </a:rPr>
              <a:t>Educate our Island to the contribution Older Adult’s make</a:t>
            </a:r>
          </a:p>
          <a:p>
            <a:pPr marL="285750" indent="-285750">
              <a:buFont typeface="Arial" panose="020B0604020202020204" pitchFamily="34" charset="0"/>
              <a:buChar char="•"/>
            </a:pPr>
            <a:r>
              <a:rPr lang="en-US" dirty="0" smtClean="0">
                <a:solidFill>
                  <a:prstClr val="black"/>
                </a:solidFill>
              </a:rPr>
              <a:t>Vote at Town Meetings</a:t>
            </a:r>
          </a:p>
          <a:p>
            <a:endParaRPr lang="en-US" dirty="0" smtClean="0">
              <a:solidFill>
                <a:prstClr val="black"/>
              </a:solidFill>
            </a:endParaRPr>
          </a:p>
          <a:p>
            <a:endParaRPr lang="en-US" dirty="0" smtClean="0">
              <a:solidFill>
                <a:prstClr val="black"/>
              </a:solidFill>
            </a:endParaRPr>
          </a:p>
        </p:txBody>
      </p:sp>
      <p:cxnSp>
        <p:nvCxnSpPr>
          <p:cNvPr id="12" name="Elbow Connector 11"/>
          <p:cNvCxnSpPr/>
          <p:nvPr/>
        </p:nvCxnSpPr>
        <p:spPr>
          <a:xfrm rot="10800000">
            <a:off x="2905570" y="4324173"/>
            <a:ext cx="1153682" cy="282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7916" y="3865014"/>
            <a:ext cx="276883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Contribute financially to Island programs that serve Older Adults</a:t>
            </a:r>
          </a:p>
          <a:p>
            <a:pPr marL="285750" indent="-285750">
              <a:buFont typeface="Arial" panose="020B0604020202020204" pitchFamily="34" charset="0"/>
              <a:buChar char="•"/>
            </a:pPr>
            <a:r>
              <a:rPr lang="en-US" dirty="0" smtClean="0">
                <a:solidFill>
                  <a:prstClr val="black"/>
                </a:solidFill>
              </a:rPr>
              <a:t>Donate items you don’t need to appropriate agencies </a:t>
            </a:r>
          </a:p>
          <a:p>
            <a:pPr marL="285750" indent="-285750">
              <a:buFont typeface="Arial" panose="020B0604020202020204" pitchFamily="34" charset="0"/>
              <a:buChar char="•"/>
            </a:pPr>
            <a:endParaRPr lang="en-US" dirty="0">
              <a:solidFill>
                <a:prstClr val="black"/>
              </a:solidFill>
            </a:endParaRPr>
          </a:p>
        </p:txBody>
      </p:sp>
      <p:cxnSp>
        <p:nvCxnSpPr>
          <p:cNvPr id="16" name="Elbow Connector 15"/>
          <p:cNvCxnSpPr/>
          <p:nvPr/>
        </p:nvCxnSpPr>
        <p:spPr>
          <a:xfrm rot="16200000" flipV="1">
            <a:off x="3801430" y="2476831"/>
            <a:ext cx="1412955" cy="11365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442" y="1362738"/>
            <a:ext cx="399381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Share your expertise, experience and energy with Island organizations </a:t>
            </a:r>
          </a:p>
          <a:p>
            <a:pPr marL="285750" indent="-285750">
              <a:buFont typeface="Arial" panose="020B0604020202020204" pitchFamily="34" charset="0"/>
              <a:buChar char="•"/>
            </a:pPr>
            <a:r>
              <a:rPr lang="en-US" dirty="0" smtClean="0">
                <a:solidFill>
                  <a:prstClr val="black"/>
                </a:solidFill>
              </a:rPr>
              <a:t>Sign up today to support HAMV</a:t>
            </a:r>
          </a:p>
          <a:p>
            <a:pPr marL="285750" indent="-285750">
              <a:buFont typeface="Arial" panose="020B0604020202020204" pitchFamily="34" charset="0"/>
              <a:buChar char="•"/>
            </a:pPr>
            <a:r>
              <a:rPr lang="en-US" dirty="0" smtClean="0">
                <a:solidFill>
                  <a:prstClr val="black"/>
                </a:solidFill>
              </a:rPr>
              <a:t>Visit MVNPC website for volunteer opportunities</a:t>
            </a:r>
            <a:endParaRPr lang="en-US" dirty="0">
              <a:solidFill>
                <a:prstClr val="black"/>
              </a:solidFill>
            </a:endParaRPr>
          </a:p>
        </p:txBody>
      </p:sp>
      <p:cxnSp>
        <p:nvCxnSpPr>
          <p:cNvPr id="19" name="Elbow Connector 18"/>
          <p:cNvCxnSpPr/>
          <p:nvPr/>
        </p:nvCxnSpPr>
        <p:spPr>
          <a:xfrm flipV="1">
            <a:off x="7238288" y="3939611"/>
            <a:ext cx="1420081" cy="3845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33544" y="3449516"/>
            <a:ext cx="286916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Dispel aging stereotypes by your thoughts, words, and actions</a:t>
            </a:r>
          </a:p>
          <a:p>
            <a:pPr marL="285750" indent="-285750">
              <a:buFont typeface="Arial" panose="020B0604020202020204" pitchFamily="34" charset="0"/>
              <a:buChar char="•"/>
            </a:pPr>
            <a:r>
              <a:rPr lang="en-US" dirty="0" smtClean="0">
                <a:solidFill>
                  <a:prstClr val="black"/>
                </a:solidFill>
              </a:rPr>
              <a:t>Stay curious and flexible</a:t>
            </a:r>
          </a:p>
          <a:p>
            <a:endParaRPr lang="en-US" dirty="0" smtClean="0">
              <a:solidFill>
                <a:prstClr val="black"/>
              </a:solidFill>
            </a:endParaRPr>
          </a:p>
          <a:p>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p:txBody>
      </p:sp>
      <p:sp>
        <p:nvSpPr>
          <p:cNvPr id="13" name="TextBox 12"/>
          <p:cNvSpPr txBox="1"/>
          <p:nvPr/>
        </p:nvSpPr>
        <p:spPr>
          <a:xfrm>
            <a:off x="11743267" y="6488668"/>
            <a:ext cx="448733" cy="369332"/>
          </a:xfrm>
          <a:prstGeom prst="rect">
            <a:avLst/>
          </a:prstGeom>
          <a:noFill/>
        </p:spPr>
        <p:txBody>
          <a:bodyPr wrap="square" rtlCol="0">
            <a:spAutoFit/>
          </a:bodyPr>
          <a:lstStyle/>
          <a:p>
            <a:r>
              <a:rPr lang="en-US" dirty="0" smtClean="0"/>
              <a:t>49</a:t>
            </a:r>
            <a:endParaRPr lang="en-US" dirty="0"/>
          </a:p>
        </p:txBody>
      </p:sp>
    </p:spTree>
    <p:extLst>
      <p:ext uri="{BB962C8B-B14F-4D97-AF65-F5344CB8AC3E}">
        <p14:creationId xmlns:p14="http://schemas.microsoft.com/office/powerpoint/2010/main" val="186310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152527" y="1120413"/>
            <a:ext cx="5909347" cy="2122103"/>
          </a:xfrm>
          <a:custGeom>
            <a:avLst/>
            <a:gdLst>
              <a:gd name="connsiteX0" fmla="*/ 0 w 5378824"/>
              <a:gd name="connsiteY0" fmla="*/ 150748 h 1507479"/>
              <a:gd name="connsiteX1" fmla="*/ 150748 w 5378824"/>
              <a:gd name="connsiteY1" fmla="*/ 0 h 1507479"/>
              <a:gd name="connsiteX2" fmla="*/ 5228076 w 5378824"/>
              <a:gd name="connsiteY2" fmla="*/ 0 h 1507479"/>
              <a:gd name="connsiteX3" fmla="*/ 5378824 w 5378824"/>
              <a:gd name="connsiteY3" fmla="*/ 150748 h 1507479"/>
              <a:gd name="connsiteX4" fmla="*/ 5378824 w 5378824"/>
              <a:gd name="connsiteY4" fmla="*/ 1356731 h 1507479"/>
              <a:gd name="connsiteX5" fmla="*/ 5228076 w 5378824"/>
              <a:gd name="connsiteY5" fmla="*/ 1507479 h 1507479"/>
              <a:gd name="connsiteX6" fmla="*/ 150748 w 5378824"/>
              <a:gd name="connsiteY6" fmla="*/ 1507479 h 1507479"/>
              <a:gd name="connsiteX7" fmla="*/ 0 w 5378824"/>
              <a:gd name="connsiteY7" fmla="*/ 1356731 h 1507479"/>
              <a:gd name="connsiteX8" fmla="*/ 0 w 5378824"/>
              <a:gd name="connsiteY8" fmla="*/ 150748 h 1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1507479">
                <a:moveTo>
                  <a:pt x="0" y="150748"/>
                </a:moveTo>
                <a:cubicBezTo>
                  <a:pt x="0" y="67492"/>
                  <a:pt x="67492" y="0"/>
                  <a:pt x="150748" y="0"/>
                </a:cubicBezTo>
                <a:lnTo>
                  <a:pt x="5228076" y="0"/>
                </a:lnTo>
                <a:cubicBezTo>
                  <a:pt x="5311332" y="0"/>
                  <a:pt x="5378824" y="67492"/>
                  <a:pt x="5378824" y="150748"/>
                </a:cubicBezTo>
                <a:lnTo>
                  <a:pt x="5378824" y="1356731"/>
                </a:lnTo>
                <a:cubicBezTo>
                  <a:pt x="5378824" y="1439987"/>
                  <a:pt x="5311332" y="1507479"/>
                  <a:pt x="5228076" y="1507479"/>
                </a:cubicBezTo>
                <a:lnTo>
                  <a:pt x="150748" y="1507479"/>
                </a:lnTo>
                <a:cubicBezTo>
                  <a:pt x="67492" y="1507479"/>
                  <a:pt x="0" y="1439987"/>
                  <a:pt x="0" y="1356731"/>
                </a:cubicBezTo>
                <a:lnTo>
                  <a:pt x="0" y="150748"/>
                </a:lnTo>
                <a:close/>
              </a:path>
            </a:pathLst>
          </a:custGeom>
          <a:solidFill>
            <a:schemeClr val="accent2">
              <a:lumMod val="20000"/>
              <a:lumOff val="80000"/>
            </a:schemeClr>
          </a:solidFill>
          <a:ln w="28575">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b="1" i="1" dirty="0" smtClean="0">
                <a:solidFill>
                  <a:srgbClr val="ED7D31"/>
                </a:solidFill>
              </a:rPr>
              <a:t>Lunch from Black Sheep</a:t>
            </a:r>
          </a:p>
          <a:p>
            <a:pPr defTabSz="800100">
              <a:lnSpc>
                <a:spcPct val="90000"/>
              </a:lnSpc>
              <a:spcBef>
                <a:spcPct val="0"/>
              </a:spcBef>
              <a:spcAft>
                <a:spcPct val="35000"/>
              </a:spcAft>
            </a:pPr>
            <a:r>
              <a:rPr lang="en-US" sz="2400" b="1" dirty="0" smtClean="0">
                <a:solidFill>
                  <a:prstClr val="black"/>
                </a:solidFill>
              </a:rPr>
              <a:t>YOUR AGING JOURNEY AND HOW TO HAVE FUN WITH IT</a:t>
            </a:r>
          </a:p>
          <a:p>
            <a:pPr defTabSz="800100">
              <a:lnSpc>
                <a:spcPct val="90000"/>
              </a:lnSpc>
              <a:spcBef>
                <a:spcPct val="0"/>
              </a:spcBef>
              <a:spcAft>
                <a:spcPct val="35000"/>
              </a:spcAft>
            </a:pPr>
            <a:r>
              <a:rPr lang="en-US" dirty="0" smtClean="0">
                <a:solidFill>
                  <a:prstClr val="black"/>
                </a:solidFill>
              </a:rPr>
              <a:t>Nancy </a:t>
            </a:r>
            <a:r>
              <a:rPr lang="en-US" dirty="0" err="1" smtClean="0">
                <a:solidFill>
                  <a:prstClr val="black"/>
                </a:solidFill>
              </a:rPr>
              <a:t>Aronie</a:t>
            </a:r>
            <a:r>
              <a:rPr lang="en-US" dirty="0" smtClean="0">
                <a:solidFill>
                  <a:prstClr val="black"/>
                </a:solidFill>
              </a:rPr>
              <a:t>, Founder Chilmark Writing Workshop, Author of </a:t>
            </a:r>
            <a:r>
              <a:rPr lang="en-US" u="sng" dirty="0" smtClean="0">
                <a:solidFill>
                  <a:prstClr val="black"/>
                </a:solidFill>
              </a:rPr>
              <a:t>Memoir as Medicine</a:t>
            </a:r>
          </a:p>
          <a:p>
            <a:pPr defTabSz="800100">
              <a:lnSpc>
                <a:spcPct val="90000"/>
              </a:lnSpc>
              <a:spcBef>
                <a:spcPct val="0"/>
              </a:spcBef>
              <a:spcAft>
                <a:spcPct val="35000"/>
              </a:spcAft>
            </a:pPr>
            <a:r>
              <a:rPr lang="en-US" b="1" i="1" dirty="0">
                <a:solidFill>
                  <a:srgbClr val="ED7D31"/>
                </a:solidFill>
              </a:rPr>
              <a:t>Music by the </a:t>
            </a:r>
            <a:r>
              <a:rPr lang="en-US" b="1" i="1" dirty="0" err="1">
                <a:solidFill>
                  <a:srgbClr val="ED7D31"/>
                </a:solidFill>
              </a:rPr>
              <a:t>Ukeladies</a:t>
            </a:r>
            <a:r>
              <a:rPr lang="en-US" u="sng" dirty="0" smtClean="0">
                <a:solidFill>
                  <a:prstClr val="black"/>
                </a:solidFill>
              </a:rPr>
              <a:t/>
            </a:r>
            <a:br>
              <a:rPr lang="en-US" u="sng" dirty="0" smtClean="0">
                <a:solidFill>
                  <a:prstClr val="black"/>
                </a:solidFill>
              </a:rPr>
            </a:br>
            <a:r>
              <a:rPr lang="en-US" u="sng" dirty="0" smtClean="0">
                <a:solidFill>
                  <a:prstClr val="black"/>
                </a:solidFill>
              </a:rPr>
              <a:t> </a:t>
            </a: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22" name="Rounded Rectangle 21"/>
          <p:cNvSpPr/>
          <p:nvPr/>
        </p:nvSpPr>
        <p:spPr>
          <a:xfrm>
            <a:off x="270895" y="1434345"/>
            <a:ext cx="1035122" cy="1092699"/>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TextBox 27"/>
          <p:cNvSpPr txBox="1"/>
          <p:nvPr/>
        </p:nvSpPr>
        <p:spPr>
          <a:xfrm>
            <a:off x="270895"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a:solidFill>
                  <a:prstClr val="black"/>
                </a:solidFill>
              </a:rPr>
              <a:t>12:00 – </a:t>
            </a:r>
            <a:r>
              <a:rPr lang="en-US" sz="1600" b="1" dirty="0" smtClean="0">
                <a:solidFill>
                  <a:prstClr val="black"/>
                </a:solidFill>
              </a:rPr>
              <a:t>1:30</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endParaRPr lang="en-US" sz="1600" b="1" dirty="0">
              <a:solidFill>
                <a:prstClr val="black"/>
              </a:solidFill>
            </a:endParaRPr>
          </a:p>
        </p:txBody>
      </p:sp>
      <p:sp>
        <p:nvSpPr>
          <p:cNvPr id="30" name="TextBox 29"/>
          <p:cNvSpPr txBox="1"/>
          <p:nvPr/>
        </p:nvSpPr>
        <p:spPr>
          <a:xfrm>
            <a:off x="270894"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1</a:t>
            </a:r>
            <a:endParaRPr lang="en-US" sz="1600" b="1"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821" y="1023970"/>
            <a:ext cx="3531966" cy="5293240"/>
          </a:xfrm>
          <a:prstGeom prst="rect">
            <a:avLst/>
          </a:prstGeom>
        </p:spPr>
      </p:pic>
      <p:pic>
        <p:nvPicPr>
          <p:cNvPr id="6" name="Picture 5"/>
          <p:cNvPicPr>
            <a:picLocks noChangeAspect="1"/>
          </p:cNvPicPr>
          <p:nvPr/>
        </p:nvPicPr>
        <p:blipFill>
          <a:blip r:embed="rId4"/>
          <a:stretch>
            <a:fillRect/>
          </a:stretch>
        </p:blipFill>
        <p:spPr>
          <a:xfrm rot="20770697">
            <a:off x="4685155" y="3157208"/>
            <a:ext cx="1979797" cy="3056857"/>
          </a:xfrm>
          <a:prstGeom prst="rect">
            <a:avLst/>
          </a:prstGeom>
        </p:spPr>
      </p:pic>
      <p:sp>
        <p:nvSpPr>
          <p:cNvPr id="11" name="TextBox 10"/>
          <p:cNvSpPr txBox="1"/>
          <p:nvPr/>
        </p:nvSpPr>
        <p:spPr>
          <a:xfrm>
            <a:off x="11895667" y="6488668"/>
            <a:ext cx="296333"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482975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9" y="35298"/>
            <a:ext cx="6400303" cy="988672"/>
          </a:xfrm>
        </p:spPr>
        <p:txBody>
          <a:bodyPr>
            <a:noAutofit/>
          </a:bodyPr>
          <a:lstStyle/>
          <a:p>
            <a:r>
              <a:rPr lang="en-US" sz="3300" b="1" dirty="0" smtClean="0">
                <a:solidFill>
                  <a:srgbClr val="85AA40"/>
                </a:solidFill>
              </a:rPr>
              <a:t>SESSION 4 is Downstairs</a:t>
            </a:r>
            <a:endParaRPr lang="en-US" sz="3300" b="1" dirty="0">
              <a:solidFill>
                <a:srgbClr val="85AA40"/>
              </a:solidFill>
            </a:endParaRPr>
          </a:p>
        </p:txBody>
      </p:sp>
      <p:sp>
        <p:nvSpPr>
          <p:cNvPr id="14" name="Freeform 13"/>
          <p:cNvSpPr/>
          <p:nvPr/>
        </p:nvSpPr>
        <p:spPr>
          <a:xfrm>
            <a:off x="152527" y="1120413"/>
            <a:ext cx="5909347" cy="2122103"/>
          </a:xfrm>
          <a:custGeom>
            <a:avLst/>
            <a:gdLst>
              <a:gd name="connsiteX0" fmla="*/ 0 w 5378824"/>
              <a:gd name="connsiteY0" fmla="*/ 150748 h 1507479"/>
              <a:gd name="connsiteX1" fmla="*/ 150748 w 5378824"/>
              <a:gd name="connsiteY1" fmla="*/ 0 h 1507479"/>
              <a:gd name="connsiteX2" fmla="*/ 5228076 w 5378824"/>
              <a:gd name="connsiteY2" fmla="*/ 0 h 1507479"/>
              <a:gd name="connsiteX3" fmla="*/ 5378824 w 5378824"/>
              <a:gd name="connsiteY3" fmla="*/ 150748 h 1507479"/>
              <a:gd name="connsiteX4" fmla="*/ 5378824 w 5378824"/>
              <a:gd name="connsiteY4" fmla="*/ 1356731 h 1507479"/>
              <a:gd name="connsiteX5" fmla="*/ 5228076 w 5378824"/>
              <a:gd name="connsiteY5" fmla="*/ 1507479 h 1507479"/>
              <a:gd name="connsiteX6" fmla="*/ 150748 w 5378824"/>
              <a:gd name="connsiteY6" fmla="*/ 1507479 h 1507479"/>
              <a:gd name="connsiteX7" fmla="*/ 0 w 5378824"/>
              <a:gd name="connsiteY7" fmla="*/ 1356731 h 1507479"/>
              <a:gd name="connsiteX8" fmla="*/ 0 w 5378824"/>
              <a:gd name="connsiteY8" fmla="*/ 150748 h 1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1507479">
                <a:moveTo>
                  <a:pt x="0" y="150748"/>
                </a:moveTo>
                <a:cubicBezTo>
                  <a:pt x="0" y="67492"/>
                  <a:pt x="67492" y="0"/>
                  <a:pt x="150748" y="0"/>
                </a:cubicBezTo>
                <a:lnTo>
                  <a:pt x="5228076" y="0"/>
                </a:lnTo>
                <a:cubicBezTo>
                  <a:pt x="5311332" y="0"/>
                  <a:pt x="5378824" y="67492"/>
                  <a:pt x="5378824" y="150748"/>
                </a:cubicBezTo>
                <a:lnTo>
                  <a:pt x="5378824" y="1356731"/>
                </a:lnTo>
                <a:cubicBezTo>
                  <a:pt x="5378824" y="1439987"/>
                  <a:pt x="5311332" y="1507479"/>
                  <a:pt x="5228076" y="1507479"/>
                </a:cubicBezTo>
                <a:lnTo>
                  <a:pt x="150748" y="1507479"/>
                </a:lnTo>
                <a:cubicBezTo>
                  <a:pt x="67492" y="1507479"/>
                  <a:pt x="0" y="1439987"/>
                  <a:pt x="0" y="1356731"/>
                </a:cubicBezTo>
                <a:lnTo>
                  <a:pt x="0" y="150748"/>
                </a:lnTo>
                <a:close/>
              </a:path>
            </a:pathLst>
          </a:custGeom>
          <a:solidFill>
            <a:schemeClr val="accent2">
              <a:lumMod val="20000"/>
              <a:lumOff val="80000"/>
            </a:schemeClr>
          </a:solidFill>
          <a:ln w="28575">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b="1" i="1" dirty="0" smtClean="0">
                <a:solidFill>
                  <a:srgbClr val="ED7D31"/>
                </a:solidFill>
              </a:rPr>
              <a:t>Lunch from Black Sheep</a:t>
            </a:r>
          </a:p>
          <a:p>
            <a:pPr defTabSz="800100">
              <a:lnSpc>
                <a:spcPct val="90000"/>
              </a:lnSpc>
              <a:spcBef>
                <a:spcPct val="0"/>
              </a:spcBef>
              <a:spcAft>
                <a:spcPct val="35000"/>
              </a:spcAft>
            </a:pPr>
            <a:r>
              <a:rPr lang="en-US" sz="2400" b="1" dirty="0" smtClean="0">
                <a:solidFill>
                  <a:prstClr val="black"/>
                </a:solidFill>
              </a:rPr>
              <a:t>YOUR AGING JOURNEY AND HOW TO HAVE FUN WITH IT</a:t>
            </a:r>
          </a:p>
          <a:p>
            <a:pPr defTabSz="800100">
              <a:lnSpc>
                <a:spcPct val="90000"/>
              </a:lnSpc>
              <a:spcBef>
                <a:spcPct val="0"/>
              </a:spcBef>
              <a:spcAft>
                <a:spcPct val="35000"/>
              </a:spcAft>
            </a:pPr>
            <a:r>
              <a:rPr lang="en-US" dirty="0" smtClean="0">
                <a:solidFill>
                  <a:prstClr val="black"/>
                </a:solidFill>
              </a:rPr>
              <a:t>Nancy </a:t>
            </a:r>
            <a:r>
              <a:rPr lang="en-US" dirty="0" err="1" smtClean="0">
                <a:solidFill>
                  <a:prstClr val="black"/>
                </a:solidFill>
              </a:rPr>
              <a:t>Aronie</a:t>
            </a:r>
            <a:r>
              <a:rPr lang="en-US" dirty="0" smtClean="0">
                <a:solidFill>
                  <a:prstClr val="black"/>
                </a:solidFill>
              </a:rPr>
              <a:t>, Founder Chilmark Writing Workshop, Author of </a:t>
            </a:r>
            <a:r>
              <a:rPr lang="en-US" u="sng" dirty="0" smtClean="0">
                <a:solidFill>
                  <a:prstClr val="black"/>
                </a:solidFill>
              </a:rPr>
              <a:t>Memoir as Medicine</a:t>
            </a:r>
          </a:p>
          <a:p>
            <a:pPr defTabSz="800100">
              <a:lnSpc>
                <a:spcPct val="90000"/>
              </a:lnSpc>
              <a:spcBef>
                <a:spcPct val="0"/>
              </a:spcBef>
              <a:spcAft>
                <a:spcPct val="35000"/>
              </a:spcAft>
            </a:pPr>
            <a:r>
              <a:rPr lang="en-US" b="1" i="1" dirty="0">
                <a:solidFill>
                  <a:srgbClr val="ED7D31"/>
                </a:solidFill>
              </a:rPr>
              <a:t>Music by the </a:t>
            </a:r>
            <a:r>
              <a:rPr lang="en-US" b="1" i="1" dirty="0" err="1">
                <a:solidFill>
                  <a:srgbClr val="ED7D31"/>
                </a:solidFill>
              </a:rPr>
              <a:t>Ukeladies</a:t>
            </a:r>
            <a:r>
              <a:rPr lang="en-US" u="sng" dirty="0" smtClean="0">
                <a:solidFill>
                  <a:prstClr val="black"/>
                </a:solidFill>
              </a:rPr>
              <a:t/>
            </a:r>
            <a:br>
              <a:rPr lang="en-US" u="sng" dirty="0" smtClean="0">
                <a:solidFill>
                  <a:prstClr val="black"/>
                </a:solidFill>
              </a:rPr>
            </a:br>
            <a:r>
              <a:rPr lang="en-US" u="sng" dirty="0" smtClean="0">
                <a:solidFill>
                  <a:prstClr val="black"/>
                </a:solidFill>
              </a:rPr>
              <a:t> </a:t>
            </a: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22" name="Rounded Rectangle 21"/>
          <p:cNvSpPr/>
          <p:nvPr/>
        </p:nvSpPr>
        <p:spPr>
          <a:xfrm>
            <a:off x="270895" y="1434345"/>
            <a:ext cx="1035122" cy="1092699"/>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TextBox 27"/>
          <p:cNvSpPr txBox="1"/>
          <p:nvPr/>
        </p:nvSpPr>
        <p:spPr>
          <a:xfrm>
            <a:off x="270895"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a:solidFill>
                  <a:prstClr val="black"/>
                </a:solidFill>
              </a:rPr>
              <a:t>12:00 – </a:t>
            </a:r>
            <a:r>
              <a:rPr lang="en-US" sz="1600" b="1" dirty="0" smtClean="0">
                <a:solidFill>
                  <a:prstClr val="black"/>
                </a:solidFill>
              </a:rPr>
              <a:t>1:30</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endParaRPr lang="en-US" sz="1600" b="1" dirty="0">
              <a:solidFill>
                <a:prstClr val="black"/>
              </a:solidFill>
            </a:endParaRPr>
          </a:p>
        </p:txBody>
      </p:sp>
      <p:sp>
        <p:nvSpPr>
          <p:cNvPr id="30" name="TextBox 29"/>
          <p:cNvSpPr txBox="1"/>
          <p:nvPr/>
        </p:nvSpPr>
        <p:spPr>
          <a:xfrm>
            <a:off x="270894"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1</a:t>
            </a:r>
            <a:endParaRPr lang="en-US" sz="1600" b="1" dirty="0">
              <a:solidFill>
                <a:prstClr val="black"/>
              </a:solidFill>
            </a:endParaRPr>
          </a:p>
        </p:txBody>
      </p:sp>
      <p:sp>
        <p:nvSpPr>
          <p:cNvPr id="16" name="Freeform 15"/>
          <p:cNvSpPr/>
          <p:nvPr/>
        </p:nvSpPr>
        <p:spPr>
          <a:xfrm>
            <a:off x="152527" y="3585525"/>
            <a:ext cx="5909347" cy="2911610"/>
          </a:xfrm>
          <a:custGeom>
            <a:avLst/>
            <a:gdLst>
              <a:gd name="connsiteX0" fmla="*/ 0 w 5378824"/>
              <a:gd name="connsiteY0" fmla="*/ 281746 h 2817456"/>
              <a:gd name="connsiteX1" fmla="*/ 281746 w 5378824"/>
              <a:gd name="connsiteY1" fmla="*/ 0 h 2817456"/>
              <a:gd name="connsiteX2" fmla="*/ 5097078 w 5378824"/>
              <a:gd name="connsiteY2" fmla="*/ 0 h 2817456"/>
              <a:gd name="connsiteX3" fmla="*/ 5378824 w 5378824"/>
              <a:gd name="connsiteY3" fmla="*/ 281746 h 2817456"/>
              <a:gd name="connsiteX4" fmla="*/ 5378824 w 5378824"/>
              <a:gd name="connsiteY4" fmla="*/ 2535710 h 2817456"/>
              <a:gd name="connsiteX5" fmla="*/ 5097078 w 5378824"/>
              <a:gd name="connsiteY5" fmla="*/ 2817456 h 2817456"/>
              <a:gd name="connsiteX6" fmla="*/ 281746 w 5378824"/>
              <a:gd name="connsiteY6" fmla="*/ 2817456 h 2817456"/>
              <a:gd name="connsiteX7" fmla="*/ 0 w 5378824"/>
              <a:gd name="connsiteY7" fmla="*/ 2535710 h 2817456"/>
              <a:gd name="connsiteX8" fmla="*/ 0 w 5378824"/>
              <a:gd name="connsiteY8" fmla="*/ 281746 h 28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817456">
                <a:moveTo>
                  <a:pt x="0" y="281746"/>
                </a:moveTo>
                <a:cubicBezTo>
                  <a:pt x="0" y="126142"/>
                  <a:pt x="126142" y="0"/>
                  <a:pt x="281746" y="0"/>
                </a:cubicBezTo>
                <a:lnTo>
                  <a:pt x="5097078" y="0"/>
                </a:lnTo>
                <a:cubicBezTo>
                  <a:pt x="5252682" y="0"/>
                  <a:pt x="5378824" y="126142"/>
                  <a:pt x="5378824" y="281746"/>
                </a:cubicBezTo>
                <a:lnTo>
                  <a:pt x="5378824" y="2535710"/>
                </a:lnTo>
                <a:cubicBezTo>
                  <a:pt x="5378824" y="2691314"/>
                  <a:pt x="5252682" y="2817456"/>
                  <a:pt x="5097078" y="2817456"/>
                </a:cubicBezTo>
                <a:lnTo>
                  <a:pt x="281746" y="2817456"/>
                </a:lnTo>
                <a:cubicBezTo>
                  <a:pt x="126142" y="2817456"/>
                  <a:pt x="0" y="2691314"/>
                  <a:pt x="0" y="2535710"/>
                </a:cubicBezTo>
                <a:lnTo>
                  <a:pt x="0" y="281746"/>
                </a:lnTo>
                <a:close/>
              </a:path>
            </a:pathLst>
          </a:custGeom>
          <a:solidFill>
            <a:schemeClr val="bg1">
              <a:lumMod val="95000"/>
            </a:schemeClr>
          </a:solidFill>
          <a:ln w="28575">
            <a:solidFill>
              <a:schemeClr val="bg2">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sz="2400" b="1" dirty="0" smtClean="0">
                <a:solidFill>
                  <a:prstClr val="black"/>
                </a:solidFill>
              </a:rPr>
              <a:t>6 KEY PRIORITIES FOR AN </a:t>
            </a:r>
            <a:br>
              <a:rPr lang="en-US" sz="2400" b="1" dirty="0" smtClean="0">
                <a:solidFill>
                  <a:prstClr val="black"/>
                </a:solidFill>
              </a:rPr>
            </a:br>
            <a:r>
              <a:rPr lang="en-US" sz="2400" b="1" dirty="0" smtClean="0">
                <a:solidFill>
                  <a:prstClr val="black"/>
                </a:solidFill>
              </a:rPr>
              <a:t>AGE-FRIENDLY </a:t>
            </a:r>
            <a:r>
              <a:rPr lang="en-US" sz="2400" b="1" dirty="0">
                <a:solidFill>
                  <a:prstClr val="black"/>
                </a:solidFill>
              </a:rPr>
              <a:t>ISLAND</a:t>
            </a:r>
          </a:p>
          <a:p>
            <a:pPr defTabSz="800100">
              <a:lnSpc>
                <a:spcPct val="90000"/>
              </a:lnSpc>
              <a:spcBef>
                <a:spcPct val="0"/>
              </a:spcBef>
              <a:spcAft>
                <a:spcPct val="35000"/>
              </a:spcAft>
            </a:pPr>
            <a:r>
              <a:rPr lang="en-US" sz="1400" dirty="0" smtClean="0">
                <a:solidFill>
                  <a:prstClr val="black"/>
                </a:solidFill>
              </a:rPr>
              <a:t>Denise </a:t>
            </a:r>
            <a:r>
              <a:rPr lang="en-US" sz="1400" dirty="0" err="1" smtClean="0">
                <a:solidFill>
                  <a:prstClr val="black"/>
                </a:solidFill>
              </a:rPr>
              <a:t>Schepici</a:t>
            </a:r>
            <a:r>
              <a:rPr lang="en-US" sz="1400" dirty="0">
                <a:solidFill>
                  <a:prstClr val="black"/>
                </a:solidFill>
              </a:rPr>
              <a:t>, MV </a:t>
            </a:r>
            <a:r>
              <a:rPr lang="en-US" sz="1400" dirty="0" smtClean="0">
                <a:solidFill>
                  <a:prstClr val="black"/>
                </a:solidFill>
              </a:rPr>
              <a:t>Hospital President</a:t>
            </a:r>
            <a:endParaRPr lang="en-US" sz="1400" dirty="0">
              <a:solidFill>
                <a:prstClr val="black"/>
              </a:solidFill>
            </a:endParaRPr>
          </a:p>
          <a:p>
            <a:pPr defTabSz="800100">
              <a:lnSpc>
                <a:spcPct val="90000"/>
              </a:lnSpc>
              <a:spcBef>
                <a:spcPct val="0"/>
              </a:spcBef>
              <a:spcAft>
                <a:spcPct val="35000"/>
              </a:spcAft>
            </a:pPr>
            <a:r>
              <a:rPr lang="en-US" sz="1400" dirty="0">
                <a:solidFill>
                  <a:prstClr val="black"/>
                </a:solidFill>
              </a:rPr>
              <a:t>Lyndsay </a:t>
            </a:r>
            <a:r>
              <a:rPr lang="en-US" sz="1400" dirty="0" err="1">
                <a:solidFill>
                  <a:prstClr val="black"/>
                </a:solidFill>
              </a:rPr>
              <a:t>Famariss</a:t>
            </a:r>
            <a:r>
              <a:rPr lang="en-US" sz="1400" dirty="0">
                <a:solidFill>
                  <a:prstClr val="black"/>
                </a:solidFill>
              </a:rPr>
              <a:t>, </a:t>
            </a:r>
            <a:r>
              <a:rPr lang="en-US" sz="1400" dirty="0" smtClean="0">
                <a:solidFill>
                  <a:prstClr val="black"/>
                </a:solidFill>
              </a:rPr>
              <a:t>Edgartown COA, HAMV Board </a:t>
            </a:r>
          </a:p>
          <a:p>
            <a:pPr defTabSz="800100">
              <a:lnSpc>
                <a:spcPct val="90000"/>
              </a:lnSpc>
              <a:spcBef>
                <a:spcPct val="0"/>
              </a:spcBef>
              <a:spcAft>
                <a:spcPct val="35000"/>
              </a:spcAft>
            </a:pPr>
            <a:r>
              <a:rPr lang="en-US" sz="1400" dirty="0" smtClean="0">
                <a:solidFill>
                  <a:prstClr val="black"/>
                </a:solidFill>
              </a:rPr>
              <a:t>Bob </a:t>
            </a:r>
            <a:r>
              <a:rPr lang="en-US" sz="1400" dirty="0" err="1">
                <a:solidFill>
                  <a:prstClr val="black"/>
                </a:solidFill>
              </a:rPr>
              <a:t>Laskowski</a:t>
            </a:r>
            <a:r>
              <a:rPr lang="en-US" sz="1400" dirty="0">
                <a:solidFill>
                  <a:prstClr val="black"/>
                </a:solidFill>
              </a:rPr>
              <a:t>, Physician, Former </a:t>
            </a:r>
            <a:r>
              <a:rPr lang="en-US" sz="1400" dirty="0" smtClean="0">
                <a:solidFill>
                  <a:prstClr val="black"/>
                </a:solidFill>
              </a:rPr>
              <a:t>HC CEO, HAMV Board</a:t>
            </a:r>
          </a:p>
          <a:p>
            <a:pPr defTabSz="800100">
              <a:lnSpc>
                <a:spcPct val="90000"/>
              </a:lnSpc>
              <a:spcBef>
                <a:spcPct val="0"/>
              </a:spcBef>
              <a:spcAft>
                <a:spcPct val="35000"/>
              </a:spcAft>
            </a:pPr>
            <a:r>
              <a:rPr lang="en-US" sz="1400" dirty="0" smtClean="0">
                <a:solidFill>
                  <a:prstClr val="black"/>
                </a:solidFill>
              </a:rPr>
              <a:t>Nancy </a:t>
            </a:r>
            <a:r>
              <a:rPr lang="en-US" sz="1400" dirty="0" err="1" smtClean="0">
                <a:solidFill>
                  <a:prstClr val="black"/>
                </a:solidFill>
              </a:rPr>
              <a:t>Tutko</a:t>
            </a:r>
            <a:r>
              <a:rPr lang="en-US" sz="1400" dirty="0" smtClean="0">
                <a:solidFill>
                  <a:prstClr val="black"/>
                </a:solidFill>
              </a:rPr>
              <a:t>, Project Manager </a:t>
            </a:r>
            <a:r>
              <a:rPr lang="en-US" sz="1400" dirty="0" err="1" smtClean="0">
                <a:solidFill>
                  <a:prstClr val="black"/>
                </a:solidFill>
              </a:rPr>
              <a:t>TrailsMV</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Alexandria Pratt, Director WT Library </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Iris </a:t>
            </a:r>
            <a:r>
              <a:rPr lang="en-US" sz="1400" dirty="0">
                <a:solidFill>
                  <a:prstClr val="black"/>
                </a:solidFill>
              </a:rPr>
              <a:t>Freeman</a:t>
            </a:r>
            <a:r>
              <a:rPr lang="en-US" sz="1400" dirty="0" smtClean="0">
                <a:solidFill>
                  <a:prstClr val="black"/>
                </a:solidFill>
              </a:rPr>
              <a:t>, Educator in Elder Justice, HAMV Board</a:t>
            </a:r>
          </a:p>
          <a:p>
            <a:pPr defTabSz="800100">
              <a:lnSpc>
                <a:spcPct val="90000"/>
              </a:lnSpc>
              <a:spcBef>
                <a:spcPct val="0"/>
              </a:spcBef>
              <a:spcAft>
                <a:spcPct val="35000"/>
              </a:spcAft>
            </a:pPr>
            <a:r>
              <a:rPr lang="en-US" sz="1400" dirty="0" smtClean="0">
                <a:solidFill>
                  <a:prstClr val="black"/>
                </a:solidFill>
              </a:rPr>
              <a:t>Kate </a:t>
            </a:r>
            <a:r>
              <a:rPr lang="en-US" sz="1400" dirty="0" err="1" smtClean="0">
                <a:solidFill>
                  <a:prstClr val="black"/>
                </a:solidFill>
              </a:rPr>
              <a:t>Lefer</a:t>
            </a:r>
            <a:r>
              <a:rPr lang="en-US" sz="1400" dirty="0" smtClean="0">
                <a:solidFill>
                  <a:prstClr val="black"/>
                </a:solidFill>
              </a:rPr>
              <a:t>, MV Community Services, DEI</a:t>
            </a:r>
          </a:p>
          <a:p>
            <a:pPr defTabSz="800100">
              <a:lnSpc>
                <a:spcPct val="90000"/>
              </a:lnSpc>
              <a:spcBef>
                <a:spcPct val="0"/>
              </a:spcBef>
              <a:spcAft>
                <a:spcPct val="35000"/>
              </a:spcAft>
            </a:pPr>
            <a:r>
              <a:rPr lang="en-US" sz="1400" dirty="0">
                <a:solidFill>
                  <a:prstClr val="black"/>
                </a:solidFill>
              </a:rPr>
              <a:t>Cindy Trish, HAMV Executive Director</a:t>
            </a:r>
          </a:p>
          <a:p>
            <a:pPr defTabSz="800100">
              <a:lnSpc>
                <a:spcPct val="90000"/>
              </a:lnSpc>
              <a:spcBef>
                <a:spcPct val="0"/>
              </a:spcBef>
              <a:spcAft>
                <a:spcPct val="35000"/>
              </a:spcAft>
            </a:pPr>
            <a:r>
              <a:rPr lang="en-US" dirty="0" smtClean="0">
                <a:solidFill>
                  <a:prstClr val="black"/>
                </a:solidFill>
              </a:rPr>
              <a:t/>
            </a:r>
            <a:br>
              <a:rPr lang="en-US" dirty="0" smtClean="0">
                <a:solidFill>
                  <a:prstClr val="black"/>
                </a:solidFill>
              </a:rPr>
            </a:br>
            <a:endParaRPr lang="en-US" i="1" dirty="0">
              <a:solidFill>
                <a:srgbClr val="5B9BD5"/>
              </a:solidFill>
            </a:endParaRPr>
          </a:p>
        </p:txBody>
      </p:sp>
      <p:sp>
        <p:nvSpPr>
          <p:cNvPr id="2" name="TextBox 1"/>
          <p:cNvSpPr txBox="1"/>
          <p:nvPr/>
        </p:nvSpPr>
        <p:spPr>
          <a:xfrm>
            <a:off x="152527" y="3229354"/>
            <a:ext cx="2090921" cy="369332"/>
          </a:xfrm>
          <a:prstGeom prst="rect">
            <a:avLst/>
          </a:prstGeom>
          <a:noFill/>
        </p:spPr>
        <p:txBody>
          <a:bodyPr wrap="square" rtlCol="0">
            <a:spAutoFit/>
          </a:bodyPr>
          <a:lstStyle/>
          <a:p>
            <a:r>
              <a:rPr lang="en-US" dirty="0" smtClean="0">
                <a:solidFill>
                  <a:prstClr val="black"/>
                </a:solidFill>
              </a:rPr>
              <a:t>GO UPSTAIRS</a:t>
            </a:r>
            <a:endParaRPr lang="en-US" dirty="0">
              <a:solidFill>
                <a:prstClr val="black"/>
              </a:solidFill>
            </a:endParaRPr>
          </a:p>
        </p:txBody>
      </p:sp>
      <p:sp>
        <p:nvSpPr>
          <p:cNvPr id="27" name="TextBox 26"/>
          <p:cNvSpPr txBox="1"/>
          <p:nvPr/>
        </p:nvSpPr>
        <p:spPr>
          <a:xfrm>
            <a:off x="168632" y="6497134"/>
            <a:ext cx="4732370" cy="369332"/>
          </a:xfrm>
          <a:prstGeom prst="rect">
            <a:avLst/>
          </a:prstGeom>
          <a:noFill/>
        </p:spPr>
        <p:txBody>
          <a:bodyPr wrap="square" rtlCol="0">
            <a:spAutoFit/>
          </a:bodyPr>
          <a:lstStyle/>
          <a:p>
            <a:r>
              <a:rPr lang="en-US" dirty="0" smtClean="0">
                <a:solidFill>
                  <a:prstClr val="black"/>
                </a:solidFill>
              </a:rPr>
              <a:t>GO DOWNSTAIRS FOR HAMV BIRTHDAY CAKE</a:t>
            </a:r>
            <a:endParaRPr lang="en-US" dirty="0">
              <a:solidFill>
                <a:prstClr val="black"/>
              </a:solidFill>
            </a:endParaRPr>
          </a:p>
        </p:txBody>
      </p:sp>
      <p:pic>
        <p:nvPicPr>
          <p:cNvPr id="7" name="Picture 6"/>
          <p:cNvPicPr>
            <a:picLocks noChangeAspect="1"/>
          </p:cNvPicPr>
          <p:nvPr/>
        </p:nvPicPr>
        <p:blipFill>
          <a:blip r:embed="rId3"/>
          <a:stretch>
            <a:fillRect/>
          </a:stretch>
        </p:blipFill>
        <p:spPr>
          <a:xfrm>
            <a:off x="4901002" y="6010070"/>
            <a:ext cx="720865" cy="782926"/>
          </a:xfrm>
          <a:prstGeom prst="rect">
            <a:avLst/>
          </a:prstGeom>
        </p:spPr>
      </p:pic>
      <p:sp>
        <p:nvSpPr>
          <p:cNvPr id="31" name="Rounded Rectangle 30"/>
          <p:cNvSpPr/>
          <p:nvPr/>
        </p:nvSpPr>
        <p:spPr>
          <a:xfrm>
            <a:off x="270895" y="3922418"/>
            <a:ext cx="1094851" cy="1124296"/>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2" name="TextBox 31"/>
          <p:cNvSpPr txBox="1"/>
          <p:nvPr/>
        </p:nvSpPr>
        <p:spPr>
          <a:xfrm>
            <a:off x="270894" y="5064360"/>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1:45 </a:t>
            </a:r>
            <a:r>
              <a:rPr lang="en-US" sz="1600" b="1" dirty="0">
                <a:solidFill>
                  <a:prstClr val="black"/>
                </a:solidFill>
              </a:rPr>
              <a:t>– </a:t>
            </a:r>
            <a:r>
              <a:rPr lang="en-US" sz="1600" b="1" dirty="0" smtClean="0">
                <a:solidFill>
                  <a:prstClr val="black"/>
                </a:solidFill>
              </a:rPr>
              <a:t>3:00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3" name="TextBox 32"/>
          <p:cNvSpPr txBox="1"/>
          <p:nvPr/>
        </p:nvSpPr>
        <p:spPr>
          <a:xfrm>
            <a:off x="284495" y="359084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2</a:t>
            </a:r>
            <a:endParaRPr lang="en-US" sz="1600" b="1" dirty="0">
              <a:solidFill>
                <a:prstClr val="black"/>
              </a:solidFill>
            </a:endParaRPr>
          </a:p>
        </p:txBody>
      </p:sp>
      <p:sp>
        <p:nvSpPr>
          <p:cNvPr id="23" name="Freeform 22"/>
          <p:cNvSpPr/>
          <p:nvPr/>
        </p:nvSpPr>
        <p:spPr>
          <a:xfrm>
            <a:off x="6509530" y="1125423"/>
            <a:ext cx="5513137" cy="211050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4">
              <a:lumMod val="20000"/>
              <a:lumOff val="80000"/>
            </a:schemeClr>
          </a:solidFill>
          <a:ln w="28575">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AGING TRENDS ON MV FOR THE NEXT 10 YEARS</a:t>
            </a:r>
          </a:p>
          <a:p>
            <a:pPr marL="117475" defTabSz="800100">
              <a:lnSpc>
                <a:spcPct val="90000"/>
              </a:lnSpc>
              <a:spcBef>
                <a:spcPct val="0"/>
              </a:spcBef>
              <a:spcAft>
                <a:spcPct val="35000"/>
              </a:spcAft>
            </a:pPr>
            <a:r>
              <a:rPr lang="en-US" dirty="0">
                <a:solidFill>
                  <a:prstClr val="black"/>
                </a:solidFill>
              </a:rPr>
              <a:t>Adam Turner, MV Commission</a:t>
            </a:r>
          </a:p>
          <a:p>
            <a:pPr marL="117475" defTabSz="800100">
              <a:lnSpc>
                <a:spcPct val="90000"/>
              </a:lnSpc>
              <a:spcBef>
                <a:spcPct val="0"/>
              </a:spcBef>
              <a:spcAft>
                <a:spcPct val="35000"/>
              </a:spcAft>
            </a:pPr>
            <a:r>
              <a:rPr lang="en-US" dirty="0" smtClean="0">
                <a:solidFill>
                  <a:prstClr val="black"/>
                </a:solidFill>
              </a:rPr>
              <a:t>Cindy Trish, HAMV</a:t>
            </a:r>
            <a:endParaRPr lang="en-US" dirty="0">
              <a:solidFill>
                <a:prstClr val="black"/>
              </a:solidFill>
            </a:endParaRPr>
          </a:p>
          <a:p>
            <a:pPr marL="117475" defTabSz="800100">
              <a:lnSpc>
                <a:spcPct val="90000"/>
              </a:lnSpc>
              <a:spcBef>
                <a:spcPct val="0"/>
              </a:spcBef>
              <a:spcAft>
                <a:spcPct val="35000"/>
              </a:spcAft>
            </a:pPr>
            <a:r>
              <a:rPr lang="en-US" b="1" i="1" dirty="0" smtClean="0">
                <a:solidFill>
                  <a:srgbClr val="FFC000">
                    <a:lumMod val="75000"/>
                  </a:srgbClr>
                </a:solidFill>
              </a:rPr>
              <a:t/>
            </a:r>
            <a:br>
              <a:rPr lang="en-US" b="1" i="1" dirty="0" smtClean="0">
                <a:solidFill>
                  <a:srgbClr val="FFC000">
                    <a:lumMod val="75000"/>
                  </a:srgbClr>
                </a:solidFill>
              </a:rPr>
            </a:br>
            <a:r>
              <a:rPr lang="en-US" b="1" i="1" dirty="0" smtClean="0">
                <a:solidFill>
                  <a:srgbClr val="FFC000">
                    <a:lumMod val="75000"/>
                  </a:srgbClr>
                </a:solidFill>
              </a:rPr>
              <a:t>Let’s take a look at the data</a:t>
            </a:r>
            <a:endParaRPr lang="en-US" b="1" dirty="0" smtClean="0">
              <a:solidFill>
                <a:srgbClr val="FFC000">
                  <a:lumMod val="75000"/>
                </a:srgbClr>
              </a:solidFill>
            </a:endParaRPr>
          </a:p>
        </p:txBody>
      </p:sp>
      <p:sp>
        <p:nvSpPr>
          <p:cNvPr id="34" name="Rounded Rectangle 33"/>
          <p:cNvSpPr/>
          <p:nvPr/>
        </p:nvSpPr>
        <p:spPr>
          <a:xfrm>
            <a:off x="6662982" y="1402453"/>
            <a:ext cx="1121076" cy="109419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5" name="TextBox 34"/>
          <p:cNvSpPr txBox="1"/>
          <p:nvPr/>
        </p:nvSpPr>
        <p:spPr>
          <a:xfrm>
            <a:off x="6662982"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3:30 </a:t>
            </a:r>
            <a:r>
              <a:rPr lang="en-US" sz="1600" b="1" dirty="0">
                <a:solidFill>
                  <a:prstClr val="black"/>
                </a:solidFill>
              </a:rPr>
              <a:t>– </a:t>
            </a:r>
            <a:r>
              <a:rPr lang="en-US" sz="1600" b="1" dirty="0" smtClean="0">
                <a:solidFill>
                  <a:prstClr val="black"/>
                </a:solidFill>
              </a:rPr>
              <a:t>4:30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6" name="TextBox 35"/>
          <p:cNvSpPr txBox="1"/>
          <p:nvPr/>
        </p:nvSpPr>
        <p:spPr>
          <a:xfrm>
            <a:off x="6662981"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3</a:t>
            </a:r>
            <a:endParaRPr lang="en-US" sz="1600" b="1" dirty="0">
              <a:solidFill>
                <a:prstClr val="black"/>
              </a:solidFill>
            </a:endParaRPr>
          </a:p>
        </p:txBody>
      </p:sp>
      <p:sp>
        <p:nvSpPr>
          <p:cNvPr id="40" name="TextBox 39"/>
          <p:cNvSpPr txBox="1"/>
          <p:nvPr/>
        </p:nvSpPr>
        <p:spPr>
          <a:xfrm>
            <a:off x="6509530" y="708071"/>
            <a:ext cx="4732370" cy="369332"/>
          </a:xfrm>
          <a:prstGeom prst="rect">
            <a:avLst/>
          </a:prstGeom>
          <a:noFill/>
        </p:spPr>
        <p:txBody>
          <a:bodyPr wrap="square" rtlCol="0">
            <a:spAutoFit/>
          </a:bodyPr>
          <a:lstStyle/>
          <a:p>
            <a:r>
              <a:rPr lang="en-US" dirty="0" smtClean="0">
                <a:solidFill>
                  <a:prstClr val="black"/>
                </a:solidFill>
              </a:rPr>
              <a:t>GO BACK UPSTAIRS</a:t>
            </a:r>
            <a:endParaRPr lang="en-US" dirty="0">
              <a:solidFill>
                <a:prstClr val="black"/>
              </a:solidFill>
            </a:endParaRPr>
          </a:p>
        </p:txBody>
      </p:sp>
      <p:sp>
        <p:nvSpPr>
          <p:cNvPr id="3" name="Rectangle 2"/>
          <p:cNvSpPr/>
          <p:nvPr/>
        </p:nvSpPr>
        <p:spPr>
          <a:xfrm>
            <a:off x="-97277" y="708071"/>
            <a:ext cx="12289277" cy="6158395"/>
          </a:xfrm>
          <a:prstGeom prst="rect">
            <a:avLst/>
          </a:prstGeom>
          <a:solidFill>
            <a:schemeClr val="bg2">
              <a:lumMod val="90000"/>
              <a:alpha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p:nvSpPr>
        <p:spPr>
          <a:xfrm>
            <a:off x="6509530" y="3585524"/>
            <a:ext cx="5513137" cy="258882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5">
              <a:lumMod val="20000"/>
              <a:lumOff val="80000"/>
            </a:schemeClr>
          </a:solidFill>
          <a:ln w="28575">
            <a:solidFill>
              <a:srgbClr val="0070C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POLICIES THAT COULD IMPACT AGING ON MV AND WHAT WE CAN DO</a:t>
            </a:r>
            <a:r>
              <a:rPr lang="en-US" sz="2400" b="1" dirty="0">
                <a:solidFill>
                  <a:prstClr val="black"/>
                </a:solidFill>
              </a:rPr>
              <a:t/>
            </a:r>
            <a:br>
              <a:rPr lang="en-US" sz="2400" b="1" dirty="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Michael E. </a:t>
            </a:r>
            <a:r>
              <a:rPr lang="en-US" dirty="0" err="1" smtClean="0">
                <a:solidFill>
                  <a:prstClr val="black"/>
                </a:solidFill>
              </a:rPr>
              <a:t>Festa</a:t>
            </a:r>
            <a:r>
              <a:rPr lang="en-US" dirty="0" smtClean="0">
                <a:solidFill>
                  <a:prstClr val="black"/>
                </a:solidFill>
              </a:rPr>
              <a:t>, State Director, AARP Massachusetts</a:t>
            </a:r>
            <a:br>
              <a:rPr lang="en-US" dirty="0" smtClean="0">
                <a:solidFill>
                  <a:prstClr val="black"/>
                </a:solidFill>
              </a:rPr>
            </a:br>
            <a:r>
              <a:rPr lang="en-US" dirty="0" smtClean="0">
                <a:solidFill>
                  <a:prstClr val="black"/>
                </a:solidFill>
              </a:rPr>
              <a:t/>
            </a:r>
            <a:br>
              <a:rPr lang="en-US" dirty="0" smtClean="0">
                <a:solidFill>
                  <a:prstClr val="black"/>
                </a:solidFill>
              </a:rPr>
            </a:br>
            <a:r>
              <a:rPr lang="en-US" b="1" i="1" dirty="0">
                <a:solidFill>
                  <a:srgbClr val="4472C4"/>
                </a:solidFill>
              </a:rPr>
              <a:t>N</a:t>
            </a:r>
            <a:r>
              <a:rPr lang="en-US" b="1" i="1" dirty="0" smtClean="0">
                <a:solidFill>
                  <a:srgbClr val="4472C4"/>
                </a:solidFill>
              </a:rPr>
              <a:t>etwork while enjoying light snacks and beverages; Sign-up for action committees</a:t>
            </a:r>
            <a:endParaRPr lang="en-US" b="1" i="1" dirty="0">
              <a:solidFill>
                <a:srgbClr val="4472C4"/>
              </a:solidFill>
            </a:endParaRPr>
          </a:p>
        </p:txBody>
      </p:sp>
      <p:sp>
        <p:nvSpPr>
          <p:cNvPr id="26" name="Rounded Rectangle 25"/>
          <p:cNvSpPr/>
          <p:nvPr/>
        </p:nvSpPr>
        <p:spPr>
          <a:xfrm>
            <a:off x="6662982" y="3894739"/>
            <a:ext cx="1121076" cy="112429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9" name="TextBox 28"/>
          <p:cNvSpPr txBox="1"/>
          <p:nvPr/>
        </p:nvSpPr>
        <p:spPr>
          <a:xfrm>
            <a:off x="6509530" y="3230232"/>
            <a:ext cx="1862774" cy="369332"/>
          </a:xfrm>
          <a:prstGeom prst="rect">
            <a:avLst/>
          </a:prstGeom>
          <a:noFill/>
        </p:spPr>
        <p:txBody>
          <a:bodyPr wrap="square" rtlCol="0">
            <a:spAutoFit/>
          </a:bodyPr>
          <a:lstStyle/>
          <a:p>
            <a:r>
              <a:rPr lang="en-US" dirty="0" smtClean="0">
                <a:solidFill>
                  <a:prstClr val="black"/>
                </a:solidFill>
              </a:rPr>
              <a:t>GO DOWNSTAIRS</a:t>
            </a:r>
            <a:endParaRPr lang="en-US" dirty="0">
              <a:solidFill>
                <a:prstClr val="black"/>
              </a:solidFill>
            </a:endParaRPr>
          </a:p>
        </p:txBody>
      </p:sp>
      <p:sp>
        <p:nvSpPr>
          <p:cNvPr id="39" name="TextBox 38"/>
          <p:cNvSpPr txBox="1"/>
          <p:nvPr/>
        </p:nvSpPr>
        <p:spPr>
          <a:xfrm>
            <a:off x="8372304" y="6262335"/>
            <a:ext cx="3819696" cy="523220"/>
          </a:xfrm>
          <a:prstGeom prst="rect">
            <a:avLst/>
          </a:prstGeom>
          <a:noFill/>
        </p:spPr>
        <p:txBody>
          <a:bodyPr wrap="square" rtlCol="0">
            <a:spAutoFit/>
          </a:bodyPr>
          <a:lstStyle/>
          <a:p>
            <a:r>
              <a:rPr lang="en-US" sz="1400" i="1" dirty="0" smtClean="0">
                <a:solidFill>
                  <a:prstClr val="black"/>
                </a:solidFill>
              </a:rPr>
              <a:t>* WE’LL FINISH IN TIME FOR WT RESIDENTS TO ATTEND SPECIAL TOWN MEETING</a:t>
            </a:r>
            <a:endParaRPr lang="en-US" sz="1400" i="1" dirty="0">
              <a:solidFill>
                <a:prstClr val="black"/>
              </a:solidFill>
            </a:endParaRPr>
          </a:p>
        </p:txBody>
      </p:sp>
      <p:sp>
        <p:nvSpPr>
          <p:cNvPr id="37" name="TextBox 36"/>
          <p:cNvSpPr txBox="1"/>
          <p:nvPr/>
        </p:nvSpPr>
        <p:spPr>
          <a:xfrm>
            <a:off x="6678405" y="359027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4</a:t>
            </a:r>
            <a:endParaRPr lang="en-US" sz="1600" b="1" dirty="0">
              <a:solidFill>
                <a:prstClr val="black"/>
              </a:solidFill>
            </a:endParaRPr>
          </a:p>
        </p:txBody>
      </p:sp>
      <p:sp>
        <p:nvSpPr>
          <p:cNvPr id="21" name="TextBox 20"/>
          <p:cNvSpPr txBox="1"/>
          <p:nvPr/>
        </p:nvSpPr>
        <p:spPr>
          <a:xfrm>
            <a:off x="6662981" y="5059358"/>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4:45 </a:t>
            </a:r>
            <a:r>
              <a:rPr lang="en-US" sz="1600" b="1" dirty="0">
                <a:solidFill>
                  <a:prstClr val="black"/>
                </a:solidFill>
              </a:rPr>
              <a:t>– </a:t>
            </a:r>
            <a:r>
              <a:rPr lang="en-US" sz="1600" b="1" dirty="0" smtClean="0">
                <a:solidFill>
                  <a:prstClr val="black"/>
                </a:solidFill>
              </a:rPr>
              <a:t>5:30 *</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p>
        </p:txBody>
      </p:sp>
      <p:sp>
        <p:nvSpPr>
          <p:cNvPr id="38" name="TextBox 37"/>
          <p:cNvSpPr txBox="1"/>
          <p:nvPr/>
        </p:nvSpPr>
        <p:spPr>
          <a:xfrm>
            <a:off x="11743267" y="6488668"/>
            <a:ext cx="448733" cy="369332"/>
          </a:xfrm>
          <a:prstGeom prst="rect">
            <a:avLst/>
          </a:prstGeom>
          <a:noFill/>
        </p:spPr>
        <p:txBody>
          <a:bodyPr wrap="square" rtlCol="0">
            <a:spAutoFit/>
          </a:bodyPr>
          <a:lstStyle/>
          <a:p>
            <a:r>
              <a:rPr lang="en-US" dirty="0" smtClean="0"/>
              <a:t>50</a:t>
            </a:r>
            <a:endParaRPr lang="en-US" dirty="0"/>
          </a:p>
        </p:txBody>
      </p:sp>
    </p:spTree>
    <p:extLst>
      <p:ext uri="{BB962C8B-B14F-4D97-AF65-F5344CB8AC3E}">
        <p14:creationId xmlns:p14="http://schemas.microsoft.com/office/powerpoint/2010/main" val="4187774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73201"/>
            <a:ext cx="10589503" cy="988672"/>
          </a:xfrm>
        </p:spPr>
        <p:txBody>
          <a:bodyPr>
            <a:noAutofit/>
          </a:bodyPr>
          <a:lstStyle/>
          <a:p>
            <a:r>
              <a:rPr lang="en-US" sz="3300" b="1" dirty="0" smtClean="0">
                <a:solidFill>
                  <a:srgbClr val="85AA40"/>
                </a:solidFill>
              </a:rPr>
              <a:t>SESSION 4: POLICIES THAT COULD IMPACT AGING ON MV AND WHAT WE CAN DO</a:t>
            </a:r>
            <a:endParaRPr lang="en-US" sz="3300" b="1" dirty="0">
              <a:solidFill>
                <a:srgbClr val="85AA40"/>
              </a:solidFill>
            </a:endParaRPr>
          </a:p>
        </p:txBody>
      </p:sp>
      <p:pic>
        <p:nvPicPr>
          <p:cNvPr id="5" name="Picture 4"/>
          <p:cNvPicPr>
            <a:picLocks noChangeAspect="1"/>
          </p:cNvPicPr>
          <p:nvPr/>
        </p:nvPicPr>
        <p:blipFill>
          <a:blip r:embed="rId2"/>
          <a:stretch>
            <a:fillRect/>
          </a:stretch>
        </p:blipFill>
        <p:spPr>
          <a:xfrm>
            <a:off x="3843743" y="1235413"/>
            <a:ext cx="3169900" cy="4448983"/>
          </a:xfrm>
          <a:prstGeom prst="rect">
            <a:avLst/>
          </a:prstGeom>
        </p:spPr>
      </p:pic>
      <p:sp>
        <p:nvSpPr>
          <p:cNvPr id="7" name="TextBox 6"/>
          <p:cNvSpPr txBox="1"/>
          <p:nvPr/>
        </p:nvSpPr>
        <p:spPr>
          <a:xfrm>
            <a:off x="7354110" y="1999640"/>
            <a:ext cx="4682247" cy="3046988"/>
          </a:xfrm>
          <a:prstGeom prst="rect">
            <a:avLst/>
          </a:prstGeom>
          <a:noFill/>
        </p:spPr>
        <p:txBody>
          <a:bodyPr wrap="square" rtlCol="0">
            <a:spAutoFit/>
          </a:bodyPr>
          <a:lstStyle/>
          <a:p>
            <a:r>
              <a:rPr lang="en-US" sz="4800" dirty="0">
                <a:solidFill>
                  <a:prstClr val="black"/>
                </a:solidFill>
              </a:rPr>
              <a:t>Michael E. </a:t>
            </a:r>
            <a:r>
              <a:rPr lang="en-US" sz="4800" dirty="0" err="1">
                <a:solidFill>
                  <a:prstClr val="black"/>
                </a:solidFill>
              </a:rPr>
              <a:t>Festa</a:t>
            </a:r>
            <a:r>
              <a:rPr lang="en-US" sz="4800" dirty="0">
                <a:solidFill>
                  <a:prstClr val="black"/>
                </a:solidFill>
              </a:rPr>
              <a:t>, State Director, AARP Massachusetts</a:t>
            </a:r>
            <a:endParaRPr lang="en-US" sz="4800" dirty="0"/>
          </a:p>
        </p:txBody>
      </p:sp>
      <p:pic>
        <p:nvPicPr>
          <p:cNvPr id="6" name="Picture 5" descr="A black and white logo with red text&#10;&#10;Description automatically generated">
            <a:extLst>
              <a:ext uri="{FF2B5EF4-FFF2-40B4-BE49-F238E27FC236}">
                <a16:creationId xmlns:a16="http://schemas.microsoft.com/office/drawing/2014/main" xmlns="" id="{A05DC25C-80F1-8075-D9E5-03C5D70E6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109" y="5523576"/>
            <a:ext cx="2511816" cy="1100424"/>
          </a:xfrm>
          <a:prstGeom prst="rect">
            <a:avLst/>
          </a:prstGeom>
        </p:spPr>
      </p:pic>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51</a:t>
            </a:r>
            <a:endParaRPr lang="en-US" dirty="0"/>
          </a:p>
        </p:txBody>
      </p:sp>
    </p:spTree>
    <p:extLst>
      <p:ext uri="{BB962C8B-B14F-4D97-AF65-F5344CB8AC3E}">
        <p14:creationId xmlns:p14="http://schemas.microsoft.com/office/powerpoint/2010/main" val="3552983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8A5D6-3B04-DC49-FD53-76A05288722C}"/>
              </a:ext>
            </a:extLst>
          </p:cNvPr>
          <p:cNvSpPr>
            <a:spLocks noGrp="1"/>
          </p:cNvSpPr>
          <p:nvPr>
            <p:ph type="title"/>
          </p:nvPr>
        </p:nvSpPr>
        <p:spPr>
          <a:xfrm>
            <a:off x="587537" y="234000"/>
            <a:ext cx="10515600" cy="1325563"/>
          </a:xfrm>
        </p:spPr>
        <p:txBody>
          <a:bodyPr/>
          <a:lstStyle/>
          <a:p>
            <a:r>
              <a:rPr lang="en-US" b="1" dirty="0"/>
              <a:t>Contribute to Policy Changes: </a:t>
            </a:r>
            <a:r>
              <a:rPr lang="en-US" i="1" dirty="0"/>
              <a:t>Stay Informed</a:t>
            </a:r>
          </a:p>
        </p:txBody>
      </p:sp>
      <p:sp>
        <p:nvSpPr>
          <p:cNvPr id="4" name="TextBox 3">
            <a:extLst>
              <a:ext uri="{FF2B5EF4-FFF2-40B4-BE49-F238E27FC236}">
                <a16:creationId xmlns:a16="http://schemas.microsoft.com/office/drawing/2014/main" xmlns="" id="{8B952529-409B-A616-0FFD-A22D42846289}"/>
              </a:ext>
            </a:extLst>
          </p:cNvPr>
          <p:cNvSpPr txBox="1"/>
          <p:nvPr/>
        </p:nvSpPr>
        <p:spPr>
          <a:xfrm>
            <a:off x="5097595" y="1557320"/>
            <a:ext cx="6005542" cy="4018985"/>
          </a:xfrm>
          <a:prstGeom prst="rect">
            <a:avLst/>
          </a:prstGeom>
          <a:noFill/>
        </p:spPr>
        <p:txBody>
          <a:bodyPr wrap="square" rtlCol="0">
            <a:spAutoFit/>
          </a:bodyPr>
          <a:lstStyle/>
          <a:p>
            <a:pPr>
              <a:lnSpc>
                <a:spcPts val="2200"/>
              </a:lnSpc>
            </a:pPr>
            <a:r>
              <a:rPr lang="en-US" b="1" dirty="0">
                <a:solidFill>
                  <a:srgbClr val="C00000"/>
                </a:solidFill>
              </a:rPr>
              <a:t>Stay Updated about High Priority Advocacy Events: </a:t>
            </a:r>
            <a:br>
              <a:rPr lang="en-US" b="1" dirty="0">
                <a:solidFill>
                  <a:srgbClr val="C00000"/>
                </a:solidFill>
              </a:rPr>
            </a:br>
            <a:endParaRPr lang="en-US" sz="1000" b="1" dirty="0">
              <a:solidFill>
                <a:srgbClr val="C00000"/>
              </a:solidFill>
            </a:endParaRPr>
          </a:p>
          <a:p>
            <a:pPr marL="171450" indent="-171450">
              <a:lnSpc>
                <a:spcPts val="2200"/>
              </a:lnSpc>
              <a:buFont typeface="Wingdings" panose="05000000000000000000" pitchFamily="2" charset="2"/>
              <a:buChar char="§"/>
            </a:pPr>
            <a:r>
              <a:rPr lang="en-US" sz="1400" b="1" i="1" dirty="0">
                <a:solidFill>
                  <a:prstClr val="black"/>
                </a:solidFill>
              </a:rPr>
              <a:t>Join us on </a:t>
            </a:r>
            <a:r>
              <a:rPr lang="en-US" sz="1400" b="1" i="1" dirty="0">
                <a:solidFill>
                  <a:prstClr val="black"/>
                </a:solidFill>
                <a:hlinkClick r:id="rId2">
                  <a:extLst>
                    <a:ext uri="{A12FA001-AC4F-418D-AE19-62706E023703}">
                      <ahyp:hlinkClr xmlns:ahyp="http://schemas.microsoft.com/office/drawing/2018/hyperlinkcolor" xmlns="" val="tx"/>
                    </a:ext>
                  </a:extLst>
                </a:hlinkClick>
              </a:rPr>
              <a:t>www.mobilize.us/aarpma</a:t>
            </a:r>
            <a:endParaRPr lang="en-US" sz="1400" b="1" i="1" dirty="0">
              <a:solidFill>
                <a:prstClr val="black"/>
              </a:solidFill>
            </a:endParaRPr>
          </a:p>
          <a:p>
            <a:pPr marL="344488">
              <a:lnSpc>
                <a:spcPts val="2200"/>
              </a:lnSpc>
            </a:pPr>
            <a:r>
              <a:rPr lang="en-US" sz="1400" b="1" i="1" dirty="0">
                <a:solidFill>
                  <a:prstClr val="black"/>
                </a:solidFill>
              </a:rPr>
              <a:t>You will join AARP's online network and will receive urgent news and action alerts about the issues that matter the most to older Americans, as well as information about AARP activities and  events.</a:t>
            </a:r>
          </a:p>
          <a:p>
            <a:pPr marL="344488">
              <a:lnSpc>
                <a:spcPts val="2200"/>
              </a:lnSpc>
            </a:pPr>
            <a:endParaRPr lang="en-US" sz="1400" b="1" i="1" dirty="0">
              <a:solidFill>
                <a:prstClr val="black"/>
              </a:solidFill>
            </a:endParaRPr>
          </a:p>
          <a:p>
            <a:pPr marL="171450" indent="-171450">
              <a:lnSpc>
                <a:spcPts val="2200"/>
              </a:lnSpc>
              <a:buFont typeface="Wingdings" panose="05000000000000000000" pitchFamily="2" charset="2"/>
              <a:buChar char="§"/>
            </a:pPr>
            <a:r>
              <a:rPr lang="en-US" sz="1400" b="1" i="1" dirty="0">
                <a:solidFill>
                  <a:prstClr val="black"/>
                </a:solidFill>
              </a:rPr>
              <a:t>To stay up to date with Advocacy information and alerts text “Join” to 22777 to join AARP Advocacy Text alert program</a:t>
            </a:r>
          </a:p>
          <a:p>
            <a:pPr marL="171450" indent="-171450">
              <a:lnSpc>
                <a:spcPts val="2200"/>
              </a:lnSpc>
              <a:buFont typeface="Wingdings" panose="05000000000000000000" pitchFamily="2" charset="2"/>
              <a:buChar char="§"/>
            </a:pPr>
            <a:endParaRPr lang="en-US" sz="1400" b="1" i="1" dirty="0">
              <a:solidFill>
                <a:prstClr val="black"/>
              </a:solidFill>
            </a:endParaRPr>
          </a:p>
          <a:p>
            <a:pPr marL="171450" indent="-171450">
              <a:lnSpc>
                <a:spcPts val="2200"/>
              </a:lnSpc>
              <a:buFont typeface="Wingdings" panose="05000000000000000000" pitchFamily="2" charset="2"/>
              <a:buChar char="§"/>
            </a:pPr>
            <a:r>
              <a:rPr lang="en-US" sz="1400" b="1" i="1" dirty="0">
                <a:solidFill>
                  <a:prstClr val="black"/>
                </a:solidFill>
              </a:rPr>
              <a:t>Share your story. AARP is collecting and sharing stories with lawmakers to ensure they don’t ignore our needs. We’ll read each and every one, and use them to remind our elected leaders that their constituents need help NOW. Share your story </a:t>
            </a:r>
            <a:r>
              <a:rPr lang="en-US" sz="1400" b="1" i="1" u="sng" dirty="0">
                <a:solidFill>
                  <a:prstClr val="black"/>
                </a:solidFill>
                <a:hlinkClick r:id="rId3">
                  <a:extLst>
                    <a:ext uri="{A12FA001-AC4F-418D-AE19-62706E023703}">
                      <ahyp:hlinkClr xmlns:ahyp="http://schemas.microsoft.com/office/drawing/2018/hyperlinkcolor" xmlns="" val="tx"/>
                    </a:ext>
                  </a:extLst>
                </a:hlinkClick>
              </a:rPr>
              <a:t>www.aarp.org/iheartcaregivers</a:t>
            </a:r>
            <a:r>
              <a:rPr lang="en-US" sz="1400" b="1" i="1" u="sng" dirty="0">
                <a:solidFill>
                  <a:prstClr val="black"/>
                </a:solidFill>
              </a:rPr>
              <a:t>  </a:t>
            </a:r>
          </a:p>
        </p:txBody>
      </p:sp>
      <p:pic>
        <p:nvPicPr>
          <p:cNvPr id="7" name="Picture 6" descr="A building with a gold dome on the front&#10;&#10;Description automatically generated">
            <a:extLst>
              <a:ext uri="{FF2B5EF4-FFF2-40B4-BE49-F238E27FC236}">
                <a16:creationId xmlns:a16="http://schemas.microsoft.com/office/drawing/2014/main" xmlns="" id="{928EF717-9FAF-9C19-4AC5-191C1F598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53" y="2044965"/>
            <a:ext cx="4585606" cy="3043696"/>
          </a:xfrm>
          <a:prstGeom prst="rect">
            <a:avLst/>
          </a:prstGeom>
          <a:ln>
            <a:noFill/>
          </a:ln>
          <a:effectLst>
            <a:outerShdw blurRad="292100" dist="139700" dir="2700000" algn="tl" rotWithShape="0">
              <a:srgbClr val="333333">
                <a:alpha val="65000"/>
              </a:srgbClr>
            </a:outerShdw>
          </a:effectLst>
        </p:spPr>
      </p:pic>
      <p:pic>
        <p:nvPicPr>
          <p:cNvPr id="11" name="Picture 10" descr="A black and white logo with red text&#10;&#10;Description automatically generated">
            <a:extLst>
              <a:ext uri="{FF2B5EF4-FFF2-40B4-BE49-F238E27FC236}">
                <a16:creationId xmlns:a16="http://schemas.microsoft.com/office/drawing/2014/main" xmlns="" id="{EDF45767-3FF5-064C-8978-75ED2B6426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109" y="5560900"/>
            <a:ext cx="2511816" cy="1100424"/>
          </a:xfrm>
          <a:prstGeom prst="rect">
            <a:avLst/>
          </a:prstGeom>
        </p:spPr>
      </p:pic>
      <p:sp>
        <p:nvSpPr>
          <p:cNvPr id="6" name="TextBox 5"/>
          <p:cNvSpPr txBox="1"/>
          <p:nvPr/>
        </p:nvSpPr>
        <p:spPr>
          <a:xfrm>
            <a:off x="11743267" y="6488668"/>
            <a:ext cx="448733" cy="369332"/>
          </a:xfrm>
          <a:prstGeom prst="rect">
            <a:avLst/>
          </a:prstGeom>
          <a:noFill/>
        </p:spPr>
        <p:txBody>
          <a:bodyPr wrap="square" rtlCol="0">
            <a:spAutoFit/>
          </a:bodyPr>
          <a:lstStyle/>
          <a:p>
            <a:r>
              <a:rPr lang="en-US" dirty="0" smtClean="0"/>
              <a:t>52</a:t>
            </a:r>
            <a:endParaRPr lang="en-US" dirty="0"/>
          </a:p>
        </p:txBody>
      </p:sp>
    </p:spTree>
    <p:extLst>
      <p:ext uri="{BB962C8B-B14F-4D97-AF65-F5344CB8AC3E}">
        <p14:creationId xmlns:p14="http://schemas.microsoft.com/office/powerpoint/2010/main" val="1490851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8A5D6-3B04-DC49-FD53-76A05288722C}"/>
              </a:ext>
            </a:extLst>
          </p:cNvPr>
          <p:cNvSpPr>
            <a:spLocks noGrp="1"/>
          </p:cNvSpPr>
          <p:nvPr>
            <p:ph type="title"/>
          </p:nvPr>
        </p:nvSpPr>
        <p:spPr>
          <a:xfrm>
            <a:off x="587537" y="234000"/>
            <a:ext cx="10515600" cy="1325563"/>
          </a:xfrm>
        </p:spPr>
        <p:txBody>
          <a:bodyPr/>
          <a:lstStyle/>
          <a:p>
            <a:r>
              <a:rPr lang="en-US" b="1" dirty="0"/>
              <a:t>Contribute to Policy Changes: </a:t>
            </a:r>
            <a:r>
              <a:rPr lang="en-US" i="1" dirty="0"/>
              <a:t>Housing</a:t>
            </a:r>
          </a:p>
        </p:txBody>
      </p:sp>
      <p:grpSp>
        <p:nvGrpSpPr>
          <p:cNvPr id="8" name="Group 7">
            <a:extLst>
              <a:ext uri="{FF2B5EF4-FFF2-40B4-BE49-F238E27FC236}">
                <a16:creationId xmlns:a16="http://schemas.microsoft.com/office/drawing/2014/main" xmlns="" id="{69270629-93AE-6229-982B-F693884FBAF3}"/>
              </a:ext>
            </a:extLst>
          </p:cNvPr>
          <p:cNvGrpSpPr/>
          <p:nvPr/>
        </p:nvGrpSpPr>
        <p:grpSpPr>
          <a:xfrm>
            <a:off x="508246" y="1559563"/>
            <a:ext cx="11175508" cy="4219514"/>
            <a:chOff x="270689" y="1419297"/>
            <a:chExt cx="11175508" cy="4219514"/>
          </a:xfrm>
        </p:grpSpPr>
        <p:sp>
          <p:nvSpPr>
            <p:cNvPr id="4" name="TextBox 3">
              <a:extLst>
                <a:ext uri="{FF2B5EF4-FFF2-40B4-BE49-F238E27FC236}">
                  <a16:creationId xmlns:a16="http://schemas.microsoft.com/office/drawing/2014/main" xmlns="" id="{8B952529-409B-A616-0FFD-A22D42846289}"/>
                </a:ext>
              </a:extLst>
            </p:cNvPr>
            <p:cNvSpPr txBox="1"/>
            <p:nvPr/>
          </p:nvSpPr>
          <p:spPr>
            <a:xfrm>
              <a:off x="2748760" y="2758471"/>
              <a:ext cx="6307030" cy="2880340"/>
            </a:xfrm>
            <a:prstGeom prst="rect">
              <a:avLst/>
            </a:prstGeom>
            <a:noFill/>
          </p:spPr>
          <p:txBody>
            <a:bodyPr wrap="square" rtlCol="0">
              <a:spAutoFit/>
            </a:bodyPr>
            <a:lstStyle/>
            <a:p>
              <a:pPr>
                <a:lnSpc>
                  <a:spcPts val="2200"/>
                </a:lnSpc>
              </a:pPr>
              <a:r>
                <a:rPr lang="en-US" sz="2000" b="1" dirty="0">
                  <a:solidFill>
                    <a:srgbClr val="ED7D31">
                      <a:lumMod val="75000"/>
                    </a:srgbClr>
                  </a:solidFill>
                </a:rPr>
                <a:t>Free Housing Publications from AARP – www.aarp.org/livablelibrary</a:t>
              </a:r>
              <a:endParaRPr lang="en-US" sz="1050" b="1" dirty="0">
                <a:solidFill>
                  <a:prstClr val="black"/>
                </a:solidFill>
              </a:endParaRPr>
            </a:p>
            <a:p>
              <a:pPr marL="171450" indent="-171450">
                <a:lnSpc>
                  <a:spcPts val="2200"/>
                </a:lnSpc>
                <a:buFont typeface="Wingdings" panose="05000000000000000000" pitchFamily="2" charset="2"/>
                <a:buChar char="§"/>
              </a:pPr>
              <a:r>
                <a:rPr lang="en-US" sz="1400" b="1" i="1" dirty="0">
                  <a:solidFill>
                    <a:prstClr val="black"/>
                  </a:solidFill>
                </a:rPr>
                <a:t>The ABCs of ADUs</a:t>
              </a:r>
            </a:p>
            <a:p>
              <a:pPr marL="171450" indent="-171450">
                <a:lnSpc>
                  <a:spcPts val="2200"/>
                </a:lnSpc>
                <a:buFont typeface="Wingdings" panose="05000000000000000000" pitchFamily="2" charset="2"/>
                <a:buChar char="§"/>
              </a:pPr>
              <a:r>
                <a:rPr lang="en-US" sz="1400" b="1" i="1" dirty="0">
                  <a:solidFill>
                    <a:prstClr val="black"/>
                  </a:solidFill>
                </a:rPr>
                <a:t>Accessory Dwelling Units: A Step-by-Step Guide to Design and Development</a:t>
              </a:r>
            </a:p>
            <a:p>
              <a:pPr marL="171450" indent="-171450">
                <a:lnSpc>
                  <a:spcPts val="2200"/>
                </a:lnSpc>
                <a:buFont typeface="Wingdings" panose="05000000000000000000" pitchFamily="2" charset="2"/>
                <a:buChar char="§"/>
              </a:pPr>
              <a:r>
                <a:rPr lang="en-US" sz="1400" b="1" i="1" dirty="0">
                  <a:solidFill>
                    <a:prstClr val="black"/>
                  </a:solidFill>
                </a:rPr>
                <a:t>Expanding ADU Development: Solutions for Removing Local Barriers to ADU Construction</a:t>
              </a:r>
            </a:p>
            <a:p>
              <a:pPr marL="171450" indent="-171450">
                <a:lnSpc>
                  <a:spcPts val="2200"/>
                </a:lnSpc>
                <a:buFont typeface="Wingdings" panose="05000000000000000000" pitchFamily="2" charset="2"/>
                <a:buChar char="§"/>
              </a:pPr>
              <a:r>
                <a:rPr lang="en-US" sz="1400" b="1" i="1" dirty="0">
                  <a:solidFill>
                    <a:prstClr val="black"/>
                  </a:solidFill>
                </a:rPr>
                <a:t>Accessory Dwelling Units: Model State Act and Local Ordinance</a:t>
              </a:r>
            </a:p>
            <a:p>
              <a:pPr marL="171450" indent="-171450">
                <a:lnSpc>
                  <a:spcPts val="2200"/>
                </a:lnSpc>
                <a:buFont typeface="Wingdings" panose="05000000000000000000" pitchFamily="2" charset="2"/>
                <a:buChar char="§"/>
              </a:pPr>
              <a:r>
                <a:rPr lang="en-US" sz="1400" b="1" i="1" dirty="0">
                  <a:solidFill>
                    <a:prstClr val="black"/>
                  </a:solidFill>
                </a:rPr>
                <a:t>Discovering and Developing Missing Middle Housing</a:t>
              </a:r>
            </a:p>
            <a:p>
              <a:pPr marL="171450" indent="-171450">
                <a:lnSpc>
                  <a:spcPts val="2200"/>
                </a:lnSpc>
                <a:buFont typeface="Wingdings" panose="05000000000000000000" pitchFamily="2" charset="2"/>
                <a:buChar char="§"/>
              </a:pPr>
              <a:r>
                <a:rPr lang="en-US" sz="1400" b="1" i="1" dirty="0">
                  <a:solidFill>
                    <a:prstClr val="black"/>
                  </a:solidFill>
                </a:rPr>
                <a:t>Re-Legalizing Middle Housing: Model State Act and Local Ordinance </a:t>
              </a:r>
            </a:p>
            <a:p>
              <a:pPr>
                <a:lnSpc>
                  <a:spcPts val="2200"/>
                </a:lnSpc>
              </a:pPr>
              <a:r>
                <a:rPr lang="en-US" sz="1100" b="1" i="1" dirty="0">
                  <a:solidFill>
                    <a:prstClr val="black"/>
                  </a:solidFill>
                </a:rPr>
                <a:t> </a:t>
              </a:r>
            </a:p>
          </p:txBody>
        </p:sp>
        <p:pic>
          <p:nvPicPr>
            <p:cNvPr id="5" name="Picture 4" descr="A picture containing text, house, poster, tree&#10;&#10;Description automatically generated">
              <a:extLst>
                <a:ext uri="{FF2B5EF4-FFF2-40B4-BE49-F238E27FC236}">
                  <a16:creationId xmlns:a16="http://schemas.microsoft.com/office/drawing/2014/main" xmlns="" id="{F1755FDA-C1AC-2F1F-D9EB-BCBC6CB41D29}"/>
                </a:ext>
              </a:extLst>
            </p:cNvPr>
            <p:cNvPicPr>
              <a:picLocks noChangeAspect="1"/>
            </p:cNvPicPr>
            <p:nvPr/>
          </p:nvPicPr>
          <p:blipFill>
            <a:blip r:embed="rId2"/>
            <a:stretch>
              <a:fillRect/>
            </a:stretch>
          </p:blipFill>
          <p:spPr>
            <a:xfrm>
              <a:off x="270689" y="1419297"/>
              <a:ext cx="2390406" cy="2995020"/>
            </a:xfrm>
            <a:prstGeom prst="rect">
              <a:avLst/>
            </a:prstGeom>
          </p:spPr>
        </p:pic>
        <p:pic>
          <p:nvPicPr>
            <p:cNvPr id="6" name="Picture 5" descr="A red sign in front of a house&#10;&#10;Description automatically generated">
              <a:extLst>
                <a:ext uri="{FF2B5EF4-FFF2-40B4-BE49-F238E27FC236}">
                  <a16:creationId xmlns:a16="http://schemas.microsoft.com/office/drawing/2014/main" xmlns="" id="{1383166D-2C55-603E-241E-0E4A88F29EDE}"/>
                </a:ext>
              </a:extLst>
            </p:cNvPr>
            <p:cNvPicPr>
              <a:picLocks noChangeAspect="1"/>
            </p:cNvPicPr>
            <p:nvPr/>
          </p:nvPicPr>
          <p:blipFill>
            <a:blip r:embed="rId3"/>
            <a:stretch>
              <a:fillRect/>
            </a:stretch>
          </p:blipFill>
          <p:spPr>
            <a:xfrm>
              <a:off x="2661096" y="1422291"/>
              <a:ext cx="6369694" cy="1336180"/>
            </a:xfrm>
            <a:prstGeom prst="rect">
              <a:avLst/>
            </a:prstGeom>
          </p:spPr>
        </p:pic>
        <p:pic>
          <p:nvPicPr>
            <p:cNvPr id="1026" name="Picture 2" descr="Front and back covers of Discovering and Developing Missing Middle Housing">
              <a:extLst>
                <a:ext uri="{FF2B5EF4-FFF2-40B4-BE49-F238E27FC236}">
                  <a16:creationId xmlns:a16="http://schemas.microsoft.com/office/drawing/2014/main" xmlns="" id="{CCC2DA2B-DB43-18CD-7EB0-F5E198021D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8" r="51393"/>
            <a:stretch/>
          </p:blipFill>
          <p:spPr bwMode="auto">
            <a:xfrm>
              <a:off x="9118455" y="1422759"/>
              <a:ext cx="2327742" cy="299155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A black and white logo with red text&#10;&#10;Description automatically generated">
            <a:extLst>
              <a:ext uri="{FF2B5EF4-FFF2-40B4-BE49-F238E27FC236}">
                <a16:creationId xmlns:a16="http://schemas.microsoft.com/office/drawing/2014/main" xmlns="" id="{A05DC25C-80F1-8075-D9E5-03C5D70E6D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109" y="5523576"/>
            <a:ext cx="2511816" cy="1100424"/>
          </a:xfrm>
          <a:prstGeom prst="rect">
            <a:avLst/>
          </a:prstGeom>
        </p:spPr>
      </p:pic>
      <p:sp>
        <p:nvSpPr>
          <p:cNvPr id="10" name="TextBox 9"/>
          <p:cNvSpPr txBox="1"/>
          <p:nvPr/>
        </p:nvSpPr>
        <p:spPr>
          <a:xfrm>
            <a:off x="11743267" y="6488668"/>
            <a:ext cx="448733" cy="369332"/>
          </a:xfrm>
          <a:prstGeom prst="rect">
            <a:avLst/>
          </a:prstGeom>
          <a:noFill/>
        </p:spPr>
        <p:txBody>
          <a:bodyPr wrap="square" rtlCol="0">
            <a:spAutoFit/>
          </a:bodyPr>
          <a:lstStyle/>
          <a:p>
            <a:r>
              <a:rPr lang="en-US" dirty="0" smtClean="0"/>
              <a:t>53</a:t>
            </a:r>
            <a:endParaRPr lang="en-US" dirty="0"/>
          </a:p>
        </p:txBody>
      </p:sp>
    </p:spTree>
    <p:extLst>
      <p:ext uri="{BB962C8B-B14F-4D97-AF65-F5344CB8AC3E}">
        <p14:creationId xmlns:p14="http://schemas.microsoft.com/office/powerpoint/2010/main" val="19995858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8A5D6-3B04-DC49-FD53-76A05288722C}"/>
              </a:ext>
            </a:extLst>
          </p:cNvPr>
          <p:cNvSpPr>
            <a:spLocks noGrp="1"/>
          </p:cNvSpPr>
          <p:nvPr>
            <p:ph type="title"/>
          </p:nvPr>
        </p:nvSpPr>
        <p:spPr>
          <a:xfrm>
            <a:off x="587537" y="-18551"/>
            <a:ext cx="10515600" cy="1325563"/>
          </a:xfrm>
        </p:spPr>
        <p:txBody>
          <a:bodyPr>
            <a:normAutofit/>
          </a:bodyPr>
          <a:lstStyle/>
          <a:p>
            <a:r>
              <a:rPr lang="en-US" b="1" dirty="0"/>
              <a:t>Supporting our Family Caregivers</a:t>
            </a:r>
            <a:endParaRPr lang="en-US" sz="4000" i="1" dirty="0"/>
          </a:p>
        </p:txBody>
      </p:sp>
      <p:sp>
        <p:nvSpPr>
          <p:cNvPr id="8" name="TextBox 7">
            <a:extLst>
              <a:ext uri="{FF2B5EF4-FFF2-40B4-BE49-F238E27FC236}">
                <a16:creationId xmlns:a16="http://schemas.microsoft.com/office/drawing/2014/main" xmlns="" id="{6A139627-0D34-DDDA-82FF-5A9CB6011154}"/>
              </a:ext>
            </a:extLst>
          </p:cNvPr>
          <p:cNvSpPr txBox="1"/>
          <p:nvPr/>
        </p:nvSpPr>
        <p:spPr>
          <a:xfrm>
            <a:off x="711574" y="4079876"/>
            <a:ext cx="9598753" cy="1736906"/>
          </a:xfrm>
          <a:prstGeom prst="rect">
            <a:avLst/>
          </a:prstGeom>
          <a:noFill/>
        </p:spPr>
        <p:txBody>
          <a:bodyPr wrap="square" rtlCol="0">
            <a:spAutoFit/>
          </a:bodyPr>
          <a:lstStyle/>
          <a:p>
            <a:pPr>
              <a:lnSpc>
                <a:spcPts val="2200"/>
              </a:lnSpc>
            </a:pPr>
            <a:r>
              <a:rPr lang="en-US" sz="2400" b="1" dirty="0">
                <a:solidFill>
                  <a:srgbClr val="002060"/>
                </a:solidFill>
              </a:rPr>
              <a:t>Free Caregiving Publications from AARP – www.aarp.org/caregivingma</a:t>
            </a:r>
            <a:endParaRPr lang="en-US" sz="1100" b="1" dirty="0">
              <a:solidFill>
                <a:srgbClr val="002060"/>
              </a:solidFill>
            </a:endParaRPr>
          </a:p>
          <a:p>
            <a:pPr marL="171450" indent="-171450">
              <a:lnSpc>
                <a:spcPts val="2200"/>
              </a:lnSpc>
              <a:buFont typeface="Wingdings" panose="05000000000000000000" pitchFamily="2" charset="2"/>
              <a:buChar char="§"/>
            </a:pPr>
            <a:r>
              <a:rPr lang="en-US" sz="1600" b="1" i="1" dirty="0">
                <a:solidFill>
                  <a:prstClr val="black"/>
                </a:solidFill>
              </a:rPr>
              <a:t>Family Caregiver Resource Guide: Massachusetts</a:t>
            </a:r>
          </a:p>
          <a:p>
            <a:pPr marL="171450" indent="-171450">
              <a:lnSpc>
                <a:spcPts val="2200"/>
              </a:lnSpc>
              <a:buFont typeface="Wingdings" panose="05000000000000000000" pitchFamily="2" charset="2"/>
              <a:buChar char="§"/>
            </a:pPr>
            <a:r>
              <a:rPr lang="en-US" sz="1600" b="1" i="1" dirty="0">
                <a:solidFill>
                  <a:prstClr val="black"/>
                </a:solidFill>
              </a:rPr>
              <a:t>Prepare to Care: A Planning Guide for Caregivers</a:t>
            </a:r>
          </a:p>
          <a:p>
            <a:pPr marL="171450" indent="-171450">
              <a:lnSpc>
                <a:spcPts val="2200"/>
              </a:lnSpc>
              <a:buFont typeface="Wingdings" panose="05000000000000000000" pitchFamily="2" charset="2"/>
              <a:buChar char="§"/>
            </a:pPr>
            <a:r>
              <a:rPr lang="en-US" sz="1600" b="1" i="1" dirty="0">
                <a:solidFill>
                  <a:prstClr val="black"/>
                </a:solidFill>
              </a:rPr>
              <a:t>Financial Workbook for Family Caregivers</a:t>
            </a:r>
          </a:p>
          <a:p>
            <a:pPr marL="171450" indent="-171450">
              <a:lnSpc>
                <a:spcPts val="2200"/>
              </a:lnSpc>
              <a:buFont typeface="Wingdings" panose="05000000000000000000" pitchFamily="2" charset="2"/>
              <a:buChar char="§"/>
            </a:pPr>
            <a:r>
              <a:rPr lang="en-US" sz="1600" b="1" i="1" dirty="0">
                <a:solidFill>
                  <a:prstClr val="black"/>
                </a:solidFill>
              </a:rPr>
              <a:t>Educational Caregiving Webinars</a:t>
            </a:r>
          </a:p>
          <a:p>
            <a:pPr marL="171450" indent="-171450">
              <a:lnSpc>
                <a:spcPts val="2200"/>
              </a:lnSpc>
              <a:buFont typeface="Wingdings" panose="05000000000000000000" pitchFamily="2" charset="2"/>
              <a:buChar char="§"/>
            </a:pPr>
            <a:endParaRPr lang="en-US" sz="1100" b="1" i="1" dirty="0">
              <a:solidFill>
                <a:prstClr val="black"/>
              </a:solidFill>
            </a:endParaRPr>
          </a:p>
        </p:txBody>
      </p:sp>
      <p:pic>
        <p:nvPicPr>
          <p:cNvPr id="13" name="Picture 12">
            <a:extLst>
              <a:ext uri="{FF2B5EF4-FFF2-40B4-BE49-F238E27FC236}">
                <a16:creationId xmlns:a16="http://schemas.microsoft.com/office/drawing/2014/main" xmlns="" id="{E208C6E0-BF50-F1E1-4683-4DBC736860F9}"/>
              </a:ext>
            </a:extLst>
          </p:cNvPr>
          <p:cNvPicPr>
            <a:picLocks noChangeAspect="1"/>
          </p:cNvPicPr>
          <p:nvPr/>
        </p:nvPicPr>
        <p:blipFill>
          <a:blip r:embed="rId2"/>
          <a:stretch>
            <a:fillRect/>
          </a:stretch>
        </p:blipFill>
        <p:spPr>
          <a:xfrm>
            <a:off x="711574" y="1238437"/>
            <a:ext cx="2173028" cy="2714582"/>
          </a:xfrm>
          <a:prstGeom prst="rect">
            <a:avLst/>
          </a:prstGeom>
        </p:spPr>
      </p:pic>
      <p:pic>
        <p:nvPicPr>
          <p:cNvPr id="15" name="Picture 14">
            <a:extLst>
              <a:ext uri="{FF2B5EF4-FFF2-40B4-BE49-F238E27FC236}">
                <a16:creationId xmlns:a16="http://schemas.microsoft.com/office/drawing/2014/main" xmlns="" id="{7213BBAD-989E-C997-EFC6-2DF42611F566}"/>
              </a:ext>
            </a:extLst>
          </p:cNvPr>
          <p:cNvPicPr>
            <a:picLocks noChangeAspect="1"/>
          </p:cNvPicPr>
          <p:nvPr/>
        </p:nvPicPr>
        <p:blipFill rotWithShape="1">
          <a:blip r:embed="rId3"/>
          <a:srcRect b="9141"/>
          <a:stretch/>
        </p:blipFill>
        <p:spPr>
          <a:xfrm>
            <a:off x="4129013" y="1238437"/>
            <a:ext cx="2360240" cy="2714582"/>
          </a:xfrm>
          <a:prstGeom prst="rect">
            <a:avLst/>
          </a:prstGeom>
        </p:spPr>
      </p:pic>
      <p:pic>
        <p:nvPicPr>
          <p:cNvPr id="2050" name="Picture 2">
            <a:extLst>
              <a:ext uri="{FF2B5EF4-FFF2-40B4-BE49-F238E27FC236}">
                <a16:creationId xmlns:a16="http://schemas.microsoft.com/office/drawing/2014/main" xmlns="" id="{E778172A-EA40-BA50-874C-1C578757E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664" y="1346808"/>
            <a:ext cx="3746762" cy="2497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logo with red text&#10;&#10;Description automatically generated">
            <a:extLst>
              <a:ext uri="{FF2B5EF4-FFF2-40B4-BE49-F238E27FC236}">
                <a16:creationId xmlns:a16="http://schemas.microsoft.com/office/drawing/2014/main" xmlns="" id="{8D1A1E34-3D14-721D-666C-B14B53F978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109" y="5523576"/>
            <a:ext cx="2511816" cy="1100424"/>
          </a:xfrm>
          <a:prstGeom prst="rect">
            <a:avLst/>
          </a:prstGeom>
        </p:spPr>
      </p:pic>
      <p:sp>
        <p:nvSpPr>
          <p:cNvPr id="9" name="TextBox 8"/>
          <p:cNvSpPr txBox="1"/>
          <p:nvPr/>
        </p:nvSpPr>
        <p:spPr>
          <a:xfrm>
            <a:off x="11743267" y="6488668"/>
            <a:ext cx="448733" cy="369332"/>
          </a:xfrm>
          <a:prstGeom prst="rect">
            <a:avLst/>
          </a:prstGeom>
          <a:noFill/>
        </p:spPr>
        <p:txBody>
          <a:bodyPr wrap="square" rtlCol="0">
            <a:spAutoFit/>
          </a:bodyPr>
          <a:lstStyle/>
          <a:p>
            <a:r>
              <a:rPr lang="en-US" dirty="0" smtClean="0"/>
              <a:t>54</a:t>
            </a:r>
            <a:endParaRPr lang="en-US" dirty="0"/>
          </a:p>
        </p:txBody>
      </p:sp>
    </p:spTree>
    <p:extLst>
      <p:ext uri="{BB962C8B-B14F-4D97-AF65-F5344CB8AC3E}">
        <p14:creationId xmlns:p14="http://schemas.microsoft.com/office/powerpoint/2010/main" val="3954599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8A5D6-3B04-DC49-FD53-76A05288722C}"/>
              </a:ext>
            </a:extLst>
          </p:cNvPr>
          <p:cNvSpPr>
            <a:spLocks noGrp="1"/>
          </p:cNvSpPr>
          <p:nvPr>
            <p:ph type="title"/>
          </p:nvPr>
        </p:nvSpPr>
        <p:spPr>
          <a:xfrm>
            <a:off x="344941" y="364003"/>
            <a:ext cx="10515600" cy="1325563"/>
          </a:xfrm>
        </p:spPr>
        <p:txBody>
          <a:bodyPr>
            <a:normAutofit/>
          </a:bodyPr>
          <a:lstStyle/>
          <a:p>
            <a:r>
              <a:rPr lang="en-US" sz="4000" b="1" i="1" dirty="0"/>
              <a:t>Stay Connected:</a:t>
            </a:r>
            <a:endParaRPr lang="en-US" sz="4000" i="1" dirty="0"/>
          </a:p>
        </p:txBody>
      </p:sp>
      <p:pic>
        <p:nvPicPr>
          <p:cNvPr id="3" name="Picture Placeholder 14" descr="Logo&#10;&#10;Description automatically generated">
            <a:extLst>
              <a:ext uri="{FF2B5EF4-FFF2-40B4-BE49-F238E27FC236}">
                <a16:creationId xmlns:a16="http://schemas.microsoft.com/office/drawing/2014/main" xmlns="" id="{86B74137-DAE9-3C0C-8F06-B8823FABD30D}"/>
              </a:ext>
            </a:extLst>
          </p:cNvPr>
          <p:cNvPicPr>
            <a:picLocks noChangeAspect="1"/>
          </p:cNvPicPr>
          <p:nvPr/>
        </p:nvPicPr>
        <p:blipFill rotWithShape="1">
          <a:blip r:embed="rId2"/>
          <a:srcRect t="-2547" b="2627"/>
          <a:stretch/>
        </p:blipFill>
        <p:spPr>
          <a:xfrm>
            <a:off x="249985" y="2061770"/>
            <a:ext cx="7373124" cy="2165456"/>
          </a:xfrm>
          <a:prstGeom prst="rect">
            <a:avLst/>
          </a:prstGeom>
        </p:spPr>
      </p:pic>
      <p:sp>
        <p:nvSpPr>
          <p:cNvPr id="5" name="Rectangle 4">
            <a:extLst>
              <a:ext uri="{FF2B5EF4-FFF2-40B4-BE49-F238E27FC236}">
                <a16:creationId xmlns:a16="http://schemas.microsoft.com/office/drawing/2014/main" xmlns="" id="{9AC39256-FD25-513C-422D-5295EB164943}"/>
              </a:ext>
            </a:extLst>
          </p:cNvPr>
          <p:cNvSpPr/>
          <p:nvPr/>
        </p:nvSpPr>
        <p:spPr>
          <a:xfrm>
            <a:off x="9845075" y="2934507"/>
            <a:ext cx="242150" cy="368990"/>
          </a:xfrm>
          <a:prstGeom prst="rect">
            <a:avLst/>
          </a:prstGeom>
        </p:spPr>
        <p:txBody>
          <a:bodyPr wrap="none">
            <a:spAutoFit/>
          </a:bodyPr>
          <a:lstStyle/>
          <a:p>
            <a:r>
              <a:rPr lang="en-US" sz="1798" dirty="0">
                <a:solidFill>
                  <a:srgbClr val="000000"/>
                </a:solidFill>
                <a:latin typeface="Times" pitchFamily="2" charset="0"/>
              </a:rPr>
              <a:t> </a:t>
            </a:r>
            <a:endParaRPr lang="en-US" sz="1798" dirty="0">
              <a:solidFill>
                <a:prstClr val="black"/>
              </a:solidFill>
            </a:endParaRPr>
          </a:p>
        </p:txBody>
      </p:sp>
      <p:sp>
        <p:nvSpPr>
          <p:cNvPr id="9" name="Text Placeholder 22">
            <a:extLst>
              <a:ext uri="{FF2B5EF4-FFF2-40B4-BE49-F238E27FC236}">
                <a16:creationId xmlns:a16="http://schemas.microsoft.com/office/drawing/2014/main" xmlns="" id="{816AF31E-17D1-D0A2-40B3-E88279145B26}"/>
              </a:ext>
            </a:extLst>
          </p:cNvPr>
          <p:cNvSpPr txBox="1">
            <a:spLocks/>
          </p:cNvSpPr>
          <p:nvPr/>
        </p:nvSpPr>
        <p:spPr>
          <a:xfrm>
            <a:off x="6774024" y="2117837"/>
            <a:ext cx="4478694" cy="2053323"/>
          </a:xfrm>
          <a:prstGeom prst="rect">
            <a:avLst/>
          </a:prstGeom>
        </p:spPr>
        <p:txBody>
          <a:bodyPr vert="horz" lIns="91440" tIns="45720" rIns="91440" bIns="45720" rtlCol="0" anchor="ctr">
            <a:normAutofit/>
          </a:bodyPr>
          <a:lstStyle>
            <a:lvl1pPr marL="0" marR="0" indent="0" algn="l" defTabSz="685183" rtl="0" eaLnBrk="1" fontAlgn="auto" latinLnBrk="0" hangingPunct="1">
              <a:lnSpc>
                <a:spcPct val="90000"/>
              </a:lnSpc>
              <a:spcBef>
                <a:spcPts val="749"/>
              </a:spcBef>
              <a:spcAft>
                <a:spcPts val="0"/>
              </a:spcAft>
              <a:buClrTx/>
              <a:buSzTx/>
              <a:buFont typeface="Arial" panose="020B0604020202020204" pitchFamily="34" charset="0"/>
              <a:buNone/>
              <a:tabLst/>
              <a:defRPr lang="en-US" sz="1998" kern="1200" spc="-20" baseline="0" smtClean="0">
                <a:solidFill>
                  <a:srgbClr val="000000"/>
                </a:solidFill>
                <a:latin typeface="+mn-lt"/>
                <a:ea typeface="Roboto Light" panose="02000000000000000000" pitchFamily="2" charset="0"/>
                <a:cs typeface="Arial Narrow" panose="020B0604020202020204" pitchFamily="34" charset="0"/>
              </a:defRPr>
            </a:lvl1pPr>
            <a:lvl2pPr marL="914400" indent="-4572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2800" b="1" dirty="0"/>
              <a:t>E-mail: </a:t>
            </a:r>
            <a:r>
              <a:rPr sz="2800" dirty="0"/>
              <a:t>aarpma@aarp.org</a:t>
            </a:r>
          </a:p>
          <a:p>
            <a:r>
              <a:rPr sz="2800" b="1" dirty="0"/>
              <a:t>Phone: </a:t>
            </a:r>
            <a:r>
              <a:rPr sz="2800" dirty="0"/>
              <a:t>886-448-3621</a:t>
            </a:r>
          </a:p>
          <a:p>
            <a:r>
              <a:rPr sz="2800" b="1" dirty="0"/>
              <a:t>Web: </a:t>
            </a:r>
            <a:r>
              <a:rPr sz="2800" dirty="0"/>
              <a:t>aarp.org/ma</a:t>
            </a:r>
          </a:p>
          <a:p>
            <a:endParaRPr dirty="0"/>
          </a:p>
        </p:txBody>
      </p:sp>
      <p:pic>
        <p:nvPicPr>
          <p:cNvPr id="12" name="Picture 11" descr="A black and white logo with red text&#10;&#10;Description automatically generated">
            <a:extLst>
              <a:ext uri="{FF2B5EF4-FFF2-40B4-BE49-F238E27FC236}">
                <a16:creationId xmlns:a16="http://schemas.microsoft.com/office/drawing/2014/main" xmlns="" id="{4BE31B6E-A90D-EBBD-171B-9BE443265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109" y="5523576"/>
            <a:ext cx="2511816" cy="1100424"/>
          </a:xfrm>
          <a:prstGeom prst="rect">
            <a:avLst/>
          </a:prstGeom>
        </p:spPr>
      </p:pic>
      <p:sp>
        <p:nvSpPr>
          <p:cNvPr id="14" name="Text Placeholder 22">
            <a:extLst>
              <a:ext uri="{FF2B5EF4-FFF2-40B4-BE49-F238E27FC236}">
                <a16:creationId xmlns:a16="http://schemas.microsoft.com/office/drawing/2014/main" xmlns="" id="{AC88C867-0EFE-598E-BC8D-1CD23CCAED2E}"/>
              </a:ext>
            </a:extLst>
          </p:cNvPr>
          <p:cNvSpPr txBox="1">
            <a:spLocks/>
          </p:cNvSpPr>
          <p:nvPr/>
        </p:nvSpPr>
        <p:spPr>
          <a:xfrm>
            <a:off x="344942" y="4987830"/>
            <a:ext cx="10907776" cy="603222"/>
          </a:xfrm>
          <a:prstGeom prst="rect">
            <a:avLst/>
          </a:prstGeom>
        </p:spPr>
        <p:txBody>
          <a:bodyPr vert="horz" lIns="91440" tIns="45720" rIns="91440" bIns="45720" rtlCol="0" anchor="ctr">
            <a:normAutofit/>
          </a:bodyPr>
          <a:lstStyle>
            <a:lvl1pPr marL="0" marR="0" indent="0" algn="l" defTabSz="685183" rtl="0" eaLnBrk="1" fontAlgn="auto" latinLnBrk="0" hangingPunct="1">
              <a:lnSpc>
                <a:spcPct val="90000"/>
              </a:lnSpc>
              <a:spcBef>
                <a:spcPts val="749"/>
              </a:spcBef>
              <a:spcAft>
                <a:spcPts val="0"/>
              </a:spcAft>
              <a:buClrTx/>
              <a:buSzTx/>
              <a:buFont typeface="Arial" panose="020B0604020202020204" pitchFamily="34" charset="0"/>
              <a:buNone/>
              <a:tabLst/>
              <a:defRPr lang="en-US" sz="1998" kern="1200" spc="-20" baseline="0" smtClean="0">
                <a:solidFill>
                  <a:srgbClr val="000000"/>
                </a:solidFill>
                <a:latin typeface="+mn-lt"/>
                <a:ea typeface="Roboto Light" panose="02000000000000000000" pitchFamily="2" charset="0"/>
                <a:cs typeface="Arial Narrow" panose="020B0604020202020204" pitchFamily="34" charset="0"/>
              </a:defRPr>
            </a:lvl1pPr>
            <a:lvl2pPr marL="914400" indent="-4572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600" i="1" dirty="0"/>
              <a:t>For support with your Age and Dementia Friendly activities and ideas reach out to Antron Watson, awatson@aarp.org</a:t>
            </a:r>
          </a:p>
        </p:txBody>
      </p:sp>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55</a:t>
            </a:r>
            <a:endParaRPr lang="en-US" dirty="0"/>
          </a:p>
        </p:txBody>
      </p:sp>
    </p:spTree>
    <p:extLst>
      <p:ext uri="{BB962C8B-B14F-4D97-AF65-F5344CB8AC3E}">
        <p14:creationId xmlns:p14="http://schemas.microsoft.com/office/powerpoint/2010/main" val="14802129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8" y="35298"/>
            <a:ext cx="11854099" cy="988672"/>
          </a:xfrm>
        </p:spPr>
        <p:txBody>
          <a:bodyPr>
            <a:noAutofit/>
          </a:bodyPr>
          <a:lstStyle/>
          <a:p>
            <a:r>
              <a:rPr lang="en-US" sz="3300" b="1" dirty="0" smtClean="0">
                <a:solidFill>
                  <a:srgbClr val="85AA40"/>
                </a:solidFill>
              </a:rPr>
              <a:t>Thank you to our Speakers, Black Sheep, </a:t>
            </a:r>
            <a:r>
              <a:rPr lang="en-US" sz="3300" b="1" dirty="0" err="1" smtClean="0">
                <a:solidFill>
                  <a:srgbClr val="85AA40"/>
                </a:solidFill>
              </a:rPr>
              <a:t>Ukeladies</a:t>
            </a:r>
            <a:r>
              <a:rPr lang="en-US" sz="3300" b="1" dirty="0" smtClean="0">
                <a:solidFill>
                  <a:srgbClr val="85AA40"/>
                </a:solidFill>
              </a:rPr>
              <a:t>, The Grange, Andy Herr Music, MV Film Festival, </a:t>
            </a:r>
            <a:r>
              <a:rPr lang="en-US" sz="3300" b="1" dirty="0" err="1" smtClean="0">
                <a:solidFill>
                  <a:srgbClr val="85AA40"/>
                </a:solidFill>
              </a:rPr>
              <a:t>Katryn</a:t>
            </a:r>
            <a:r>
              <a:rPr lang="en-US" sz="3300" b="1" dirty="0" smtClean="0">
                <a:solidFill>
                  <a:srgbClr val="85AA40"/>
                </a:solidFill>
              </a:rPr>
              <a:t> Gilbert, and many more!</a:t>
            </a:r>
            <a:endParaRPr lang="en-US" sz="3300" b="1" dirty="0">
              <a:solidFill>
                <a:srgbClr val="85AA40"/>
              </a:solidFill>
            </a:endParaRPr>
          </a:p>
        </p:txBody>
      </p:sp>
      <p:sp>
        <p:nvSpPr>
          <p:cNvPr id="14" name="Freeform 13"/>
          <p:cNvSpPr/>
          <p:nvPr/>
        </p:nvSpPr>
        <p:spPr>
          <a:xfrm>
            <a:off x="152527" y="1120413"/>
            <a:ext cx="5909347" cy="2122103"/>
          </a:xfrm>
          <a:custGeom>
            <a:avLst/>
            <a:gdLst>
              <a:gd name="connsiteX0" fmla="*/ 0 w 5378824"/>
              <a:gd name="connsiteY0" fmla="*/ 150748 h 1507479"/>
              <a:gd name="connsiteX1" fmla="*/ 150748 w 5378824"/>
              <a:gd name="connsiteY1" fmla="*/ 0 h 1507479"/>
              <a:gd name="connsiteX2" fmla="*/ 5228076 w 5378824"/>
              <a:gd name="connsiteY2" fmla="*/ 0 h 1507479"/>
              <a:gd name="connsiteX3" fmla="*/ 5378824 w 5378824"/>
              <a:gd name="connsiteY3" fmla="*/ 150748 h 1507479"/>
              <a:gd name="connsiteX4" fmla="*/ 5378824 w 5378824"/>
              <a:gd name="connsiteY4" fmla="*/ 1356731 h 1507479"/>
              <a:gd name="connsiteX5" fmla="*/ 5228076 w 5378824"/>
              <a:gd name="connsiteY5" fmla="*/ 1507479 h 1507479"/>
              <a:gd name="connsiteX6" fmla="*/ 150748 w 5378824"/>
              <a:gd name="connsiteY6" fmla="*/ 1507479 h 1507479"/>
              <a:gd name="connsiteX7" fmla="*/ 0 w 5378824"/>
              <a:gd name="connsiteY7" fmla="*/ 1356731 h 1507479"/>
              <a:gd name="connsiteX8" fmla="*/ 0 w 5378824"/>
              <a:gd name="connsiteY8" fmla="*/ 150748 h 1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1507479">
                <a:moveTo>
                  <a:pt x="0" y="150748"/>
                </a:moveTo>
                <a:cubicBezTo>
                  <a:pt x="0" y="67492"/>
                  <a:pt x="67492" y="0"/>
                  <a:pt x="150748" y="0"/>
                </a:cubicBezTo>
                <a:lnTo>
                  <a:pt x="5228076" y="0"/>
                </a:lnTo>
                <a:cubicBezTo>
                  <a:pt x="5311332" y="0"/>
                  <a:pt x="5378824" y="67492"/>
                  <a:pt x="5378824" y="150748"/>
                </a:cubicBezTo>
                <a:lnTo>
                  <a:pt x="5378824" y="1356731"/>
                </a:lnTo>
                <a:cubicBezTo>
                  <a:pt x="5378824" y="1439987"/>
                  <a:pt x="5311332" y="1507479"/>
                  <a:pt x="5228076" y="1507479"/>
                </a:cubicBezTo>
                <a:lnTo>
                  <a:pt x="150748" y="1507479"/>
                </a:lnTo>
                <a:cubicBezTo>
                  <a:pt x="67492" y="1507479"/>
                  <a:pt x="0" y="1439987"/>
                  <a:pt x="0" y="1356731"/>
                </a:cubicBezTo>
                <a:lnTo>
                  <a:pt x="0" y="150748"/>
                </a:lnTo>
                <a:close/>
              </a:path>
            </a:pathLst>
          </a:custGeom>
          <a:solidFill>
            <a:schemeClr val="accent2">
              <a:lumMod val="20000"/>
              <a:lumOff val="80000"/>
            </a:schemeClr>
          </a:solidFill>
          <a:ln w="28575">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b="1" i="1" dirty="0" smtClean="0">
                <a:solidFill>
                  <a:srgbClr val="ED7D31"/>
                </a:solidFill>
              </a:rPr>
              <a:t>Lunch from Black Sheep</a:t>
            </a:r>
          </a:p>
          <a:p>
            <a:pPr defTabSz="800100">
              <a:lnSpc>
                <a:spcPct val="90000"/>
              </a:lnSpc>
              <a:spcBef>
                <a:spcPct val="0"/>
              </a:spcBef>
              <a:spcAft>
                <a:spcPct val="35000"/>
              </a:spcAft>
            </a:pPr>
            <a:r>
              <a:rPr lang="en-US" sz="2400" b="1" dirty="0" smtClean="0">
                <a:solidFill>
                  <a:prstClr val="black"/>
                </a:solidFill>
              </a:rPr>
              <a:t>YOUR AGING JOURNEY AND HOW TO HAVE FUN WITH IT</a:t>
            </a:r>
          </a:p>
          <a:p>
            <a:pPr defTabSz="800100">
              <a:lnSpc>
                <a:spcPct val="90000"/>
              </a:lnSpc>
              <a:spcBef>
                <a:spcPct val="0"/>
              </a:spcBef>
              <a:spcAft>
                <a:spcPct val="35000"/>
              </a:spcAft>
            </a:pPr>
            <a:r>
              <a:rPr lang="en-US" dirty="0" smtClean="0">
                <a:solidFill>
                  <a:prstClr val="black"/>
                </a:solidFill>
              </a:rPr>
              <a:t>Nancy </a:t>
            </a:r>
            <a:r>
              <a:rPr lang="en-US" dirty="0" err="1" smtClean="0">
                <a:solidFill>
                  <a:prstClr val="black"/>
                </a:solidFill>
              </a:rPr>
              <a:t>Aronie</a:t>
            </a:r>
            <a:r>
              <a:rPr lang="en-US" dirty="0" smtClean="0">
                <a:solidFill>
                  <a:prstClr val="black"/>
                </a:solidFill>
              </a:rPr>
              <a:t>, Founder Chilmark Writing Workshop, Author of </a:t>
            </a:r>
            <a:r>
              <a:rPr lang="en-US" u="sng" dirty="0" smtClean="0">
                <a:solidFill>
                  <a:prstClr val="black"/>
                </a:solidFill>
              </a:rPr>
              <a:t>Memoir as Medicine</a:t>
            </a:r>
          </a:p>
          <a:p>
            <a:pPr defTabSz="800100">
              <a:lnSpc>
                <a:spcPct val="90000"/>
              </a:lnSpc>
              <a:spcBef>
                <a:spcPct val="0"/>
              </a:spcBef>
              <a:spcAft>
                <a:spcPct val="35000"/>
              </a:spcAft>
            </a:pPr>
            <a:r>
              <a:rPr lang="en-US" b="1" i="1" dirty="0">
                <a:solidFill>
                  <a:srgbClr val="ED7D31"/>
                </a:solidFill>
              </a:rPr>
              <a:t>Music by the </a:t>
            </a:r>
            <a:r>
              <a:rPr lang="en-US" b="1" i="1" dirty="0" err="1">
                <a:solidFill>
                  <a:srgbClr val="ED7D31"/>
                </a:solidFill>
              </a:rPr>
              <a:t>Ukeladies</a:t>
            </a:r>
            <a:r>
              <a:rPr lang="en-US" u="sng" dirty="0" smtClean="0">
                <a:solidFill>
                  <a:prstClr val="black"/>
                </a:solidFill>
              </a:rPr>
              <a:t/>
            </a:r>
            <a:br>
              <a:rPr lang="en-US" u="sng" dirty="0" smtClean="0">
                <a:solidFill>
                  <a:prstClr val="black"/>
                </a:solidFill>
              </a:rPr>
            </a:br>
            <a:r>
              <a:rPr lang="en-US" u="sng" dirty="0" smtClean="0">
                <a:solidFill>
                  <a:prstClr val="black"/>
                </a:solidFill>
              </a:rPr>
              <a:t> </a:t>
            </a: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16" name="Freeform 15"/>
          <p:cNvSpPr/>
          <p:nvPr/>
        </p:nvSpPr>
        <p:spPr>
          <a:xfrm>
            <a:off x="152527" y="3585525"/>
            <a:ext cx="5909347" cy="2911610"/>
          </a:xfrm>
          <a:custGeom>
            <a:avLst/>
            <a:gdLst>
              <a:gd name="connsiteX0" fmla="*/ 0 w 5378824"/>
              <a:gd name="connsiteY0" fmla="*/ 281746 h 2817456"/>
              <a:gd name="connsiteX1" fmla="*/ 281746 w 5378824"/>
              <a:gd name="connsiteY1" fmla="*/ 0 h 2817456"/>
              <a:gd name="connsiteX2" fmla="*/ 5097078 w 5378824"/>
              <a:gd name="connsiteY2" fmla="*/ 0 h 2817456"/>
              <a:gd name="connsiteX3" fmla="*/ 5378824 w 5378824"/>
              <a:gd name="connsiteY3" fmla="*/ 281746 h 2817456"/>
              <a:gd name="connsiteX4" fmla="*/ 5378824 w 5378824"/>
              <a:gd name="connsiteY4" fmla="*/ 2535710 h 2817456"/>
              <a:gd name="connsiteX5" fmla="*/ 5097078 w 5378824"/>
              <a:gd name="connsiteY5" fmla="*/ 2817456 h 2817456"/>
              <a:gd name="connsiteX6" fmla="*/ 281746 w 5378824"/>
              <a:gd name="connsiteY6" fmla="*/ 2817456 h 2817456"/>
              <a:gd name="connsiteX7" fmla="*/ 0 w 5378824"/>
              <a:gd name="connsiteY7" fmla="*/ 2535710 h 2817456"/>
              <a:gd name="connsiteX8" fmla="*/ 0 w 5378824"/>
              <a:gd name="connsiteY8" fmla="*/ 281746 h 28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817456">
                <a:moveTo>
                  <a:pt x="0" y="281746"/>
                </a:moveTo>
                <a:cubicBezTo>
                  <a:pt x="0" y="126142"/>
                  <a:pt x="126142" y="0"/>
                  <a:pt x="281746" y="0"/>
                </a:cubicBezTo>
                <a:lnTo>
                  <a:pt x="5097078" y="0"/>
                </a:lnTo>
                <a:cubicBezTo>
                  <a:pt x="5252682" y="0"/>
                  <a:pt x="5378824" y="126142"/>
                  <a:pt x="5378824" y="281746"/>
                </a:cubicBezTo>
                <a:lnTo>
                  <a:pt x="5378824" y="2535710"/>
                </a:lnTo>
                <a:cubicBezTo>
                  <a:pt x="5378824" y="2691314"/>
                  <a:pt x="5252682" y="2817456"/>
                  <a:pt x="5097078" y="2817456"/>
                </a:cubicBezTo>
                <a:lnTo>
                  <a:pt x="281746" y="2817456"/>
                </a:lnTo>
                <a:cubicBezTo>
                  <a:pt x="126142" y="2817456"/>
                  <a:pt x="0" y="2691314"/>
                  <a:pt x="0" y="2535710"/>
                </a:cubicBezTo>
                <a:lnTo>
                  <a:pt x="0" y="281746"/>
                </a:lnTo>
                <a:close/>
              </a:path>
            </a:pathLst>
          </a:custGeom>
          <a:solidFill>
            <a:schemeClr val="bg1">
              <a:lumMod val="95000"/>
            </a:schemeClr>
          </a:solidFill>
          <a:ln w="28575">
            <a:solidFill>
              <a:schemeClr val="bg2">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sz="2400" b="1" dirty="0" smtClean="0">
                <a:solidFill>
                  <a:prstClr val="black"/>
                </a:solidFill>
              </a:rPr>
              <a:t>6 KEY PRIORITIES FOR AN </a:t>
            </a:r>
            <a:br>
              <a:rPr lang="en-US" sz="2400" b="1" dirty="0" smtClean="0">
                <a:solidFill>
                  <a:prstClr val="black"/>
                </a:solidFill>
              </a:rPr>
            </a:br>
            <a:r>
              <a:rPr lang="en-US" sz="2400" b="1" dirty="0" smtClean="0">
                <a:solidFill>
                  <a:prstClr val="black"/>
                </a:solidFill>
              </a:rPr>
              <a:t>AGE-FRIENDLY </a:t>
            </a:r>
            <a:r>
              <a:rPr lang="en-US" sz="2400" b="1" dirty="0">
                <a:solidFill>
                  <a:prstClr val="black"/>
                </a:solidFill>
              </a:rPr>
              <a:t>ISLAND</a:t>
            </a:r>
          </a:p>
          <a:p>
            <a:pPr defTabSz="800100">
              <a:lnSpc>
                <a:spcPct val="90000"/>
              </a:lnSpc>
              <a:spcBef>
                <a:spcPct val="0"/>
              </a:spcBef>
              <a:spcAft>
                <a:spcPct val="35000"/>
              </a:spcAft>
            </a:pPr>
            <a:r>
              <a:rPr lang="en-US" sz="1400" dirty="0" smtClean="0">
                <a:solidFill>
                  <a:prstClr val="black"/>
                </a:solidFill>
              </a:rPr>
              <a:t>Denise </a:t>
            </a:r>
            <a:r>
              <a:rPr lang="en-US" sz="1400" dirty="0" err="1" smtClean="0">
                <a:solidFill>
                  <a:prstClr val="black"/>
                </a:solidFill>
              </a:rPr>
              <a:t>Schepici</a:t>
            </a:r>
            <a:r>
              <a:rPr lang="en-US" sz="1400" dirty="0">
                <a:solidFill>
                  <a:prstClr val="black"/>
                </a:solidFill>
              </a:rPr>
              <a:t>, MV </a:t>
            </a:r>
            <a:r>
              <a:rPr lang="en-US" sz="1400" dirty="0" smtClean="0">
                <a:solidFill>
                  <a:prstClr val="black"/>
                </a:solidFill>
              </a:rPr>
              <a:t>Hospital President</a:t>
            </a:r>
            <a:endParaRPr lang="en-US" sz="1400" dirty="0">
              <a:solidFill>
                <a:prstClr val="black"/>
              </a:solidFill>
            </a:endParaRPr>
          </a:p>
          <a:p>
            <a:pPr defTabSz="800100">
              <a:lnSpc>
                <a:spcPct val="90000"/>
              </a:lnSpc>
              <a:spcBef>
                <a:spcPct val="0"/>
              </a:spcBef>
              <a:spcAft>
                <a:spcPct val="35000"/>
              </a:spcAft>
            </a:pPr>
            <a:r>
              <a:rPr lang="en-US" sz="1400" dirty="0">
                <a:solidFill>
                  <a:prstClr val="black"/>
                </a:solidFill>
              </a:rPr>
              <a:t>Lyndsay </a:t>
            </a:r>
            <a:r>
              <a:rPr lang="en-US" sz="1400" dirty="0" err="1">
                <a:solidFill>
                  <a:prstClr val="black"/>
                </a:solidFill>
              </a:rPr>
              <a:t>Famariss</a:t>
            </a:r>
            <a:r>
              <a:rPr lang="en-US" sz="1400" dirty="0">
                <a:solidFill>
                  <a:prstClr val="black"/>
                </a:solidFill>
              </a:rPr>
              <a:t>, </a:t>
            </a:r>
            <a:r>
              <a:rPr lang="en-US" sz="1400" dirty="0" smtClean="0">
                <a:solidFill>
                  <a:prstClr val="black"/>
                </a:solidFill>
              </a:rPr>
              <a:t>Edgartown COA, HAMV Board </a:t>
            </a:r>
          </a:p>
          <a:p>
            <a:pPr defTabSz="800100">
              <a:lnSpc>
                <a:spcPct val="90000"/>
              </a:lnSpc>
              <a:spcBef>
                <a:spcPct val="0"/>
              </a:spcBef>
              <a:spcAft>
                <a:spcPct val="35000"/>
              </a:spcAft>
            </a:pPr>
            <a:r>
              <a:rPr lang="en-US" sz="1400" dirty="0" smtClean="0">
                <a:solidFill>
                  <a:prstClr val="black"/>
                </a:solidFill>
              </a:rPr>
              <a:t>Bob </a:t>
            </a:r>
            <a:r>
              <a:rPr lang="en-US" sz="1400" dirty="0" err="1">
                <a:solidFill>
                  <a:prstClr val="black"/>
                </a:solidFill>
              </a:rPr>
              <a:t>Laskowski</a:t>
            </a:r>
            <a:r>
              <a:rPr lang="en-US" sz="1400" dirty="0">
                <a:solidFill>
                  <a:prstClr val="black"/>
                </a:solidFill>
              </a:rPr>
              <a:t>, Physician, Former </a:t>
            </a:r>
            <a:r>
              <a:rPr lang="en-US" sz="1400" dirty="0" smtClean="0">
                <a:solidFill>
                  <a:prstClr val="black"/>
                </a:solidFill>
              </a:rPr>
              <a:t>HC CEO, HAMV Board</a:t>
            </a:r>
          </a:p>
          <a:p>
            <a:pPr defTabSz="800100">
              <a:lnSpc>
                <a:spcPct val="90000"/>
              </a:lnSpc>
              <a:spcBef>
                <a:spcPct val="0"/>
              </a:spcBef>
              <a:spcAft>
                <a:spcPct val="35000"/>
              </a:spcAft>
            </a:pPr>
            <a:r>
              <a:rPr lang="en-US" sz="1400" dirty="0" smtClean="0">
                <a:solidFill>
                  <a:prstClr val="black"/>
                </a:solidFill>
              </a:rPr>
              <a:t>Nancy </a:t>
            </a:r>
            <a:r>
              <a:rPr lang="en-US" sz="1400" dirty="0" err="1" smtClean="0">
                <a:solidFill>
                  <a:prstClr val="black"/>
                </a:solidFill>
              </a:rPr>
              <a:t>Tutko</a:t>
            </a:r>
            <a:r>
              <a:rPr lang="en-US" sz="1400" dirty="0" smtClean="0">
                <a:solidFill>
                  <a:prstClr val="black"/>
                </a:solidFill>
              </a:rPr>
              <a:t>, Project Manager </a:t>
            </a:r>
            <a:r>
              <a:rPr lang="en-US" sz="1400" dirty="0" err="1" smtClean="0">
                <a:solidFill>
                  <a:prstClr val="black"/>
                </a:solidFill>
              </a:rPr>
              <a:t>TrailsMV</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Alexandria Pratt, Director WT Library </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Iris </a:t>
            </a:r>
            <a:r>
              <a:rPr lang="en-US" sz="1400" dirty="0">
                <a:solidFill>
                  <a:prstClr val="black"/>
                </a:solidFill>
              </a:rPr>
              <a:t>Freeman</a:t>
            </a:r>
            <a:r>
              <a:rPr lang="en-US" sz="1400" dirty="0" smtClean="0">
                <a:solidFill>
                  <a:prstClr val="black"/>
                </a:solidFill>
              </a:rPr>
              <a:t>, Educator in Elder Justice, HAMV Board</a:t>
            </a:r>
          </a:p>
          <a:p>
            <a:pPr defTabSz="800100">
              <a:lnSpc>
                <a:spcPct val="90000"/>
              </a:lnSpc>
              <a:spcBef>
                <a:spcPct val="0"/>
              </a:spcBef>
              <a:spcAft>
                <a:spcPct val="35000"/>
              </a:spcAft>
            </a:pPr>
            <a:r>
              <a:rPr lang="en-US" sz="1400" dirty="0" smtClean="0">
                <a:solidFill>
                  <a:prstClr val="black"/>
                </a:solidFill>
              </a:rPr>
              <a:t>Kate </a:t>
            </a:r>
            <a:r>
              <a:rPr lang="en-US" sz="1400" dirty="0" err="1" smtClean="0">
                <a:solidFill>
                  <a:prstClr val="black"/>
                </a:solidFill>
              </a:rPr>
              <a:t>Lefer</a:t>
            </a:r>
            <a:r>
              <a:rPr lang="en-US" sz="1400" dirty="0" smtClean="0">
                <a:solidFill>
                  <a:prstClr val="black"/>
                </a:solidFill>
              </a:rPr>
              <a:t>, MV Community Services, DEI</a:t>
            </a:r>
          </a:p>
          <a:p>
            <a:pPr defTabSz="800100">
              <a:lnSpc>
                <a:spcPct val="90000"/>
              </a:lnSpc>
              <a:spcBef>
                <a:spcPct val="0"/>
              </a:spcBef>
              <a:spcAft>
                <a:spcPct val="35000"/>
              </a:spcAft>
            </a:pPr>
            <a:r>
              <a:rPr lang="en-US" sz="1400" dirty="0">
                <a:solidFill>
                  <a:prstClr val="black"/>
                </a:solidFill>
              </a:rPr>
              <a:t>Cindy Trish, HAMV Executive Director</a:t>
            </a:r>
          </a:p>
          <a:p>
            <a:pPr defTabSz="800100">
              <a:lnSpc>
                <a:spcPct val="90000"/>
              </a:lnSpc>
              <a:spcBef>
                <a:spcPct val="0"/>
              </a:spcBef>
              <a:spcAft>
                <a:spcPct val="35000"/>
              </a:spcAft>
            </a:pPr>
            <a:r>
              <a:rPr lang="en-US" dirty="0" smtClean="0">
                <a:solidFill>
                  <a:prstClr val="black"/>
                </a:solidFill>
              </a:rPr>
              <a:t/>
            </a:r>
            <a:br>
              <a:rPr lang="en-US" dirty="0" smtClean="0">
                <a:solidFill>
                  <a:prstClr val="black"/>
                </a:solidFill>
              </a:rPr>
            </a:br>
            <a:endParaRPr lang="en-US" i="1" dirty="0">
              <a:solidFill>
                <a:srgbClr val="5B9BD5"/>
              </a:solidFill>
            </a:endParaRPr>
          </a:p>
        </p:txBody>
      </p:sp>
      <p:sp>
        <p:nvSpPr>
          <p:cNvPr id="23" name="Freeform 22"/>
          <p:cNvSpPr/>
          <p:nvPr/>
        </p:nvSpPr>
        <p:spPr>
          <a:xfrm>
            <a:off x="6509530" y="1125423"/>
            <a:ext cx="5513137" cy="211050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4">
              <a:lumMod val="20000"/>
              <a:lumOff val="80000"/>
            </a:schemeClr>
          </a:solidFill>
          <a:ln w="28575">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AGING TRENDS ON MV FOR THE NEXT 10 YEARS</a:t>
            </a:r>
          </a:p>
          <a:p>
            <a:pPr marL="117475" defTabSz="800100">
              <a:lnSpc>
                <a:spcPct val="90000"/>
              </a:lnSpc>
              <a:spcBef>
                <a:spcPct val="0"/>
              </a:spcBef>
              <a:spcAft>
                <a:spcPct val="35000"/>
              </a:spcAft>
            </a:pPr>
            <a:r>
              <a:rPr lang="en-US" dirty="0">
                <a:solidFill>
                  <a:prstClr val="black"/>
                </a:solidFill>
              </a:rPr>
              <a:t>Adam Turner, MV Commission</a:t>
            </a:r>
          </a:p>
          <a:p>
            <a:pPr marL="117475" defTabSz="800100">
              <a:lnSpc>
                <a:spcPct val="90000"/>
              </a:lnSpc>
              <a:spcBef>
                <a:spcPct val="0"/>
              </a:spcBef>
              <a:spcAft>
                <a:spcPct val="35000"/>
              </a:spcAft>
            </a:pPr>
            <a:r>
              <a:rPr lang="en-US" dirty="0" smtClean="0">
                <a:solidFill>
                  <a:prstClr val="black"/>
                </a:solidFill>
              </a:rPr>
              <a:t>Cindy Trish, HAMV</a:t>
            </a:r>
            <a:endParaRPr lang="en-US" dirty="0">
              <a:solidFill>
                <a:prstClr val="black"/>
              </a:solidFill>
            </a:endParaRPr>
          </a:p>
          <a:p>
            <a:pPr marL="117475" defTabSz="800100">
              <a:lnSpc>
                <a:spcPct val="90000"/>
              </a:lnSpc>
              <a:spcBef>
                <a:spcPct val="0"/>
              </a:spcBef>
              <a:spcAft>
                <a:spcPct val="35000"/>
              </a:spcAft>
            </a:pPr>
            <a:r>
              <a:rPr lang="en-US" b="1" i="1" dirty="0" smtClean="0">
                <a:solidFill>
                  <a:srgbClr val="FFC000">
                    <a:lumMod val="75000"/>
                  </a:srgbClr>
                </a:solidFill>
              </a:rPr>
              <a:t/>
            </a:r>
            <a:br>
              <a:rPr lang="en-US" b="1" i="1" dirty="0" smtClean="0">
                <a:solidFill>
                  <a:srgbClr val="FFC000">
                    <a:lumMod val="75000"/>
                  </a:srgbClr>
                </a:solidFill>
              </a:rPr>
            </a:br>
            <a:r>
              <a:rPr lang="en-US" b="1" i="1" dirty="0" smtClean="0">
                <a:solidFill>
                  <a:srgbClr val="FFC000">
                    <a:lumMod val="75000"/>
                  </a:srgbClr>
                </a:solidFill>
              </a:rPr>
              <a:t>Let’s take a look at the data</a:t>
            </a:r>
            <a:endParaRPr lang="en-US" b="1" dirty="0" smtClean="0">
              <a:solidFill>
                <a:srgbClr val="FFC000">
                  <a:lumMod val="75000"/>
                </a:srgbClr>
              </a:solidFill>
            </a:endParaRPr>
          </a:p>
        </p:txBody>
      </p:sp>
      <p:sp>
        <p:nvSpPr>
          <p:cNvPr id="25" name="Freeform 24"/>
          <p:cNvSpPr/>
          <p:nvPr/>
        </p:nvSpPr>
        <p:spPr>
          <a:xfrm>
            <a:off x="6509530" y="3585524"/>
            <a:ext cx="5513137" cy="258882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5">
              <a:lumMod val="20000"/>
              <a:lumOff val="80000"/>
            </a:schemeClr>
          </a:solidFill>
          <a:ln w="28575">
            <a:solidFill>
              <a:srgbClr val="0070C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POLICIES THAT COULD IMPACT AGING ON MV AND WHAT WE CAN DO</a:t>
            </a:r>
            <a:r>
              <a:rPr lang="en-US" sz="2400" b="1" dirty="0">
                <a:solidFill>
                  <a:prstClr val="black"/>
                </a:solidFill>
              </a:rPr>
              <a:t/>
            </a:r>
            <a:br>
              <a:rPr lang="en-US" sz="2400" b="1" dirty="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Michael E. </a:t>
            </a:r>
            <a:r>
              <a:rPr lang="en-US" dirty="0" err="1" smtClean="0">
                <a:solidFill>
                  <a:prstClr val="black"/>
                </a:solidFill>
              </a:rPr>
              <a:t>Festa</a:t>
            </a:r>
            <a:r>
              <a:rPr lang="en-US" dirty="0" smtClean="0">
                <a:solidFill>
                  <a:prstClr val="black"/>
                </a:solidFill>
              </a:rPr>
              <a:t>, State Director, AARP Massachusetts</a:t>
            </a:r>
            <a:br>
              <a:rPr lang="en-US" dirty="0" smtClean="0">
                <a:solidFill>
                  <a:prstClr val="black"/>
                </a:solidFill>
              </a:rPr>
            </a:br>
            <a:r>
              <a:rPr lang="en-US" dirty="0" smtClean="0">
                <a:solidFill>
                  <a:prstClr val="black"/>
                </a:solidFill>
              </a:rPr>
              <a:t/>
            </a:r>
            <a:br>
              <a:rPr lang="en-US" dirty="0" smtClean="0">
                <a:solidFill>
                  <a:prstClr val="black"/>
                </a:solidFill>
              </a:rPr>
            </a:br>
            <a:r>
              <a:rPr lang="en-US" b="1" i="1" dirty="0">
                <a:solidFill>
                  <a:srgbClr val="4472C4"/>
                </a:solidFill>
              </a:rPr>
              <a:t>N</a:t>
            </a:r>
            <a:r>
              <a:rPr lang="en-US" b="1" i="1" dirty="0" smtClean="0">
                <a:solidFill>
                  <a:srgbClr val="4472C4"/>
                </a:solidFill>
              </a:rPr>
              <a:t>etwork while enjoying light snacks and beverages; Sign-up for action committees</a:t>
            </a:r>
            <a:endParaRPr lang="en-US" b="1" i="1" dirty="0">
              <a:solidFill>
                <a:srgbClr val="4472C4"/>
              </a:solidFill>
            </a:endParaRPr>
          </a:p>
        </p:txBody>
      </p:sp>
      <p:sp>
        <p:nvSpPr>
          <p:cNvPr id="26" name="Rounded Rectangle 25"/>
          <p:cNvSpPr/>
          <p:nvPr/>
        </p:nvSpPr>
        <p:spPr>
          <a:xfrm>
            <a:off x="6662982" y="3894739"/>
            <a:ext cx="1121076" cy="1124296"/>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6662981" y="5059358"/>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4:45 </a:t>
            </a:r>
            <a:r>
              <a:rPr lang="en-US" sz="1600" b="1" dirty="0">
                <a:solidFill>
                  <a:prstClr val="black"/>
                </a:solidFill>
              </a:rPr>
              <a:t>– </a:t>
            </a:r>
            <a:r>
              <a:rPr lang="en-US" sz="1600" b="1" dirty="0" smtClean="0">
                <a:solidFill>
                  <a:prstClr val="black"/>
                </a:solidFill>
              </a:rPr>
              <a:t>5:30 *</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p>
        </p:txBody>
      </p:sp>
      <p:sp>
        <p:nvSpPr>
          <p:cNvPr id="39" name="TextBox 38"/>
          <p:cNvSpPr txBox="1"/>
          <p:nvPr/>
        </p:nvSpPr>
        <p:spPr>
          <a:xfrm>
            <a:off x="8372304" y="6262335"/>
            <a:ext cx="3819696" cy="523220"/>
          </a:xfrm>
          <a:prstGeom prst="rect">
            <a:avLst/>
          </a:prstGeom>
          <a:noFill/>
        </p:spPr>
        <p:txBody>
          <a:bodyPr wrap="square" rtlCol="0">
            <a:spAutoFit/>
          </a:bodyPr>
          <a:lstStyle/>
          <a:p>
            <a:r>
              <a:rPr lang="en-US" sz="1400" i="1" dirty="0" smtClean="0">
                <a:solidFill>
                  <a:prstClr val="black"/>
                </a:solidFill>
              </a:rPr>
              <a:t>* WE’LL FINISH IN TIME FOR WT RESIDENTS TO ATTEND SPECIAL TOWN MEETING</a:t>
            </a:r>
            <a:endParaRPr lang="en-US" sz="1400" i="1" dirty="0">
              <a:solidFill>
                <a:prstClr val="black"/>
              </a:solidFill>
            </a:endParaRPr>
          </a:p>
        </p:txBody>
      </p:sp>
      <p:sp>
        <p:nvSpPr>
          <p:cNvPr id="22" name="Rounded Rectangle 21"/>
          <p:cNvSpPr/>
          <p:nvPr/>
        </p:nvSpPr>
        <p:spPr>
          <a:xfrm>
            <a:off x="270895" y="1434345"/>
            <a:ext cx="1035122" cy="1092699"/>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TextBox 27"/>
          <p:cNvSpPr txBox="1"/>
          <p:nvPr/>
        </p:nvSpPr>
        <p:spPr>
          <a:xfrm>
            <a:off x="270895"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a:solidFill>
                  <a:prstClr val="black"/>
                </a:solidFill>
              </a:rPr>
              <a:t>12:00 – </a:t>
            </a:r>
            <a:r>
              <a:rPr lang="en-US" sz="1600" b="1" dirty="0" smtClean="0">
                <a:solidFill>
                  <a:prstClr val="black"/>
                </a:solidFill>
              </a:rPr>
              <a:t>1:30</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endParaRPr lang="en-US" sz="1600" b="1" dirty="0">
              <a:solidFill>
                <a:prstClr val="black"/>
              </a:solidFill>
            </a:endParaRPr>
          </a:p>
        </p:txBody>
      </p:sp>
      <p:sp>
        <p:nvSpPr>
          <p:cNvPr id="30" name="TextBox 29"/>
          <p:cNvSpPr txBox="1"/>
          <p:nvPr/>
        </p:nvSpPr>
        <p:spPr>
          <a:xfrm>
            <a:off x="270894"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1</a:t>
            </a:r>
            <a:endParaRPr lang="en-US" sz="1600" b="1" dirty="0">
              <a:solidFill>
                <a:prstClr val="black"/>
              </a:solidFill>
            </a:endParaRPr>
          </a:p>
        </p:txBody>
      </p:sp>
      <p:sp>
        <p:nvSpPr>
          <p:cNvPr id="31" name="Rounded Rectangle 30"/>
          <p:cNvSpPr/>
          <p:nvPr/>
        </p:nvSpPr>
        <p:spPr>
          <a:xfrm>
            <a:off x="270895" y="3922418"/>
            <a:ext cx="1094851" cy="1124296"/>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2" name="TextBox 31"/>
          <p:cNvSpPr txBox="1"/>
          <p:nvPr/>
        </p:nvSpPr>
        <p:spPr>
          <a:xfrm>
            <a:off x="270894" y="5064360"/>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1:45 </a:t>
            </a:r>
            <a:r>
              <a:rPr lang="en-US" sz="1600" b="1" dirty="0">
                <a:solidFill>
                  <a:prstClr val="black"/>
                </a:solidFill>
              </a:rPr>
              <a:t>– </a:t>
            </a:r>
            <a:r>
              <a:rPr lang="en-US" sz="1600" b="1" dirty="0" smtClean="0">
                <a:solidFill>
                  <a:prstClr val="black"/>
                </a:solidFill>
              </a:rPr>
              <a:t>3:00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3" name="TextBox 32"/>
          <p:cNvSpPr txBox="1"/>
          <p:nvPr/>
        </p:nvSpPr>
        <p:spPr>
          <a:xfrm>
            <a:off x="284495" y="359084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2</a:t>
            </a:r>
            <a:endParaRPr lang="en-US" sz="1600" b="1" dirty="0">
              <a:solidFill>
                <a:prstClr val="black"/>
              </a:solidFill>
            </a:endParaRPr>
          </a:p>
        </p:txBody>
      </p:sp>
      <p:sp>
        <p:nvSpPr>
          <p:cNvPr id="34" name="Rounded Rectangle 33"/>
          <p:cNvSpPr/>
          <p:nvPr/>
        </p:nvSpPr>
        <p:spPr>
          <a:xfrm>
            <a:off x="6662982" y="1402453"/>
            <a:ext cx="1121076" cy="109419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5" name="TextBox 34"/>
          <p:cNvSpPr txBox="1"/>
          <p:nvPr/>
        </p:nvSpPr>
        <p:spPr>
          <a:xfrm>
            <a:off x="6662982"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3:30 </a:t>
            </a:r>
            <a:r>
              <a:rPr lang="en-US" sz="1600" b="1" dirty="0">
                <a:solidFill>
                  <a:prstClr val="black"/>
                </a:solidFill>
              </a:rPr>
              <a:t>– </a:t>
            </a:r>
            <a:r>
              <a:rPr lang="en-US" sz="1600" b="1" dirty="0" smtClean="0">
                <a:solidFill>
                  <a:prstClr val="black"/>
                </a:solidFill>
              </a:rPr>
              <a:t>4:30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6" name="TextBox 35"/>
          <p:cNvSpPr txBox="1"/>
          <p:nvPr/>
        </p:nvSpPr>
        <p:spPr>
          <a:xfrm>
            <a:off x="6662981"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3</a:t>
            </a:r>
            <a:endParaRPr lang="en-US" sz="1600" b="1" dirty="0">
              <a:solidFill>
                <a:prstClr val="black"/>
              </a:solidFill>
            </a:endParaRPr>
          </a:p>
        </p:txBody>
      </p:sp>
      <p:sp>
        <p:nvSpPr>
          <p:cNvPr id="37" name="TextBox 36"/>
          <p:cNvSpPr txBox="1"/>
          <p:nvPr/>
        </p:nvSpPr>
        <p:spPr>
          <a:xfrm>
            <a:off x="6678405" y="359027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4</a:t>
            </a:r>
            <a:endParaRPr lang="en-US" sz="1600" b="1" dirty="0">
              <a:solidFill>
                <a:prstClr val="black"/>
              </a:solidFill>
            </a:endParaRPr>
          </a:p>
        </p:txBody>
      </p:sp>
      <p:sp>
        <p:nvSpPr>
          <p:cNvPr id="24" name="TextBox 23"/>
          <p:cNvSpPr txBox="1"/>
          <p:nvPr/>
        </p:nvSpPr>
        <p:spPr>
          <a:xfrm>
            <a:off x="11743267" y="6488668"/>
            <a:ext cx="448733" cy="369332"/>
          </a:xfrm>
          <a:prstGeom prst="rect">
            <a:avLst/>
          </a:prstGeom>
          <a:noFill/>
        </p:spPr>
        <p:txBody>
          <a:bodyPr wrap="square" rtlCol="0">
            <a:spAutoFit/>
          </a:bodyPr>
          <a:lstStyle/>
          <a:p>
            <a:r>
              <a:rPr lang="en-US" dirty="0" smtClean="0"/>
              <a:t>56</a:t>
            </a:r>
            <a:endParaRPr lang="en-US" dirty="0"/>
          </a:p>
        </p:txBody>
      </p:sp>
    </p:spTree>
    <p:extLst>
      <p:ext uri="{BB962C8B-B14F-4D97-AF65-F5344CB8AC3E}">
        <p14:creationId xmlns:p14="http://schemas.microsoft.com/office/powerpoint/2010/main" val="3043043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smtClean="0"/>
              <a:t>Give us your feedback</a:t>
            </a:r>
            <a:endParaRPr lang="en-US" sz="6000" dirty="0"/>
          </a:p>
        </p:txBody>
      </p:sp>
      <p:sp>
        <p:nvSpPr>
          <p:cNvPr id="5" name="Title 3"/>
          <p:cNvSpPr txBox="1">
            <a:spLocks/>
          </p:cNvSpPr>
          <p:nvPr/>
        </p:nvSpPr>
        <p:spPr>
          <a:xfrm>
            <a:off x="6157992" y="3000640"/>
            <a:ext cx="49445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Please leave your evaluation </a:t>
            </a:r>
            <a:r>
              <a:rPr lang="en-US" dirty="0">
                <a:solidFill>
                  <a:prstClr val="black"/>
                </a:solidFill>
              </a:rPr>
              <a:t>f</a:t>
            </a:r>
            <a:r>
              <a:rPr lang="en-US" dirty="0" smtClean="0">
                <a:solidFill>
                  <a:prstClr val="black"/>
                </a:solidFill>
              </a:rPr>
              <a:t>orms in the box at the table before you leave</a:t>
            </a:r>
            <a:endParaRPr lang="en-US" dirty="0">
              <a:solidFill>
                <a:prstClr val="black"/>
              </a:solidFill>
            </a:endParaRPr>
          </a:p>
        </p:txBody>
      </p:sp>
      <p:pic>
        <p:nvPicPr>
          <p:cNvPr id="6" name="Picture 5"/>
          <p:cNvPicPr>
            <a:picLocks noChangeAspect="1"/>
          </p:cNvPicPr>
          <p:nvPr/>
        </p:nvPicPr>
        <p:blipFill>
          <a:blip r:embed="rId2">
            <a:duotone>
              <a:prstClr val="black"/>
              <a:srgbClr val="D9C3A5">
                <a:tint val="50000"/>
                <a:satMod val="180000"/>
              </a:srgbClr>
            </a:duotone>
          </a:blip>
          <a:stretch>
            <a:fillRect/>
          </a:stretch>
        </p:blipFill>
        <p:spPr>
          <a:xfrm>
            <a:off x="2715942" y="1606021"/>
            <a:ext cx="3182309" cy="4114800"/>
          </a:xfrm>
          <a:prstGeom prst="rect">
            <a:avLst/>
          </a:prstGeom>
          <a:ln>
            <a:solidFill>
              <a:schemeClr val="tx1"/>
            </a:solidFill>
          </a:ln>
        </p:spPr>
      </p:pic>
      <p:sp>
        <p:nvSpPr>
          <p:cNvPr id="7" name="TextBox 6"/>
          <p:cNvSpPr txBox="1"/>
          <p:nvPr/>
        </p:nvSpPr>
        <p:spPr>
          <a:xfrm>
            <a:off x="6585626" y="5269842"/>
            <a:ext cx="3394953" cy="1569660"/>
          </a:xfrm>
          <a:prstGeom prst="rect">
            <a:avLst/>
          </a:prstGeom>
          <a:noFill/>
        </p:spPr>
        <p:txBody>
          <a:bodyPr wrap="square" rtlCol="0">
            <a:spAutoFit/>
          </a:bodyPr>
          <a:lstStyle/>
          <a:p>
            <a:r>
              <a:rPr lang="en-US" sz="4800" i="1" dirty="0" smtClean="0">
                <a:solidFill>
                  <a:srgbClr val="248D8F"/>
                </a:solidFill>
              </a:rPr>
              <a:t>Thank you for coming!</a:t>
            </a:r>
            <a:endParaRPr lang="en-US" sz="4800" i="1" dirty="0">
              <a:solidFill>
                <a:srgbClr val="248D8F"/>
              </a:solidFill>
            </a:endParaRPr>
          </a:p>
        </p:txBody>
      </p:sp>
      <p:sp>
        <p:nvSpPr>
          <p:cNvPr id="8" name="TextBox 7"/>
          <p:cNvSpPr txBox="1"/>
          <p:nvPr/>
        </p:nvSpPr>
        <p:spPr>
          <a:xfrm>
            <a:off x="11743267" y="6488668"/>
            <a:ext cx="448733" cy="369332"/>
          </a:xfrm>
          <a:prstGeom prst="rect">
            <a:avLst/>
          </a:prstGeom>
          <a:noFill/>
        </p:spPr>
        <p:txBody>
          <a:bodyPr wrap="square" rtlCol="0">
            <a:spAutoFit/>
          </a:bodyPr>
          <a:lstStyle/>
          <a:p>
            <a:r>
              <a:rPr lang="en-US" dirty="0" smtClean="0"/>
              <a:t>57</a:t>
            </a:r>
            <a:endParaRPr lang="en-US" dirty="0"/>
          </a:p>
        </p:txBody>
      </p:sp>
    </p:spTree>
    <p:extLst>
      <p:ext uri="{BB962C8B-B14F-4D97-AF65-F5344CB8AC3E}">
        <p14:creationId xmlns:p14="http://schemas.microsoft.com/office/powerpoint/2010/main" val="452230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38482" y="636992"/>
            <a:ext cx="9347059" cy="830997"/>
          </a:xfrm>
          <a:prstGeom prst="rect">
            <a:avLst/>
          </a:prstGeom>
          <a:noFill/>
        </p:spPr>
        <p:txBody>
          <a:bodyPr wrap="square" rtlCol="0">
            <a:spAutoFit/>
          </a:bodyPr>
          <a:lstStyle/>
          <a:p>
            <a:r>
              <a:rPr lang="en-US" sz="4800" i="1" dirty="0" smtClean="0">
                <a:solidFill>
                  <a:srgbClr val="248D8F"/>
                </a:solidFill>
              </a:rPr>
              <a:t>Thank you to the </a:t>
            </a:r>
            <a:r>
              <a:rPr lang="en-US" sz="4800" i="1" dirty="0" err="1" smtClean="0">
                <a:solidFill>
                  <a:srgbClr val="248D8F"/>
                </a:solidFill>
              </a:rPr>
              <a:t>Ukeladies</a:t>
            </a:r>
            <a:r>
              <a:rPr lang="en-US" sz="4800" i="1" dirty="0" smtClean="0">
                <a:solidFill>
                  <a:srgbClr val="248D8F"/>
                </a:solidFill>
              </a:rPr>
              <a:t>!</a:t>
            </a:r>
            <a:endParaRPr lang="en-US" sz="4800" i="1" dirty="0">
              <a:solidFill>
                <a:srgbClr val="248D8F"/>
              </a:solidFill>
            </a:endParaRPr>
          </a:p>
        </p:txBody>
      </p:sp>
      <p:pic>
        <p:nvPicPr>
          <p:cNvPr id="3" name="Picture 2"/>
          <p:cNvPicPr>
            <a:picLocks noChangeAspect="1"/>
          </p:cNvPicPr>
          <p:nvPr/>
        </p:nvPicPr>
        <p:blipFill>
          <a:blip r:embed="rId2"/>
          <a:stretch>
            <a:fillRect/>
          </a:stretch>
        </p:blipFill>
        <p:spPr>
          <a:xfrm>
            <a:off x="4934190" y="1566255"/>
            <a:ext cx="3266227" cy="4830335"/>
          </a:xfrm>
          <a:prstGeom prst="rect">
            <a:avLst/>
          </a:prstGeom>
        </p:spPr>
      </p:pic>
      <p:sp>
        <p:nvSpPr>
          <p:cNvPr id="4" name="TextBox 3"/>
          <p:cNvSpPr txBox="1"/>
          <p:nvPr/>
        </p:nvSpPr>
        <p:spPr>
          <a:xfrm>
            <a:off x="11895667" y="6488668"/>
            <a:ext cx="296333"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299506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9" y="35298"/>
            <a:ext cx="6400303" cy="988672"/>
          </a:xfrm>
        </p:spPr>
        <p:txBody>
          <a:bodyPr>
            <a:noAutofit/>
          </a:bodyPr>
          <a:lstStyle/>
          <a:p>
            <a:r>
              <a:rPr lang="en-US" sz="3300" b="1" dirty="0" smtClean="0">
                <a:solidFill>
                  <a:srgbClr val="85AA40"/>
                </a:solidFill>
              </a:rPr>
              <a:t>SESSION 2 is UPSTAIRS</a:t>
            </a:r>
            <a:endParaRPr lang="en-US" sz="3300" b="1" dirty="0">
              <a:solidFill>
                <a:srgbClr val="85AA40"/>
              </a:solidFill>
            </a:endParaRPr>
          </a:p>
        </p:txBody>
      </p:sp>
      <p:sp>
        <p:nvSpPr>
          <p:cNvPr id="14" name="Freeform 13"/>
          <p:cNvSpPr/>
          <p:nvPr/>
        </p:nvSpPr>
        <p:spPr>
          <a:xfrm>
            <a:off x="152527" y="1120413"/>
            <a:ext cx="5909347" cy="2122103"/>
          </a:xfrm>
          <a:custGeom>
            <a:avLst/>
            <a:gdLst>
              <a:gd name="connsiteX0" fmla="*/ 0 w 5378824"/>
              <a:gd name="connsiteY0" fmla="*/ 150748 h 1507479"/>
              <a:gd name="connsiteX1" fmla="*/ 150748 w 5378824"/>
              <a:gd name="connsiteY1" fmla="*/ 0 h 1507479"/>
              <a:gd name="connsiteX2" fmla="*/ 5228076 w 5378824"/>
              <a:gd name="connsiteY2" fmla="*/ 0 h 1507479"/>
              <a:gd name="connsiteX3" fmla="*/ 5378824 w 5378824"/>
              <a:gd name="connsiteY3" fmla="*/ 150748 h 1507479"/>
              <a:gd name="connsiteX4" fmla="*/ 5378824 w 5378824"/>
              <a:gd name="connsiteY4" fmla="*/ 1356731 h 1507479"/>
              <a:gd name="connsiteX5" fmla="*/ 5228076 w 5378824"/>
              <a:gd name="connsiteY5" fmla="*/ 1507479 h 1507479"/>
              <a:gd name="connsiteX6" fmla="*/ 150748 w 5378824"/>
              <a:gd name="connsiteY6" fmla="*/ 1507479 h 1507479"/>
              <a:gd name="connsiteX7" fmla="*/ 0 w 5378824"/>
              <a:gd name="connsiteY7" fmla="*/ 1356731 h 1507479"/>
              <a:gd name="connsiteX8" fmla="*/ 0 w 5378824"/>
              <a:gd name="connsiteY8" fmla="*/ 150748 h 1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1507479">
                <a:moveTo>
                  <a:pt x="0" y="150748"/>
                </a:moveTo>
                <a:cubicBezTo>
                  <a:pt x="0" y="67492"/>
                  <a:pt x="67492" y="0"/>
                  <a:pt x="150748" y="0"/>
                </a:cubicBezTo>
                <a:lnTo>
                  <a:pt x="5228076" y="0"/>
                </a:lnTo>
                <a:cubicBezTo>
                  <a:pt x="5311332" y="0"/>
                  <a:pt x="5378824" y="67492"/>
                  <a:pt x="5378824" y="150748"/>
                </a:cubicBezTo>
                <a:lnTo>
                  <a:pt x="5378824" y="1356731"/>
                </a:lnTo>
                <a:cubicBezTo>
                  <a:pt x="5378824" y="1439987"/>
                  <a:pt x="5311332" y="1507479"/>
                  <a:pt x="5228076" y="1507479"/>
                </a:cubicBezTo>
                <a:lnTo>
                  <a:pt x="150748" y="1507479"/>
                </a:lnTo>
                <a:cubicBezTo>
                  <a:pt x="67492" y="1507479"/>
                  <a:pt x="0" y="1439987"/>
                  <a:pt x="0" y="1356731"/>
                </a:cubicBezTo>
                <a:lnTo>
                  <a:pt x="0" y="150748"/>
                </a:lnTo>
                <a:close/>
              </a:path>
            </a:pathLst>
          </a:custGeom>
          <a:solidFill>
            <a:schemeClr val="accent2">
              <a:lumMod val="20000"/>
              <a:lumOff val="80000"/>
            </a:schemeClr>
          </a:solidFill>
          <a:ln w="28575">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b="1" i="1" dirty="0" smtClean="0">
                <a:solidFill>
                  <a:srgbClr val="ED7D31"/>
                </a:solidFill>
              </a:rPr>
              <a:t>Lunch from Black Sheep</a:t>
            </a:r>
          </a:p>
          <a:p>
            <a:pPr defTabSz="800100">
              <a:lnSpc>
                <a:spcPct val="90000"/>
              </a:lnSpc>
              <a:spcBef>
                <a:spcPct val="0"/>
              </a:spcBef>
              <a:spcAft>
                <a:spcPct val="35000"/>
              </a:spcAft>
            </a:pPr>
            <a:r>
              <a:rPr lang="en-US" sz="2400" b="1" dirty="0" smtClean="0">
                <a:solidFill>
                  <a:prstClr val="black"/>
                </a:solidFill>
              </a:rPr>
              <a:t>YOUR AGING JOURNEY AND HOW TO HAVE FUN WITH IT</a:t>
            </a:r>
          </a:p>
          <a:p>
            <a:pPr defTabSz="800100">
              <a:lnSpc>
                <a:spcPct val="90000"/>
              </a:lnSpc>
              <a:spcBef>
                <a:spcPct val="0"/>
              </a:spcBef>
              <a:spcAft>
                <a:spcPct val="35000"/>
              </a:spcAft>
            </a:pPr>
            <a:r>
              <a:rPr lang="en-US" dirty="0" smtClean="0">
                <a:solidFill>
                  <a:prstClr val="black"/>
                </a:solidFill>
              </a:rPr>
              <a:t>Nancy </a:t>
            </a:r>
            <a:r>
              <a:rPr lang="en-US" dirty="0" err="1" smtClean="0">
                <a:solidFill>
                  <a:prstClr val="black"/>
                </a:solidFill>
              </a:rPr>
              <a:t>Aronie</a:t>
            </a:r>
            <a:r>
              <a:rPr lang="en-US" dirty="0" smtClean="0">
                <a:solidFill>
                  <a:prstClr val="black"/>
                </a:solidFill>
              </a:rPr>
              <a:t>, Founder Chilmark Writing Workshop, Author of </a:t>
            </a:r>
            <a:r>
              <a:rPr lang="en-US" u="sng" dirty="0" smtClean="0">
                <a:solidFill>
                  <a:prstClr val="black"/>
                </a:solidFill>
              </a:rPr>
              <a:t>Memoir as Medicine</a:t>
            </a:r>
          </a:p>
          <a:p>
            <a:pPr defTabSz="800100">
              <a:lnSpc>
                <a:spcPct val="90000"/>
              </a:lnSpc>
              <a:spcBef>
                <a:spcPct val="0"/>
              </a:spcBef>
              <a:spcAft>
                <a:spcPct val="35000"/>
              </a:spcAft>
            </a:pPr>
            <a:r>
              <a:rPr lang="en-US" b="1" i="1" dirty="0">
                <a:solidFill>
                  <a:srgbClr val="ED7D31"/>
                </a:solidFill>
              </a:rPr>
              <a:t>Music by the </a:t>
            </a:r>
            <a:r>
              <a:rPr lang="en-US" b="1" i="1" dirty="0" err="1">
                <a:solidFill>
                  <a:srgbClr val="ED7D31"/>
                </a:solidFill>
              </a:rPr>
              <a:t>Ukeladies</a:t>
            </a:r>
            <a:r>
              <a:rPr lang="en-US" u="sng" dirty="0" smtClean="0">
                <a:solidFill>
                  <a:prstClr val="black"/>
                </a:solidFill>
              </a:rPr>
              <a:t/>
            </a:r>
            <a:br>
              <a:rPr lang="en-US" u="sng" dirty="0" smtClean="0">
                <a:solidFill>
                  <a:prstClr val="black"/>
                </a:solidFill>
              </a:rPr>
            </a:br>
            <a:r>
              <a:rPr lang="en-US" u="sng" dirty="0" smtClean="0">
                <a:solidFill>
                  <a:prstClr val="black"/>
                </a:solidFill>
              </a:rPr>
              <a:t> </a:t>
            </a: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23" name="Freeform 22"/>
          <p:cNvSpPr/>
          <p:nvPr/>
        </p:nvSpPr>
        <p:spPr>
          <a:xfrm>
            <a:off x="6509530" y="1125423"/>
            <a:ext cx="5513137" cy="211050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4">
              <a:lumMod val="20000"/>
              <a:lumOff val="80000"/>
            </a:schemeClr>
          </a:solidFill>
          <a:ln w="28575">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AGING TRENDS ON MV FOR THE NEXT 10 YEARS</a:t>
            </a:r>
          </a:p>
          <a:p>
            <a:pPr marL="117475" defTabSz="800100">
              <a:lnSpc>
                <a:spcPct val="90000"/>
              </a:lnSpc>
              <a:spcBef>
                <a:spcPct val="0"/>
              </a:spcBef>
              <a:spcAft>
                <a:spcPct val="35000"/>
              </a:spcAft>
            </a:pPr>
            <a:r>
              <a:rPr lang="en-US" dirty="0">
                <a:solidFill>
                  <a:prstClr val="black"/>
                </a:solidFill>
              </a:rPr>
              <a:t>Adam Turner, MV Commission</a:t>
            </a:r>
          </a:p>
          <a:p>
            <a:pPr marL="117475" defTabSz="800100">
              <a:lnSpc>
                <a:spcPct val="90000"/>
              </a:lnSpc>
              <a:spcBef>
                <a:spcPct val="0"/>
              </a:spcBef>
              <a:spcAft>
                <a:spcPct val="35000"/>
              </a:spcAft>
            </a:pPr>
            <a:r>
              <a:rPr lang="en-US" dirty="0" smtClean="0">
                <a:solidFill>
                  <a:prstClr val="black"/>
                </a:solidFill>
              </a:rPr>
              <a:t>Cindy Trish, HAMV</a:t>
            </a:r>
            <a:endParaRPr lang="en-US" dirty="0">
              <a:solidFill>
                <a:prstClr val="black"/>
              </a:solidFill>
            </a:endParaRPr>
          </a:p>
          <a:p>
            <a:pPr marL="117475" defTabSz="800100">
              <a:lnSpc>
                <a:spcPct val="90000"/>
              </a:lnSpc>
              <a:spcBef>
                <a:spcPct val="0"/>
              </a:spcBef>
              <a:spcAft>
                <a:spcPct val="35000"/>
              </a:spcAft>
            </a:pPr>
            <a:r>
              <a:rPr lang="en-US" b="1" i="1" dirty="0" smtClean="0">
                <a:solidFill>
                  <a:srgbClr val="FFC000">
                    <a:lumMod val="75000"/>
                  </a:srgbClr>
                </a:solidFill>
              </a:rPr>
              <a:t/>
            </a:r>
            <a:br>
              <a:rPr lang="en-US" b="1" i="1" dirty="0" smtClean="0">
                <a:solidFill>
                  <a:srgbClr val="FFC000">
                    <a:lumMod val="75000"/>
                  </a:srgbClr>
                </a:solidFill>
              </a:rPr>
            </a:br>
            <a:r>
              <a:rPr lang="en-US" b="1" i="1" dirty="0" smtClean="0">
                <a:solidFill>
                  <a:srgbClr val="FFC000">
                    <a:lumMod val="75000"/>
                  </a:srgbClr>
                </a:solidFill>
              </a:rPr>
              <a:t>Let’s take a look at the data</a:t>
            </a:r>
            <a:endParaRPr lang="en-US" b="1" dirty="0" smtClean="0">
              <a:solidFill>
                <a:srgbClr val="FFC000">
                  <a:lumMod val="75000"/>
                </a:srgbClr>
              </a:solidFill>
            </a:endParaRPr>
          </a:p>
        </p:txBody>
      </p:sp>
      <p:sp>
        <p:nvSpPr>
          <p:cNvPr id="25" name="Freeform 24"/>
          <p:cNvSpPr/>
          <p:nvPr/>
        </p:nvSpPr>
        <p:spPr>
          <a:xfrm>
            <a:off x="6509530" y="3585524"/>
            <a:ext cx="5513137" cy="258882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5">
              <a:lumMod val="20000"/>
              <a:lumOff val="80000"/>
            </a:schemeClr>
          </a:solidFill>
          <a:ln w="28575">
            <a:solidFill>
              <a:srgbClr val="0070C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POLICIES THAT COULD IMPACT AGING ON MV AND WHAT WE CAN DO</a:t>
            </a:r>
            <a:r>
              <a:rPr lang="en-US" sz="2400" b="1" dirty="0">
                <a:solidFill>
                  <a:prstClr val="black"/>
                </a:solidFill>
              </a:rPr>
              <a:t/>
            </a:r>
            <a:br>
              <a:rPr lang="en-US" sz="2400" b="1" dirty="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Michael E. </a:t>
            </a:r>
            <a:r>
              <a:rPr lang="en-US" dirty="0" err="1" smtClean="0">
                <a:solidFill>
                  <a:prstClr val="black"/>
                </a:solidFill>
              </a:rPr>
              <a:t>Festa</a:t>
            </a:r>
            <a:r>
              <a:rPr lang="en-US" dirty="0" smtClean="0">
                <a:solidFill>
                  <a:prstClr val="black"/>
                </a:solidFill>
              </a:rPr>
              <a:t>, State Director, AARP Massachusetts</a:t>
            </a:r>
            <a:br>
              <a:rPr lang="en-US" dirty="0" smtClean="0">
                <a:solidFill>
                  <a:prstClr val="black"/>
                </a:solidFill>
              </a:rPr>
            </a:br>
            <a:r>
              <a:rPr lang="en-US" dirty="0" smtClean="0">
                <a:solidFill>
                  <a:prstClr val="black"/>
                </a:solidFill>
              </a:rPr>
              <a:t/>
            </a:r>
            <a:br>
              <a:rPr lang="en-US" dirty="0" smtClean="0">
                <a:solidFill>
                  <a:prstClr val="black"/>
                </a:solidFill>
              </a:rPr>
            </a:br>
            <a:r>
              <a:rPr lang="en-US" b="1" i="1" dirty="0">
                <a:solidFill>
                  <a:srgbClr val="4472C4"/>
                </a:solidFill>
              </a:rPr>
              <a:t>N</a:t>
            </a:r>
            <a:r>
              <a:rPr lang="en-US" b="1" i="1" dirty="0" smtClean="0">
                <a:solidFill>
                  <a:srgbClr val="4472C4"/>
                </a:solidFill>
              </a:rPr>
              <a:t>etwork while enjoying light snacks and beverages; Sign-up for action committees</a:t>
            </a:r>
            <a:endParaRPr lang="en-US" b="1" i="1" dirty="0">
              <a:solidFill>
                <a:srgbClr val="4472C4"/>
              </a:solidFill>
            </a:endParaRPr>
          </a:p>
        </p:txBody>
      </p:sp>
      <p:sp>
        <p:nvSpPr>
          <p:cNvPr id="26" name="Rounded Rectangle 25"/>
          <p:cNvSpPr/>
          <p:nvPr/>
        </p:nvSpPr>
        <p:spPr>
          <a:xfrm>
            <a:off x="6662982" y="3894739"/>
            <a:ext cx="1121076" cy="1124296"/>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6662981" y="5059358"/>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4:45 </a:t>
            </a:r>
            <a:r>
              <a:rPr lang="en-US" sz="1600" b="1" dirty="0">
                <a:solidFill>
                  <a:prstClr val="black"/>
                </a:solidFill>
              </a:rPr>
              <a:t>– </a:t>
            </a:r>
            <a:r>
              <a:rPr lang="en-US" sz="1600" b="1" dirty="0" smtClean="0">
                <a:solidFill>
                  <a:prstClr val="black"/>
                </a:solidFill>
              </a:rPr>
              <a:t>5:30 *</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p>
        </p:txBody>
      </p:sp>
      <p:sp>
        <p:nvSpPr>
          <p:cNvPr id="29" name="TextBox 28"/>
          <p:cNvSpPr txBox="1"/>
          <p:nvPr/>
        </p:nvSpPr>
        <p:spPr>
          <a:xfrm>
            <a:off x="6509530" y="3230232"/>
            <a:ext cx="4732370" cy="369332"/>
          </a:xfrm>
          <a:prstGeom prst="rect">
            <a:avLst/>
          </a:prstGeom>
          <a:noFill/>
        </p:spPr>
        <p:txBody>
          <a:bodyPr wrap="square" rtlCol="0">
            <a:spAutoFit/>
          </a:bodyPr>
          <a:lstStyle/>
          <a:p>
            <a:r>
              <a:rPr lang="en-US" dirty="0" smtClean="0">
                <a:solidFill>
                  <a:prstClr val="black"/>
                </a:solidFill>
              </a:rPr>
              <a:t>GO DOWNSTAIRS</a:t>
            </a:r>
            <a:endParaRPr lang="en-US" dirty="0">
              <a:solidFill>
                <a:prstClr val="black"/>
              </a:solidFill>
            </a:endParaRPr>
          </a:p>
        </p:txBody>
      </p:sp>
      <p:sp>
        <p:nvSpPr>
          <p:cNvPr id="39" name="TextBox 38"/>
          <p:cNvSpPr txBox="1"/>
          <p:nvPr/>
        </p:nvSpPr>
        <p:spPr>
          <a:xfrm>
            <a:off x="8372304" y="6262335"/>
            <a:ext cx="3819696" cy="523220"/>
          </a:xfrm>
          <a:prstGeom prst="rect">
            <a:avLst/>
          </a:prstGeom>
          <a:noFill/>
        </p:spPr>
        <p:txBody>
          <a:bodyPr wrap="square" rtlCol="0">
            <a:spAutoFit/>
          </a:bodyPr>
          <a:lstStyle/>
          <a:p>
            <a:r>
              <a:rPr lang="en-US" sz="1400" i="1" dirty="0" smtClean="0">
                <a:solidFill>
                  <a:prstClr val="black"/>
                </a:solidFill>
              </a:rPr>
              <a:t>* WE’LL FINISH IN TIME FOR WT RESIDENTS TO ATTEND SPECIAL TOWN MEETING</a:t>
            </a:r>
            <a:endParaRPr lang="en-US" sz="1400" i="1" dirty="0">
              <a:solidFill>
                <a:prstClr val="black"/>
              </a:solidFill>
            </a:endParaRPr>
          </a:p>
        </p:txBody>
      </p:sp>
      <p:sp>
        <p:nvSpPr>
          <p:cNvPr id="40" name="TextBox 39"/>
          <p:cNvSpPr txBox="1"/>
          <p:nvPr/>
        </p:nvSpPr>
        <p:spPr>
          <a:xfrm>
            <a:off x="6509530" y="708071"/>
            <a:ext cx="4732370" cy="369332"/>
          </a:xfrm>
          <a:prstGeom prst="rect">
            <a:avLst/>
          </a:prstGeom>
          <a:noFill/>
        </p:spPr>
        <p:txBody>
          <a:bodyPr wrap="square" rtlCol="0">
            <a:spAutoFit/>
          </a:bodyPr>
          <a:lstStyle/>
          <a:p>
            <a:r>
              <a:rPr lang="en-US" dirty="0" smtClean="0">
                <a:solidFill>
                  <a:prstClr val="black"/>
                </a:solidFill>
              </a:rPr>
              <a:t>GO BACK UPSTAIRS</a:t>
            </a:r>
            <a:endParaRPr lang="en-US" dirty="0">
              <a:solidFill>
                <a:prstClr val="black"/>
              </a:solidFill>
            </a:endParaRPr>
          </a:p>
        </p:txBody>
      </p:sp>
      <p:sp>
        <p:nvSpPr>
          <p:cNvPr id="22" name="Rounded Rectangle 21"/>
          <p:cNvSpPr/>
          <p:nvPr/>
        </p:nvSpPr>
        <p:spPr>
          <a:xfrm>
            <a:off x="270895" y="1434345"/>
            <a:ext cx="1035122" cy="1092699"/>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TextBox 27"/>
          <p:cNvSpPr txBox="1"/>
          <p:nvPr/>
        </p:nvSpPr>
        <p:spPr>
          <a:xfrm>
            <a:off x="270895"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a:solidFill>
                  <a:prstClr val="black"/>
                </a:solidFill>
              </a:rPr>
              <a:t>12:00 – </a:t>
            </a:r>
            <a:r>
              <a:rPr lang="en-US" sz="1600" b="1" dirty="0" smtClean="0">
                <a:solidFill>
                  <a:prstClr val="black"/>
                </a:solidFill>
              </a:rPr>
              <a:t>1:30</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endParaRPr lang="en-US" sz="1600" b="1" dirty="0">
              <a:solidFill>
                <a:prstClr val="black"/>
              </a:solidFill>
            </a:endParaRPr>
          </a:p>
        </p:txBody>
      </p:sp>
      <p:sp>
        <p:nvSpPr>
          <p:cNvPr id="30" name="TextBox 29"/>
          <p:cNvSpPr txBox="1"/>
          <p:nvPr/>
        </p:nvSpPr>
        <p:spPr>
          <a:xfrm>
            <a:off x="270894"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1</a:t>
            </a:r>
            <a:endParaRPr lang="en-US" sz="1600" b="1" dirty="0">
              <a:solidFill>
                <a:prstClr val="black"/>
              </a:solidFill>
            </a:endParaRPr>
          </a:p>
        </p:txBody>
      </p:sp>
      <p:sp>
        <p:nvSpPr>
          <p:cNvPr id="34" name="Rounded Rectangle 33"/>
          <p:cNvSpPr/>
          <p:nvPr/>
        </p:nvSpPr>
        <p:spPr>
          <a:xfrm>
            <a:off x="6662982" y="1402453"/>
            <a:ext cx="1121076" cy="1094196"/>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5" name="TextBox 34"/>
          <p:cNvSpPr txBox="1"/>
          <p:nvPr/>
        </p:nvSpPr>
        <p:spPr>
          <a:xfrm>
            <a:off x="6662982"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3:30 </a:t>
            </a:r>
            <a:r>
              <a:rPr lang="en-US" sz="1600" b="1" dirty="0">
                <a:solidFill>
                  <a:prstClr val="black"/>
                </a:solidFill>
              </a:rPr>
              <a:t>– </a:t>
            </a:r>
            <a:r>
              <a:rPr lang="en-US" sz="1600" b="1" dirty="0" smtClean="0">
                <a:solidFill>
                  <a:prstClr val="black"/>
                </a:solidFill>
              </a:rPr>
              <a:t>4:30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6" name="TextBox 35"/>
          <p:cNvSpPr txBox="1"/>
          <p:nvPr/>
        </p:nvSpPr>
        <p:spPr>
          <a:xfrm>
            <a:off x="6662981"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3</a:t>
            </a:r>
            <a:endParaRPr lang="en-US" sz="1600" b="1" dirty="0">
              <a:solidFill>
                <a:prstClr val="black"/>
              </a:solidFill>
            </a:endParaRPr>
          </a:p>
        </p:txBody>
      </p:sp>
      <p:sp>
        <p:nvSpPr>
          <p:cNvPr id="37" name="TextBox 36"/>
          <p:cNvSpPr txBox="1"/>
          <p:nvPr/>
        </p:nvSpPr>
        <p:spPr>
          <a:xfrm>
            <a:off x="6678405" y="359027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4</a:t>
            </a:r>
            <a:endParaRPr lang="en-US" sz="1600" b="1" dirty="0">
              <a:solidFill>
                <a:prstClr val="black"/>
              </a:solidFill>
            </a:endParaRPr>
          </a:p>
        </p:txBody>
      </p:sp>
      <p:sp>
        <p:nvSpPr>
          <p:cNvPr id="3" name="Rectangle 2"/>
          <p:cNvSpPr/>
          <p:nvPr/>
        </p:nvSpPr>
        <p:spPr>
          <a:xfrm>
            <a:off x="-97277" y="708071"/>
            <a:ext cx="12289277" cy="6158395"/>
          </a:xfrm>
          <a:prstGeom prst="rect">
            <a:avLst/>
          </a:prstGeom>
          <a:solidFill>
            <a:schemeClr val="bg2">
              <a:lumMod val="90000"/>
              <a:alpha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52527" y="3585525"/>
            <a:ext cx="5909347" cy="2911610"/>
          </a:xfrm>
          <a:custGeom>
            <a:avLst/>
            <a:gdLst>
              <a:gd name="connsiteX0" fmla="*/ 0 w 5378824"/>
              <a:gd name="connsiteY0" fmla="*/ 281746 h 2817456"/>
              <a:gd name="connsiteX1" fmla="*/ 281746 w 5378824"/>
              <a:gd name="connsiteY1" fmla="*/ 0 h 2817456"/>
              <a:gd name="connsiteX2" fmla="*/ 5097078 w 5378824"/>
              <a:gd name="connsiteY2" fmla="*/ 0 h 2817456"/>
              <a:gd name="connsiteX3" fmla="*/ 5378824 w 5378824"/>
              <a:gd name="connsiteY3" fmla="*/ 281746 h 2817456"/>
              <a:gd name="connsiteX4" fmla="*/ 5378824 w 5378824"/>
              <a:gd name="connsiteY4" fmla="*/ 2535710 h 2817456"/>
              <a:gd name="connsiteX5" fmla="*/ 5097078 w 5378824"/>
              <a:gd name="connsiteY5" fmla="*/ 2817456 h 2817456"/>
              <a:gd name="connsiteX6" fmla="*/ 281746 w 5378824"/>
              <a:gd name="connsiteY6" fmla="*/ 2817456 h 2817456"/>
              <a:gd name="connsiteX7" fmla="*/ 0 w 5378824"/>
              <a:gd name="connsiteY7" fmla="*/ 2535710 h 2817456"/>
              <a:gd name="connsiteX8" fmla="*/ 0 w 5378824"/>
              <a:gd name="connsiteY8" fmla="*/ 281746 h 28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817456">
                <a:moveTo>
                  <a:pt x="0" y="281746"/>
                </a:moveTo>
                <a:cubicBezTo>
                  <a:pt x="0" y="126142"/>
                  <a:pt x="126142" y="0"/>
                  <a:pt x="281746" y="0"/>
                </a:cubicBezTo>
                <a:lnTo>
                  <a:pt x="5097078" y="0"/>
                </a:lnTo>
                <a:cubicBezTo>
                  <a:pt x="5252682" y="0"/>
                  <a:pt x="5378824" y="126142"/>
                  <a:pt x="5378824" y="281746"/>
                </a:cubicBezTo>
                <a:lnTo>
                  <a:pt x="5378824" y="2535710"/>
                </a:lnTo>
                <a:cubicBezTo>
                  <a:pt x="5378824" y="2691314"/>
                  <a:pt x="5252682" y="2817456"/>
                  <a:pt x="5097078" y="2817456"/>
                </a:cubicBezTo>
                <a:lnTo>
                  <a:pt x="281746" y="2817456"/>
                </a:lnTo>
                <a:cubicBezTo>
                  <a:pt x="126142" y="2817456"/>
                  <a:pt x="0" y="2691314"/>
                  <a:pt x="0" y="2535710"/>
                </a:cubicBezTo>
                <a:lnTo>
                  <a:pt x="0" y="281746"/>
                </a:lnTo>
                <a:close/>
              </a:path>
            </a:pathLst>
          </a:custGeom>
          <a:solidFill>
            <a:schemeClr val="bg1">
              <a:lumMod val="95000"/>
            </a:schemeClr>
          </a:solidFill>
          <a:ln w="28575">
            <a:solidFill>
              <a:schemeClr val="bg2">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sz="2400" b="1" dirty="0" smtClean="0">
                <a:solidFill>
                  <a:prstClr val="black"/>
                </a:solidFill>
              </a:rPr>
              <a:t>6 KEY PRIORITIES FOR AN </a:t>
            </a:r>
            <a:br>
              <a:rPr lang="en-US" sz="2400" b="1" dirty="0" smtClean="0">
                <a:solidFill>
                  <a:prstClr val="black"/>
                </a:solidFill>
              </a:rPr>
            </a:br>
            <a:r>
              <a:rPr lang="en-US" sz="2400" b="1" dirty="0" smtClean="0">
                <a:solidFill>
                  <a:prstClr val="black"/>
                </a:solidFill>
              </a:rPr>
              <a:t>AGE-FRIENDLY </a:t>
            </a:r>
            <a:r>
              <a:rPr lang="en-US" sz="2400" b="1" dirty="0">
                <a:solidFill>
                  <a:prstClr val="black"/>
                </a:solidFill>
              </a:rPr>
              <a:t>ISLAND</a:t>
            </a:r>
          </a:p>
          <a:p>
            <a:pPr defTabSz="800100">
              <a:lnSpc>
                <a:spcPct val="90000"/>
              </a:lnSpc>
              <a:spcBef>
                <a:spcPct val="0"/>
              </a:spcBef>
              <a:spcAft>
                <a:spcPct val="35000"/>
              </a:spcAft>
            </a:pPr>
            <a:r>
              <a:rPr lang="en-US" sz="1400" dirty="0" smtClean="0">
                <a:solidFill>
                  <a:prstClr val="black"/>
                </a:solidFill>
              </a:rPr>
              <a:t>Denise </a:t>
            </a:r>
            <a:r>
              <a:rPr lang="en-US" sz="1400" dirty="0" err="1" smtClean="0">
                <a:solidFill>
                  <a:prstClr val="black"/>
                </a:solidFill>
              </a:rPr>
              <a:t>Schepici</a:t>
            </a:r>
            <a:r>
              <a:rPr lang="en-US" sz="1400" dirty="0">
                <a:solidFill>
                  <a:prstClr val="black"/>
                </a:solidFill>
              </a:rPr>
              <a:t>, MV </a:t>
            </a:r>
            <a:r>
              <a:rPr lang="en-US" sz="1400" dirty="0" smtClean="0">
                <a:solidFill>
                  <a:prstClr val="black"/>
                </a:solidFill>
              </a:rPr>
              <a:t>Hospital President</a:t>
            </a:r>
            <a:endParaRPr lang="en-US" sz="1400" dirty="0">
              <a:solidFill>
                <a:prstClr val="black"/>
              </a:solidFill>
            </a:endParaRPr>
          </a:p>
          <a:p>
            <a:pPr defTabSz="800100">
              <a:lnSpc>
                <a:spcPct val="90000"/>
              </a:lnSpc>
              <a:spcBef>
                <a:spcPct val="0"/>
              </a:spcBef>
              <a:spcAft>
                <a:spcPct val="35000"/>
              </a:spcAft>
            </a:pPr>
            <a:r>
              <a:rPr lang="en-US" sz="1400" dirty="0">
                <a:solidFill>
                  <a:prstClr val="black"/>
                </a:solidFill>
              </a:rPr>
              <a:t>Lyndsay </a:t>
            </a:r>
            <a:r>
              <a:rPr lang="en-US" sz="1400" dirty="0" err="1">
                <a:solidFill>
                  <a:prstClr val="black"/>
                </a:solidFill>
              </a:rPr>
              <a:t>Famariss</a:t>
            </a:r>
            <a:r>
              <a:rPr lang="en-US" sz="1400" dirty="0">
                <a:solidFill>
                  <a:prstClr val="black"/>
                </a:solidFill>
              </a:rPr>
              <a:t>, </a:t>
            </a:r>
            <a:r>
              <a:rPr lang="en-US" sz="1400" dirty="0" smtClean="0">
                <a:solidFill>
                  <a:prstClr val="black"/>
                </a:solidFill>
              </a:rPr>
              <a:t>Edgartown COA, HAMV Board </a:t>
            </a:r>
          </a:p>
          <a:p>
            <a:pPr defTabSz="800100">
              <a:lnSpc>
                <a:spcPct val="90000"/>
              </a:lnSpc>
              <a:spcBef>
                <a:spcPct val="0"/>
              </a:spcBef>
              <a:spcAft>
                <a:spcPct val="35000"/>
              </a:spcAft>
            </a:pPr>
            <a:r>
              <a:rPr lang="en-US" sz="1400" dirty="0" smtClean="0">
                <a:solidFill>
                  <a:prstClr val="black"/>
                </a:solidFill>
              </a:rPr>
              <a:t>Bob </a:t>
            </a:r>
            <a:r>
              <a:rPr lang="en-US" sz="1400" dirty="0" err="1">
                <a:solidFill>
                  <a:prstClr val="black"/>
                </a:solidFill>
              </a:rPr>
              <a:t>Laskowski</a:t>
            </a:r>
            <a:r>
              <a:rPr lang="en-US" sz="1400" dirty="0">
                <a:solidFill>
                  <a:prstClr val="black"/>
                </a:solidFill>
              </a:rPr>
              <a:t>, Physician, Former </a:t>
            </a:r>
            <a:r>
              <a:rPr lang="en-US" sz="1400" dirty="0" smtClean="0">
                <a:solidFill>
                  <a:prstClr val="black"/>
                </a:solidFill>
              </a:rPr>
              <a:t>HC CEO, HAMV Board</a:t>
            </a:r>
          </a:p>
          <a:p>
            <a:pPr defTabSz="800100">
              <a:lnSpc>
                <a:spcPct val="90000"/>
              </a:lnSpc>
              <a:spcBef>
                <a:spcPct val="0"/>
              </a:spcBef>
              <a:spcAft>
                <a:spcPct val="35000"/>
              </a:spcAft>
            </a:pPr>
            <a:r>
              <a:rPr lang="en-US" sz="1400" dirty="0" smtClean="0">
                <a:solidFill>
                  <a:prstClr val="black"/>
                </a:solidFill>
              </a:rPr>
              <a:t>Nancy </a:t>
            </a:r>
            <a:r>
              <a:rPr lang="en-US" sz="1400" dirty="0" err="1" smtClean="0">
                <a:solidFill>
                  <a:prstClr val="black"/>
                </a:solidFill>
              </a:rPr>
              <a:t>Tutko</a:t>
            </a:r>
            <a:r>
              <a:rPr lang="en-US" sz="1400" dirty="0" smtClean="0">
                <a:solidFill>
                  <a:prstClr val="black"/>
                </a:solidFill>
              </a:rPr>
              <a:t>, Project Manager </a:t>
            </a:r>
            <a:r>
              <a:rPr lang="en-US" sz="1400" dirty="0" err="1" smtClean="0">
                <a:solidFill>
                  <a:prstClr val="black"/>
                </a:solidFill>
              </a:rPr>
              <a:t>TrailsMV</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Alexandria Pratt, Director WT Library </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Iris </a:t>
            </a:r>
            <a:r>
              <a:rPr lang="en-US" sz="1400" dirty="0">
                <a:solidFill>
                  <a:prstClr val="black"/>
                </a:solidFill>
              </a:rPr>
              <a:t>Freeman</a:t>
            </a:r>
            <a:r>
              <a:rPr lang="en-US" sz="1400" dirty="0" smtClean="0">
                <a:solidFill>
                  <a:prstClr val="black"/>
                </a:solidFill>
              </a:rPr>
              <a:t>, Educator in Elder Justice, HAMV Board</a:t>
            </a:r>
          </a:p>
          <a:p>
            <a:pPr defTabSz="800100">
              <a:lnSpc>
                <a:spcPct val="90000"/>
              </a:lnSpc>
              <a:spcBef>
                <a:spcPct val="0"/>
              </a:spcBef>
              <a:spcAft>
                <a:spcPct val="35000"/>
              </a:spcAft>
            </a:pPr>
            <a:r>
              <a:rPr lang="en-US" sz="1400" dirty="0" smtClean="0">
                <a:solidFill>
                  <a:prstClr val="black"/>
                </a:solidFill>
              </a:rPr>
              <a:t>Kate </a:t>
            </a:r>
            <a:r>
              <a:rPr lang="en-US" sz="1400" dirty="0" err="1" smtClean="0">
                <a:solidFill>
                  <a:prstClr val="black"/>
                </a:solidFill>
              </a:rPr>
              <a:t>Lefer</a:t>
            </a:r>
            <a:r>
              <a:rPr lang="en-US" sz="1400" dirty="0" smtClean="0">
                <a:solidFill>
                  <a:prstClr val="black"/>
                </a:solidFill>
              </a:rPr>
              <a:t>, MV Community Services, DEI</a:t>
            </a:r>
          </a:p>
          <a:p>
            <a:pPr defTabSz="800100">
              <a:lnSpc>
                <a:spcPct val="90000"/>
              </a:lnSpc>
              <a:spcBef>
                <a:spcPct val="0"/>
              </a:spcBef>
              <a:spcAft>
                <a:spcPct val="35000"/>
              </a:spcAft>
            </a:pPr>
            <a:r>
              <a:rPr lang="en-US" sz="1400" dirty="0">
                <a:solidFill>
                  <a:prstClr val="black"/>
                </a:solidFill>
              </a:rPr>
              <a:t>Cindy Trish, HAMV Executive Director</a:t>
            </a:r>
          </a:p>
          <a:p>
            <a:pPr defTabSz="800100">
              <a:lnSpc>
                <a:spcPct val="90000"/>
              </a:lnSpc>
              <a:spcBef>
                <a:spcPct val="0"/>
              </a:spcBef>
              <a:spcAft>
                <a:spcPct val="35000"/>
              </a:spcAft>
            </a:pPr>
            <a:r>
              <a:rPr lang="en-US" dirty="0" smtClean="0">
                <a:solidFill>
                  <a:prstClr val="black"/>
                </a:solidFill>
              </a:rPr>
              <a:t/>
            </a:r>
            <a:br>
              <a:rPr lang="en-US" dirty="0" smtClean="0">
                <a:solidFill>
                  <a:prstClr val="black"/>
                </a:solidFill>
              </a:rPr>
            </a:br>
            <a:endParaRPr lang="en-US" i="1" dirty="0">
              <a:solidFill>
                <a:srgbClr val="5B9BD5"/>
              </a:solidFill>
            </a:endParaRPr>
          </a:p>
        </p:txBody>
      </p:sp>
      <p:sp>
        <p:nvSpPr>
          <p:cNvPr id="2" name="TextBox 1"/>
          <p:cNvSpPr txBox="1"/>
          <p:nvPr/>
        </p:nvSpPr>
        <p:spPr>
          <a:xfrm>
            <a:off x="152527" y="3229354"/>
            <a:ext cx="2090921" cy="369332"/>
          </a:xfrm>
          <a:prstGeom prst="rect">
            <a:avLst/>
          </a:prstGeom>
          <a:noFill/>
        </p:spPr>
        <p:txBody>
          <a:bodyPr wrap="square" rtlCol="0">
            <a:spAutoFit/>
          </a:bodyPr>
          <a:lstStyle/>
          <a:p>
            <a:r>
              <a:rPr lang="en-US" dirty="0" smtClean="0">
                <a:solidFill>
                  <a:prstClr val="black"/>
                </a:solidFill>
              </a:rPr>
              <a:t>GO UPSTAIRS</a:t>
            </a:r>
            <a:endParaRPr lang="en-US" dirty="0">
              <a:solidFill>
                <a:prstClr val="black"/>
              </a:solidFill>
            </a:endParaRPr>
          </a:p>
        </p:txBody>
      </p:sp>
      <p:sp>
        <p:nvSpPr>
          <p:cNvPr id="31" name="Rounded Rectangle 30"/>
          <p:cNvSpPr/>
          <p:nvPr/>
        </p:nvSpPr>
        <p:spPr>
          <a:xfrm>
            <a:off x="270895" y="3922418"/>
            <a:ext cx="1094851" cy="112429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2" name="TextBox 31"/>
          <p:cNvSpPr txBox="1"/>
          <p:nvPr/>
        </p:nvSpPr>
        <p:spPr>
          <a:xfrm>
            <a:off x="270894" y="5064360"/>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1:45 </a:t>
            </a:r>
            <a:r>
              <a:rPr lang="en-US" sz="1600" b="1" dirty="0">
                <a:solidFill>
                  <a:prstClr val="black"/>
                </a:solidFill>
              </a:rPr>
              <a:t>– </a:t>
            </a:r>
            <a:r>
              <a:rPr lang="en-US" sz="1600" b="1" dirty="0" smtClean="0">
                <a:solidFill>
                  <a:prstClr val="black"/>
                </a:solidFill>
              </a:rPr>
              <a:t>3:00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3" name="TextBox 32"/>
          <p:cNvSpPr txBox="1"/>
          <p:nvPr/>
        </p:nvSpPr>
        <p:spPr>
          <a:xfrm>
            <a:off x="284495" y="359084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2</a:t>
            </a:r>
            <a:endParaRPr lang="en-US" sz="1600" b="1" dirty="0">
              <a:solidFill>
                <a:prstClr val="black"/>
              </a:solidFill>
            </a:endParaRPr>
          </a:p>
        </p:txBody>
      </p:sp>
      <p:sp>
        <p:nvSpPr>
          <p:cNvPr id="38" name="TextBox 37"/>
          <p:cNvSpPr txBox="1"/>
          <p:nvPr/>
        </p:nvSpPr>
        <p:spPr>
          <a:xfrm>
            <a:off x="168632" y="6497134"/>
            <a:ext cx="4732370" cy="369332"/>
          </a:xfrm>
          <a:prstGeom prst="rect">
            <a:avLst/>
          </a:prstGeom>
          <a:noFill/>
        </p:spPr>
        <p:txBody>
          <a:bodyPr wrap="square" rtlCol="0">
            <a:spAutoFit/>
          </a:bodyPr>
          <a:lstStyle/>
          <a:p>
            <a:r>
              <a:rPr lang="en-US" dirty="0" smtClean="0"/>
              <a:t>GO DOWNSTAIRS FOR HAMV BIRTHDAY CAKE</a:t>
            </a:r>
            <a:endParaRPr lang="en-US" dirty="0"/>
          </a:p>
        </p:txBody>
      </p:sp>
      <p:pic>
        <p:nvPicPr>
          <p:cNvPr id="41" name="Picture 40"/>
          <p:cNvPicPr>
            <a:picLocks noChangeAspect="1"/>
          </p:cNvPicPr>
          <p:nvPr/>
        </p:nvPicPr>
        <p:blipFill>
          <a:blip r:embed="rId6"/>
          <a:stretch>
            <a:fillRect/>
          </a:stretch>
        </p:blipFill>
        <p:spPr>
          <a:xfrm>
            <a:off x="4901002" y="6010070"/>
            <a:ext cx="720865" cy="782926"/>
          </a:xfrm>
          <a:prstGeom prst="rect">
            <a:avLst/>
          </a:prstGeom>
        </p:spPr>
      </p:pic>
      <p:sp>
        <p:nvSpPr>
          <p:cNvPr id="42" name="TextBox 41"/>
          <p:cNvSpPr txBox="1"/>
          <p:nvPr/>
        </p:nvSpPr>
        <p:spPr>
          <a:xfrm>
            <a:off x="11895667" y="6488668"/>
            <a:ext cx="296333"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619069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9" y="35298"/>
            <a:ext cx="6400303" cy="988672"/>
          </a:xfrm>
        </p:spPr>
        <p:txBody>
          <a:bodyPr>
            <a:noAutofit/>
          </a:bodyPr>
          <a:lstStyle/>
          <a:p>
            <a:r>
              <a:rPr lang="en-US" sz="3300" b="1" dirty="0" smtClean="0">
                <a:solidFill>
                  <a:srgbClr val="85AA40"/>
                </a:solidFill>
              </a:rPr>
              <a:t>SESSION 3 Will Start Soon</a:t>
            </a:r>
            <a:endParaRPr lang="en-US" sz="3300" b="1" dirty="0">
              <a:solidFill>
                <a:srgbClr val="85AA40"/>
              </a:solidFill>
            </a:endParaRPr>
          </a:p>
        </p:txBody>
      </p:sp>
      <p:sp>
        <p:nvSpPr>
          <p:cNvPr id="14" name="Freeform 13"/>
          <p:cNvSpPr/>
          <p:nvPr/>
        </p:nvSpPr>
        <p:spPr>
          <a:xfrm>
            <a:off x="152527" y="1120413"/>
            <a:ext cx="5909347" cy="2122103"/>
          </a:xfrm>
          <a:custGeom>
            <a:avLst/>
            <a:gdLst>
              <a:gd name="connsiteX0" fmla="*/ 0 w 5378824"/>
              <a:gd name="connsiteY0" fmla="*/ 150748 h 1507479"/>
              <a:gd name="connsiteX1" fmla="*/ 150748 w 5378824"/>
              <a:gd name="connsiteY1" fmla="*/ 0 h 1507479"/>
              <a:gd name="connsiteX2" fmla="*/ 5228076 w 5378824"/>
              <a:gd name="connsiteY2" fmla="*/ 0 h 1507479"/>
              <a:gd name="connsiteX3" fmla="*/ 5378824 w 5378824"/>
              <a:gd name="connsiteY3" fmla="*/ 150748 h 1507479"/>
              <a:gd name="connsiteX4" fmla="*/ 5378824 w 5378824"/>
              <a:gd name="connsiteY4" fmla="*/ 1356731 h 1507479"/>
              <a:gd name="connsiteX5" fmla="*/ 5228076 w 5378824"/>
              <a:gd name="connsiteY5" fmla="*/ 1507479 h 1507479"/>
              <a:gd name="connsiteX6" fmla="*/ 150748 w 5378824"/>
              <a:gd name="connsiteY6" fmla="*/ 1507479 h 1507479"/>
              <a:gd name="connsiteX7" fmla="*/ 0 w 5378824"/>
              <a:gd name="connsiteY7" fmla="*/ 1356731 h 1507479"/>
              <a:gd name="connsiteX8" fmla="*/ 0 w 5378824"/>
              <a:gd name="connsiteY8" fmla="*/ 150748 h 1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1507479">
                <a:moveTo>
                  <a:pt x="0" y="150748"/>
                </a:moveTo>
                <a:cubicBezTo>
                  <a:pt x="0" y="67492"/>
                  <a:pt x="67492" y="0"/>
                  <a:pt x="150748" y="0"/>
                </a:cubicBezTo>
                <a:lnTo>
                  <a:pt x="5228076" y="0"/>
                </a:lnTo>
                <a:cubicBezTo>
                  <a:pt x="5311332" y="0"/>
                  <a:pt x="5378824" y="67492"/>
                  <a:pt x="5378824" y="150748"/>
                </a:cubicBezTo>
                <a:lnTo>
                  <a:pt x="5378824" y="1356731"/>
                </a:lnTo>
                <a:cubicBezTo>
                  <a:pt x="5378824" y="1439987"/>
                  <a:pt x="5311332" y="1507479"/>
                  <a:pt x="5228076" y="1507479"/>
                </a:cubicBezTo>
                <a:lnTo>
                  <a:pt x="150748" y="1507479"/>
                </a:lnTo>
                <a:cubicBezTo>
                  <a:pt x="67492" y="1507479"/>
                  <a:pt x="0" y="1439987"/>
                  <a:pt x="0" y="1356731"/>
                </a:cubicBezTo>
                <a:lnTo>
                  <a:pt x="0" y="150748"/>
                </a:lnTo>
                <a:close/>
              </a:path>
            </a:pathLst>
          </a:custGeom>
          <a:solidFill>
            <a:schemeClr val="accent2">
              <a:lumMod val="20000"/>
              <a:lumOff val="80000"/>
            </a:schemeClr>
          </a:solidFill>
          <a:ln w="28575">
            <a:solidFill>
              <a:schemeClr val="accent2"/>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b="1" i="1" dirty="0" smtClean="0">
                <a:solidFill>
                  <a:srgbClr val="ED7D31"/>
                </a:solidFill>
              </a:rPr>
              <a:t>Lunch from Black Sheep</a:t>
            </a:r>
          </a:p>
          <a:p>
            <a:pPr defTabSz="800100">
              <a:lnSpc>
                <a:spcPct val="90000"/>
              </a:lnSpc>
              <a:spcBef>
                <a:spcPct val="0"/>
              </a:spcBef>
              <a:spcAft>
                <a:spcPct val="35000"/>
              </a:spcAft>
            </a:pPr>
            <a:r>
              <a:rPr lang="en-US" sz="2400" b="1" dirty="0" smtClean="0">
                <a:solidFill>
                  <a:prstClr val="black"/>
                </a:solidFill>
              </a:rPr>
              <a:t>YOUR AGING JOURNEY AND HOW TO HAVE FUN WITH IT</a:t>
            </a:r>
          </a:p>
          <a:p>
            <a:pPr defTabSz="800100">
              <a:lnSpc>
                <a:spcPct val="90000"/>
              </a:lnSpc>
              <a:spcBef>
                <a:spcPct val="0"/>
              </a:spcBef>
              <a:spcAft>
                <a:spcPct val="35000"/>
              </a:spcAft>
            </a:pPr>
            <a:r>
              <a:rPr lang="en-US" dirty="0" smtClean="0">
                <a:solidFill>
                  <a:prstClr val="black"/>
                </a:solidFill>
              </a:rPr>
              <a:t>Nancy </a:t>
            </a:r>
            <a:r>
              <a:rPr lang="en-US" dirty="0" err="1" smtClean="0">
                <a:solidFill>
                  <a:prstClr val="black"/>
                </a:solidFill>
              </a:rPr>
              <a:t>Aronie</a:t>
            </a:r>
            <a:r>
              <a:rPr lang="en-US" dirty="0" smtClean="0">
                <a:solidFill>
                  <a:prstClr val="black"/>
                </a:solidFill>
              </a:rPr>
              <a:t>, Founder Chilmark Writing Workshop, Author of </a:t>
            </a:r>
            <a:r>
              <a:rPr lang="en-US" u="sng" dirty="0" smtClean="0">
                <a:solidFill>
                  <a:prstClr val="black"/>
                </a:solidFill>
              </a:rPr>
              <a:t>Memoir as Medicine</a:t>
            </a:r>
          </a:p>
          <a:p>
            <a:pPr defTabSz="800100">
              <a:lnSpc>
                <a:spcPct val="90000"/>
              </a:lnSpc>
              <a:spcBef>
                <a:spcPct val="0"/>
              </a:spcBef>
              <a:spcAft>
                <a:spcPct val="35000"/>
              </a:spcAft>
            </a:pPr>
            <a:r>
              <a:rPr lang="en-US" b="1" i="1" dirty="0">
                <a:solidFill>
                  <a:srgbClr val="ED7D31"/>
                </a:solidFill>
              </a:rPr>
              <a:t>Music by the </a:t>
            </a:r>
            <a:r>
              <a:rPr lang="en-US" b="1" i="1" dirty="0" err="1">
                <a:solidFill>
                  <a:srgbClr val="ED7D31"/>
                </a:solidFill>
              </a:rPr>
              <a:t>Ukeladies</a:t>
            </a:r>
            <a:r>
              <a:rPr lang="en-US" u="sng" dirty="0" smtClean="0">
                <a:solidFill>
                  <a:prstClr val="black"/>
                </a:solidFill>
              </a:rPr>
              <a:t/>
            </a:r>
            <a:br>
              <a:rPr lang="en-US" u="sng" dirty="0" smtClean="0">
                <a:solidFill>
                  <a:prstClr val="black"/>
                </a:solidFill>
              </a:rPr>
            </a:br>
            <a:r>
              <a:rPr lang="en-US" u="sng" dirty="0" smtClean="0">
                <a:solidFill>
                  <a:prstClr val="black"/>
                </a:solidFill>
              </a:rPr>
              <a:t> </a:t>
            </a: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25" name="Freeform 24"/>
          <p:cNvSpPr/>
          <p:nvPr/>
        </p:nvSpPr>
        <p:spPr>
          <a:xfrm>
            <a:off x="6509530" y="3585524"/>
            <a:ext cx="5513137" cy="258882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5">
              <a:lumMod val="20000"/>
              <a:lumOff val="80000"/>
            </a:schemeClr>
          </a:solidFill>
          <a:ln w="28575">
            <a:solidFill>
              <a:srgbClr val="0070C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POLICIES THAT COULD IMPACT AGING ON MV AND WHAT WE CAN DO</a:t>
            </a:r>
            <a:r>
              <a:rPr lang="en-US" sz="2400" b="1" dirty="0">
                <a:solidFill>
                  <a:prstClr val="black"/>
                </a:solidFill>
              </a:rPr>
              <a:t/>
            </a:r>
            <a:br>
              <a:rPr lang="en-US" sz="2400" b="1" dirty="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Michael E. </a:t>
            </a:r>
            <a:r>
              <a:rPr lang="en-US" dirty="0" err="1" smtClean="0">
                <a:solidFill>
                  <a:prstClr val="black"/>
                </a:solidFill>
              </a:rPr>
              <a:t>Festa</a:t>
            </a:r>
            <a:r>
              <a:rPr lang="en-US" dirty="0" smtClean="0">
                <a:solidFill>
                  <a:prstClr val="black"/>
                </a:solidFill>
              </a:rPr>
              <a:t>, State Director, AARP Massachusetts</a:t>
            </a:r>
            <a:br>
              <a:rPr lang="en-US" dirty="0" smtClean="0">
                <a:solidFill>
                  <a:prstClr val="black"/>
                </a:solidFill>
              </a:rPr>
            </a:br>
            <a:r>
              <a:rPr lang="en-US" dirty="0" smtClean="0">
                <a:solidFill>
                  <a:prstClr val="black"/>
                </a:solidFill>
              </a:rPr>
              <a:t/>
            </a:r>
            <a:br>
              <a:rPr lang="en-US" dirty="0" smtClean="0">
                <a:solidFill>
                  <a:prstClr val="black"/>
                </a:solidFill>
              </a:rPr>
            </a:br>
            <a:r>
              <a:rPr lang="en-US" b="1" i="1" dirty="0">
                <a:solidFill>
                  <a:srgbClr val="4472C4"/>
                </a:solidFill>
              </a:rPr>
              <a:t>N</a:t>
            </a:r>
            <a:r>
              <a:rPr lang="en-US" b="1" i="1" dirty="0" smtClean="0">
                <a:solidFill>
                  <a:srgbClr val="4472C4"/>
                </a:solidFill>
              </a:rPr>
              <a:t>etwork while enjoying light snacks and beverages; Sign-up for action committees</a:t>
            </a:r>
            <a:endParaRPr lang="en-US" b="1" i="1" dirty="0">
              <a:solidFill>
                <a:srgbClr val="4472C4"/>
              </a:solidFill>
            </a:endParaRPr>
          </a:p>
        </p:txBody>
      </p:sp>
      <p:sp>
        <p:nvSpPr>
          <p:cNvPr id="26" name="Rounded Rectangle 25"/>
          <p:cNvSpPr/>
          <p:nvPr/>
        </p:nvSpPr>
        <p:spPr>
          <a:xfrm>
            <a:off x="6662982" y="3894739"/>
            <a:ext cx="1121076" cy="1124296"/>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6662981" y="5059358"/>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4:45 </a:t>
            </a:r>
            <a:r>
              <a:rPr lang="en-US" sz="1600" b="1" dirty="0">
                <a:solidFill>
                  <a:prstClr val="black"/>
                </a:solidFill>
              </a:rPr>
              <a:t>– </a:t>
            </a:r>
            <a:r>
              <a:rPr lang="en-US" sz="1600" b="1" dirty="0" smtClean="0">
                <a:solidFill>
                  <a:prstClr val="black"/>
                </a:solidFill>
              </a:rPr>
              <a:t>5:30 *</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p>
        </p:txBody>
      </p:sp>
      <p:sp>
        <p:nvSpPr>
          <p:cNvPr id="29" name="TextBox 28"/>
          <p:cNvSpPr txBox="1"/>
          <p:nvPr/>
        </p:nvSpPr>
        <p:spPr>
          <a:xfrm>
            <a:off x="6509530" y="3230232"/>
            <a:ext cx="4732370" cy="369332"/>
          </a:xfrm>
          <a:prstGeom prst="rect">
            <a:avLst/>
          </a:prstGeom>
          <a:noFill/>
        </p:spPr>
        <p:txBody>
          <a:bodyPr wrap="square" rtlCol="0">
            <a:spAutoFit/>
          </a:bodyPr>
          <a:lstStyle/>
          <a:p>
            <a:r>
              <a:rPr lang="en-US" dirty="0" smtClean="0">
                <a:solidFill>
                  <a:prstClr val="black"/>
                </a:solidFill>
              </a:rPr>
              <a:t>GO DOWNSTAIRS</a:t>
            </a:r>
            <a:endParaRPr lang="en-US" dirty="0">
              <a:solidFill>
                <a:prstClr val="black"/>
              </a:solidFill>
            </a:endParaRPr>
          </a:p>
        </p:txBody>
      </p:sp>
      <p:sp>
        <p:nvSpPr>
          <p:cNvPr id="39" name="TextBox 38"/>
          <p:cNvSpPr txBox="1"/>
          <p:nvPr/>
        </p:nvSpPr>
        <p:spPr>
          <a:xfrm>
            <a:off x="8372304" y="6262335"/>
            <a:ext cx="3819696" cy="523220"/>
          </a:xfrm>
          <a:prstGeom prst="rect">
            <a:avLst/>
          </a:prstGeom>
          <a:noFill/>
        </p:spPr>
        <p:txBody>
          <a:bodyPr wrap="square" rtlCol="0">
            <a:spAutoFit/>
          </a:bodyPr>
          <a:lstStyle/>
          <a:p>
            <a:r>
              <a:rPr lang="en-US" sz="1400" i="1" dirty="0" smtClean="0">
                <a:solidFill>
                  <a:prstClr val="black"/>
                </a:solidFill>
              </a:rPr>
              <a:t>* WE’LL FINISH IN TIME FOR WT RESIDENTS TO ATTEND SPECIAL TOWN MEETING</a:t>
            </a:r>
            <a:endParaRPr lang="en-US" sz="1400" i="1" dirty="0">
              <a:solidFill>
                <a:prstClr val="black"/>
              </a:solidFill>
            </a:endParaRPr>
          </a:p>
        </p:txBody>
      </p:sp>
      <p:sp>
        <p:nvSpPr>
          <p:cNvPr id="22" name="Rounded Rectangle 21"/>
          <p:cNvSpPr/>
          <p:nvPr/>
        </p:nvSpPr>
        <p:spPr>
          <a:xfrm>
            <a:off x="270895" y="1434345"/>
            <a:ext cx="1035122" cy="1092699"/>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TextBox 27"/>
          <p:cNvSpPr txBox="1"/>
          <p:nvPr/>
        </p:nvSpPr>
        <p:spPr>
          <a:xfrm>
            <a:off x="270895"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a:solidFill>
                  <a:prstClr val="black"/>
                </a:solidFill>
              </a:rPr>
              <a:t>12:00 – </a:t>
            </a:r>
            <a:r>
              <a:rPr lang="en-US" sz="1600" b="1" dirty="0" smtClean="0">
                <a:solidFill>
                  <a:prstClr val="black"/>
                </a:solidFill>
              </a:rPr>
              <a:t>1:30</a:t>
            </a:r>
          </a:p>
          <a:p>
            <a:pPr defTabSz="800100">
              <a:lnSpc>
                <a:spcPct val="90000"/>
              </a:lnSpc>
              <a:spcBef>
                <a:spcPct val="0"/>
              </a:spcBef>
              <a:spcAft>
                <a:spcPct val="35000"/>
              </a:spcAft>
            </a:pPr>
            <a:r>
              <a:rPr lang="en-US" sz="1600" b="1" dirty="0" smtClean="0">
                <a:solidFill>
                  <a:prstClr val="black"/>
                </a:solidFill>
              </a:rPr>
              <a:t>1</a:t>
            </a:r>
            <a:r>
              <a:rPr lang="en-US" sz="1600" b="1" baseline="30000" dirty="0" smtClean="0">
                <a:solidFill>
                  <a:prstClr val="black"/>
                </a:solidFill>
              </a:rPr>
              <a:t>st</a:t>
            </a:r>
            <a:r>
              <a:rPr lang="en-US" sz="1600" b="1" dirty="0" smtClean="0">
                <a:solidFill>
                  <a:prstClr val="black"/>
                </a:solidFill>
              </a:rPr>
              <a:t> Floor</a:t>
            </a:r>
            <a:endParaRPr lang="en-US" sz="1600" b="1" dirty="0">
              <a:solidFill>
                <a:prstClr val="black"/>
              </a:solidFill>
            </a:endParaRPr>
          </a:p>
        </p:txBody>
      </p:sp>
      <p:sp>
        <p:nvSpPr>
          <p:cNvPr id="30" name="TextBox 29"/>
          <p:cNvSpPr txBox="1"/>
          <p:nvPr/>
        </p:nvSpPr>
        <p:spPr>
          <a:xfrm>
            <a:off x="270894"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1</a:t>
            </a:r>
            <a:endParaRPr lang="en-US" sz="1600" b="1" dirty="0">
              <a:solidFill>
                <a:prstClr val="black"/>
              </a:solidFill>
            </a:endParaRPr>
          </a:p>
        </p:txBody>
      </p:sp>
      <p:sp>
        <p:nvSpPr>
          <p:cNvPr id="37" name="TextBox 36"/>
          <p:cNvSpPr txBox="1"/>
          <p:nvPr/>
        </p:nvSpPr>
        <p:spPr>
          <a:xfrm>
            <a:off x="6678405" y="359027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4</a:t>
            </a:r>
            <a:endParaRPr lang="en-US" sz="1600" b="1" dirty="0">
              <a:solidFill>
                <a:prstClr val="black"/>
              </a:solidFill>
            </a:endParaRPr>
          </a:p>
        </p:txBody>
      </p:sp>
      <p:sp>
        <p:nvSpPr>
          <p:cNvPr id="16" name="Freeform 15"/>
          <p:cNvSpPr/>
          <p:nvPr/>
        </p:nvSpPr>
        <p:spPr>
          <a:xfrm>
            <a:off x="152527" y="3585525"/>
            <a:ext cx="5909347" cy="2911610"/>
          </a:xfrm>
          <a:custGeom>
            <a:avLst/>
            <a:gdLst>
              <a:gd name="connsiteX0" fmla="*/ 0 w 5378824"/>
              <a:gd name="connsiteY0" fmla="*/ 281746 h 2817456"/>
              <a:gd name="connsiteX1" fmla="*/ 281746 w 5378824"/>
              <a:gd name="connsiteY1" fmla="*/ 0 h 2817456"/>
              <a:gd name="connsiteX2" fmla="*/ 5097078 w 5378824"/>
              <a:gd name="connsiteY2" fmla="*/ 0 h 2817456"/>
              <a:gd name="connsiteX3" fmla="*/ 5378824 w 5378824"/>
              <a:gd name="connsiteY3" fmla="*/ 281746 h 2817456"/>
              <a:gd name="connsiteX4" fmla="*/ 5378824 w 5378824"/>
              <a:gd name="connsiteY4" fmla="*/ 2535710 h 2817456"/>
              <a:gd name="connsiteX5" fmla="*/ 5097078 w 5378824"/>
              <a:gd name="connsiteY5" fmla="*/ 2817456 h 2817456"/>
              <a:gd name="connsiteX6" fmla="*/ 281746 w 5378824"/>
              <a:gd name="connsiteY6" fmla="*/ 2817456 h 2817456"/>
              <a:gd name="connsiteX7" fmla="*/ 0 w 5378824"/>
              <a:gd name="connsiteY7" fmla="*/ 2535710 h 2817456"/>
              <a:gd name="connsiteX8" fmla="*/ 0 w 5378824"/>
              <a:gd name="connsiteY8" fmla="*/ 281746 h 28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817456">
                <a:moveTo>
                  <a:pt x="0" y="281746"/>
                </a:moveTo>
                <a:cubicBezTo>
                  <a:pt x="0" y="126142"/>
                  <a:pt x="126142" y="0"/>
                  <a:pt x="281746" y="0"/>
                </a:cubicBezTo>
                <a:lnTo>
                  <a:pt x="5097078" y="0"/>
                </a:lnTo>
                <a:cubicBezTo>
                  <a:pt x="5252682" y="0"/>
                  <a:pt x="5378824" y="126142"/>
                  <a:pt x="5378824" y="281746"/>
                </a:cubicBezTo>
                <a:lnTo>
                  <a:pt x="5378824" y="2535710"/>
                </a:lnTo>
                <a:cubicBezTo>
                  <a:pt x="5378824" y="2691314"/>
                  <a:pt x="5252682" y="2817456"/>
                  <a:pt x="5097078" y="2817456"/>
                </a:cubicBezTo>
                <a:lnTo>
                  <a:pt x="281746" y="2817456"/>
                </a:lnTo>
                <a:cubicBezTo>
                  <a:pt x="126142" y="2817456"/>
                  <a:pt x="0" y="2691314"/>
                  <a:pt x="0" y="2535710"/>
                </a:cubicBezTo>
                <a:lnTo>
                  <a:pt x="0" y="281746"/>
                </a:lnTo>
                <a:close/>
              </a:path>
            </a:pathLst>
          </a:custGeom>
          <a:solidFill>
            <a:schemeClr val="bg1">
              <a:lumMod val="95000"/>
            </a:schemeClr>
          </a:solidFill>
          <a:ln w="28575">
            <a:solidFill>
              <a:schemeClr val="bg2">
                <a:lumMod val="75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426090" tIns="68580" rIns="68581" bIns="68580" numCol="1" spcCol="1270" anchor="t" anchorCtr="0">
            <a:noAutofit/>
          </a:bodyPr>
          <a:lstStyle/>
          <a:p>
            <a:pPr defTabSz="800100">
              <a:lnSpc>
                <a:spcPct val="90000"/>
              </a:lnSpc>
              <a:spcBef>
                <a:spcPct val="0"/>
              </a:spcBef>
              <a:spcAft>
                <a:spcPct val="35000"/>
              </a:spcAft>
            </a:pPr>
            <a:r>
              <a:rPr lang="en-US" sz="2400" b="1" dirty="0" smtClean="0">
                <a:solidFill>
                  <a:prstClr val="black"/>
                </a:solidFill>
              </a:rPr>
              <a:t>6 KEY PRIORITIES FOR AN </a:t>
            </a:r>
            <a:br>
              <a:rPr lang="en-US" sz="2400" b="1" dirty="0" smtClean="0">
                <a:solidFill>
                  <a:prstClr val="black"/>
                </a:solidFill>
              </a:rPr>
            </a:br>
            <a:r>
              <a:rPr lang="en-US" sz="2400" b="1" dirty="0" smtClean="0">
                <a:solidFill>
                  <a:prstClr val="black"/>
                </a:solidFill>
              </a:rPr>
              <a:t>AGE-FRIENDLY </a:t>
            </a:r>
            <a:r>
              <a:rPr lang="en-US" sz="2400" b="1" dirty="0">
                <a:solidFill>
                  <a:prstClr val="black"/>
                </a:solidFill>
              </a:rPr>
              <a:t>ISLAND</a:t>
            </a:r>
          </a:p>
          <a:p>
            <a:pPr defTabSz="800100">
              <a:lnSpc>
                <a:spcPct val="90000"/>
              </a:lnSpc>
              <a:spcBef>
                <a:spcPct val="0"/>
              </a:spcBef>
              <a:spcAft>
                <a:spcPct val="35000"/>
              </a:spcAft>
            </a:pPr>
            <a:r>
              <a:rPr lang="en-US" sz="1400" dirty="0" smtClean="0">
                <a:solidFill>
                  <a:prstClr val="black"/>
                </a:solidFill>
              </a:rPr>
              <a:t>Denise </a:t>
            </a:r>
            <a:r>
              <a:rPr lang="en-US" sz="1400" dirty="0" err="1" smtClean="0">
                <a:solidFill>
                  <a:prstClr val="black"/>
                </a:solidFill>
              </a:rPr>
              <a:t>Schepici</a:t>
            </a:r>
            <a:r>
              <a:rPr lang="en-US" sz="1400" dirty="0">
                <a:solidFill>
                  <a:prstClr val="black"/>
                </a:solidFill>
              </a:rPr>
              <a:t>, MV </a:t>
            </a:r>
            <a:r>
              <a:rPr lang="en-US" sz="1400" dirty="0" smtClean="0">
                <a:solidFill>
                  <a:prstClr val="black"/>
                </a:solidFill>
              </a:rPr>
              <a:t>Hospital President</a:t>
            </a:r>
            <a:endParaRPr lang="en-US" sz="1400" dirty="0">
              <a:solidFill>
                <a:prstClr val="black"/>
              </a:solidFill>
            </a:endParaRPr>
          </a:p>
          <a:p>
            <a:pPr defTabSz="800100">
              <a:lnSpc>
                <a:spcPct val="90000"/>
              </a:lnSpc>
              <a:spcBef>
                <a:spcPct val="0"/>
              </a:spcBef>
              <a:spcAft>
                <a:spcPct val="35000"/>
              </a:spcAft>
            </a:pPr>
            <a:r>
              <a:rPr lang="en-US" sz="1400" dirty="0">
                <a:solidFill>
                  <a:prstClr val="black"/>
                </a:solidFill>
              </a:rPr>
              <a:t>Lyndsay </a:t>
            </a:r>
            <a:r>
              <a:rPr lang="en-US" sz="1400" dirty="0" err="1">
                <a:solidFill>
                  <a:prstClr val="black"/>
                </a:solidFill>
              </a:rPr>
              <a:t>Famariss</a:t>
            </a:r>
            <a:r>
              <a:rPr lang="en-US" sz="1400" dirty="0">
                <a:solidFill>
                  <a:prstClr val="black"/>
                </a:solidFill>
              </a:rPr>
              <a:t>, </a:t>
            </a:r>
            <a:r>
              <a:rPr lang="en-US" sz="1400" dirty="0" smtClean="0">
                <a:solidFill>
                  <a:prstClr val="black"/>
                </a:solidFill>
              </a:rPr>
              <a:t>Edgartown COA, HAMV Board </a:t>
            </a:r>
          </a:p>
          <a:p>
            <a:pPr defTabSz="800100">
              <a:lnSpc>
                <a:spcPct val="90000"/>
              </a:lnSpc>
              <a:spcBef>
                <a:spcPct val="0"/>
              </a:spcBef>
              <a:spcAft>
                <a:spcPct val="35000"/>
              </a:spcAft>
            </a:pPr>
            <a:r>
              <a:rPr lang="en-US" sz="1400" dirty="0" smtClean="0">
                <a:solidFill>
                  <a:prstClr val="black"/>
                </a:solidFill>
              </a:rPr>
              <a:t>Bob </a:t>
            </a:r>
            <a:r>
              <a:rPr lang="en-US" sz="1400" dirty="0" err="1">
                <a:solidFill>
                  <a:prstClr val="black"/>
                </a:solidFill>
              </a:rPr>
              <a:t>Laskowski</a:t>
            </a:r>
            <a:r>
              <a:rPr lang="en-US" sz="1400" dirty="0">
                <a:solidFill>
                  <a:prstClr val="black"/>
                </a:solidFill>
              </a:rPr>
              <a:t>, Physician, Former </a:t>
            </a:r>
            <a:r>
              <a:rPr lang="en-US" sz="1400" dirty="0" smtClean="0">
                <a:solidFill>
                  <a:prstClr val="black"/>
                </a:solidFill>
              </a:rPr>
              <a:t>HC CEO, HAMV Board</a:t>
            </a:r>
          </a:p>
          <a:p>
            <a:pPr defTabSz="800100">
              <a:lnSpc>
                <a:spcPct val="90000"/>
              </a:lnSpc>
              <a:spcBef>
                <a:spcPct val="0"/>
              </a:spcBef>
              <a:spcAft>
                <a:spcPct val="35000"/>
              </a:spcAft>
            </a:pPr>
            <a:r>
              <a:rPr lang="en-US" sz="1400" dirty="0" smtClean="0">
                <a:solidFill>
                  <a:prstClr val="black"/>
                </a:solidFill>
              </a:rPr>
              <a:t>Nancy </a:t>
            </a:r>
            <a:r>
              <a:rPr lang="en-US" sz="1400" dirty="0" err="1" smtClean="0">
                <a:solidFill>
                  <a:prstClr val="black"/>
                </a:solidFill>
              </a:rPr>
              <a:t>Tutko</a:t>
            </a:r>
            <a:r>
              <a:rPr lang="en-US" sz="1400" dirty="0" smtClean="0">
                <a:solidFill>
                  <a:prstClr val="black"/>
                </a:solidFill>
              </a:rPr>
              <a:t>, Project Manager </a:t>
            </a:r>
            <a:r>
              <a:rPr lang="en-US" sz="1400" dirty="0" err="1" smtClean="0">
                <a:solidFill>
                  <a:prstClr val="black"/>
                </a:solidFill>
              </a:rPr>
              <a:t>TrailsMV</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Alexandria Pratt, Director WT Library </a:t>
            </a:r>
            <a:endParaRPr lang="en-US" sz="1400" dirty="0">
              <a:solidFill>
                <a:prstClr val="black"/>
              </a:solidFill>
            </a:endParaRPr>
          </a:p>
          <a:p>
            <a:pPr defTabSz="800100">
              <a:lnSpc>
                <a:spcPct val="90000"/>
              </a:lnSpc>
              <a:spcBef>
                <a:spcPct val="0"/>
              </a:spcBef>
              <a:spcAft>
                <a:spcPct val="35000"/>
              </a:spcAft>
            </a:pPr>
            <a:r>
              <a:rPr lang="en-US" sz="1400" dirty="0" smtClean="0">
                <a:solidFill>
                  <a:prstClr val="black"/>
                </a:solidFill>
              </a:rPr>
              <a:t>Iris </a:t>
            </a:r>
            <a:r>
              <a:rPr lang="en-US" sz="1400" dirty="0">
                <a:solidFill>
                  <a:prstClr val="black"/>
                </a:solidFill>
              </a:rPr>
              <a:t>Freeman</a:t>
            </a:r>
            <a:r>
              <a:rPr lang="en-US" sz="1400" dirty="0" smtClean="0">
                <a:solidFill>
                  <a:prstClr val="black"/>
                </a:solidFill>
              </a:rPr>
              <a:t>, Educator in Elder Justice, HAMV Board</a:t>
            </a:r>
          </a:p>
          <a:p>
            <a:pPr defTabSz="800100">
              <a:lnSpc>
                <a:spcPct val="90000"/>
              </a:lnSpc>
              <a:spcBef>
                <a:spcPct val="0"/>
              </a:spcBef>
              <a:spcAft>
                <a:spcPct val="35000"/>
              </a:spcAft>
            </a:pPr>
            <a:r>
              <a:rPr lang="en-US" sz="1400" dirty="0" smtClean="0">
                <a:solidFill>
                  <a:prstClr val="black"/>
                </a:solidFill>
              </a:rPr>
              <a:t>Kate </a:t>
            </a:r>
            <a:r>
              <a:rPr lang="en-US" sz="1400" dirty="0" err="1" smtClean="0">
                <a:solidFill>
                  <a:prstClr val="black"/>
                </a:solidFill>
              </a:rPr>
              <a:t>Lefer</a:t>
            </a:r>
            <a:r>
              <a:rPr lang="en-US" sz="1400" dirty="0" smtClean="0">
                <a:solidFill>
                  <a:prstClr val="black"/>
                </a:solidFill>
              </a:rPr>
              <a:t>, MV Community Services, DEI</a:t>
            </a:r>
          </a:p>
          <a:p>
            <a:pPr defTabSz="800100">
              <a:lnSpc>
                <a:spcPct val="90000"/>
              </a:lnSpc>
              <a:spcBef>
                <a:spcPct val="0"/>
              </a:spcBef>
              <a:spcAft>
                <a:spcPct val="35000"/>
              </a:spcAft>
            </a:pPr>
            <a:r>
              <a:rPr lang="en-US" sz="1400" dirty="0">
                <a:solidFill>
                  <a:prstClr val="black"/>
                </a:solidFill>
              </a:rPr>
              <a:t>Cindy Trish, HAMV Executive Director</a:t>
            </a:r>
          </a:p>
          <a:p>
            <a:pPr defTabSz="800100">
              <a:lnSpc>
                <a:spcPct val="90000"/>
              </a:lnSpc>
              <a:spcBef>
                <a:spcPct val="0"/>
              </a:spcBef>
              <a:spcAft>
                <a:spcPct val="35000"/>
              </a:spcAft>
            </a:pPr>
            <a:r>
              <a:rPr lang="en-US" dirty="0" smtClean="0">
                <a:solidFill>
                  <a:prstClr val="black"/>
                </a:solidFill>
              </a:rPr>
              <a:t/>
            </a:r>
            <a:br>
              <a:rPr lang="en-US" dirty="0" smtClean="0">
                <a:solidFill>
                  <a:prstClr val="black"/>
                </a:solidFill>
              </a:rPr>
            </a:br>
            <a:endParaRPr lang="en-US" i="1" dirty="0">
              <a:solidFill>
                <a:srgbClr val="5B9BD5"/>
              </a:solidFill>
            </a:endParaRPr>
          </a:p>
        </p:txBody>
      </p:sp>
      <p:sp>
        <p:nvSpPr>
          <p:cNvPr id="2" name="TextBox 1"/>
          <p:cNvSpPr txBox="1"/>
          <p:nvPr/>
        </p:nvSpPr>
        <p:spPr>
          <a:xfrm>
            <a:off x="152527" y="3229354"/>
            <a:ext cx="2090921" cy="369332"/>
          </a:xfrm>
          <a:prstGeom prst="rect">
            <a:avLst/>
          </a:prstGeom>
          <a:noFill/>
        </p:spPr>
        <p:txBody>
          <a:bodyPr wrap="square" rtlCol="0">
            <a:spAutoFit/>
          </a:bodyPr>
          <a:lstStyle/>
          <a:p>
            <a:r>
              <a:rPr lang="en-US" dirty="0" smtClean="0">
                <a:solidFill>
                  <a:prstClr val="black"/>
                </a:solidFill>
              </a:rPr>
              <a:t>GO UPSTAIRS</a:t>
            </a:r>
            <a:endParaRPr lang="en-US" dirty="0">
              <a:solidFill>
                <a:prstClr val="black"/>
              </a:solidFill>
            </a:endParaRPr>
          </a:p>
        </p:txBody>
      </p:sp>
      <p:sp>
        <p:nvSpPr>
          <p:cNvPr id="27" name="TextBox 26"/>
          <p:cNvSpPr txBox="1"/>
          <p:nvPr/>
        </p:nvSpPr>
        <p:spPr>
          <a:xfrm>
            <a:off x="168632" y="6497134"/>
            <a:ext cx="4732370" cy="369332"/>
          </a:xfrm>
          <a:prstGeom prst="rect">
            <a:avLst/>
          </a:prstGeom>
          <a:noFill/>
        </p:spPr>
        <p:txBody>
          <a:bodyPr wrap="square" rtlCol="0">
            <a:spAutoFit/>
          </a:bodyPr>
          <a:lstStyle/>
          <a:p>
            <a:r>
              <a:rPr lang="en-US" dirty="0" smtClean="0">
                <a:solidFill>
                  <a:prstClr val="black"/>
                </a:solidFill>
              </a:rPr>
              <a:t>GO DOWNSTAIRS FOR HAMV BIRTHDAY CAKE</a:t>
            </a:r>
            <a:endParaRPr lang="en-US" dirty="0">
              <a:solidFill>
                <a:prstClr val="black"/>
              </a:solidFill>
            </a:endParaRPr>
          </a:p>
        </p:txBody>
      </p:sp>
      <p:pic>
        <p:nvPicPr>
          <p:cNvPr id="7" name="Picture 6"/>
          <p:cNvPicPr>
            <a:picLocks noChangeAspect="1"/>
          </p:cNvPicPr>
          <p:nvPr/>
        </p:nvPicPr>
        <p:blipFill>
          <a:blip r:embed="rId5"/>
          <a:stretch>
            <a:fillRect/>
          </a:stretch>
        </p:blipFill>
        <p:spPr>
          <a:xfrm>
            <a:off x="4901002" y="6010070"/>
            <a:ext cx="720865" cy="782926"/>
          </a:xfrm>
          <a:prstGeom prst="rect">
            <a:avLst/>
          </a:prstGeom>
        </p:spPr>
      </p:pic>
      <p:sp>
        <p:nvSpPr>
          <p:cNvPr id="31" name="Rounded Rectangle 30"/>
          <p:cNvSpPr/>
          <p:nvPr/>
        </p:nvSpPr>
        <p:spPr>
          <a:xfrm>
            <a:off x="270895" y="3922418"/>
            <a:ext cx="1094851" cy="112429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2" name="TextBox 31"/>
          <p:cNvSpPr txBox="1"/>
          <p:nvPr/>
        </p:nvSpPr>
        <p:spPr>
          <a:xfrm>
            <a:off x="270894" y="5064360"/>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1:45 </a:t>
            </a:r>
            <a:r>
              <a:rPr lang="en-US" sz="1600" b="1" dirty="0">
                <a:solidFill>
                  <a:prstClr val="black"/>
                </a:solidFill>
              </a:rPr>
              <a:t>– </a:t>
            </a:r>
            <a:r>
              <a:rPr lang="en-US" sz="1600" b="1" dirty="0" smtClean="0">
                <a:solidFill>
                  <a:prstClr val="black"/>
                </a:solidFill>
              </a:rPr>
              <a:t>3:00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3" name="TextBox 32"/>
          <p:cNvSpPr txBox="1"/>
          <p:nvPr/>
        </p:nvSpPr>
        <p:spPr>
          <a:xfrm>
            <a:off x="284495" y="3590840"/>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2</a:t>
            </a:r>
            <a:endParaRPr lang="en-US" sz="1600" b="1" dirty="0">
              <a:solidFill>
                <a:prstClr val="black"/>
              </a:solidFill>
            </a:endParaRPr>
          </a:p>
        </p:txBody>
      </p:sp>
      <p:sp>
        <p:nvSpPr>
          <p:cNvPr id="3" name="Rectangle 2"/>
          <p:cNvSpPr/>
          <p:nvPr/>
        </p:nvSpPr>
        <p:spPr>
          <a:xfrm>
            <a:off x="-97277" y="708071"/>
            <a:ext cx="12289277" cy="6158395"/>
          </a:xfrm>
          <a:prstGeom prst="rect">
            <a:avLst/>
          </a:prstGeom>
          <a:solidFill>
            <a:schemeClr val="bg2">
              <a:lumMod val="90000"/>
              <a:alpha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22"/>
          <p:cNvSpPr/>
          <p:nvPr/>
        </p:nvSpPr>
        <p:spPr>
          <a:xfrm>
            <a:off x="6509530" y="1125423"/>
            <a:ext cx="5513137" cy="2110500"/>
          </a:xfrm>
          <a:custGeom>
            <a:avLst/>
            <a:gdLst>
              <a:gd name="connsiteX0" fmla="*/ 0 w 5378824"/>
              <a:gd name="connsiteY0" fmla="*/ 219411 h 2194105"/>
              <a:gd name="connsiteX1" fmla="*/ 219411 w 5378824"/>
              <a:gd name="connsiteY1" fmla="*/ 0 h 2194105"/>
              <a:gd name="connsiteX2" fmla="*/ 5159414 w 5378824"/>
              <a:gd name="connsiteY2" fmla="*/ 0 h 2194105"/>
              <a:gd name="connsiteX3" fmla="*/ 5378825 w 5378824"/>
              <a:gd name="connsiteY3" fmla="*/ 219411 h 2194105"/>
              <a:gd name="connsiteX4" fmla="*/ 5378824 w 5378824"/>
              <a:gd name="connsiteY4" fmla="*/ 1974695 h 2194105"/>
              <a:gd name="connsiteX5" fmla="*/ 5159413 w 5378824"/>
              <a:gd name="connsiteY5" fmla="*/ 2194106 h 2194105"/>
              <a:gd name="connsiteX6" fmla="*/ 219411 w 5378824"/>
              <a:gd name="connsiteY6" fmla="*/ 2194105 h 2194105"/>
              <a:gd name="connsiteX7" fmla="*/ 0 w 5378824"/>
              <a:gd name="connsiteY7" fmla="*/ 1974694 h 2194105"/>
              <a:gd name="connsiteX8" fmla="*/ 0 w 5378824"/>
              <a:gd name="connsiteY8" fmla="*/ 219411 h 21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824" h="2194105">
                <a:moveTo>
                  <a:pt x="0" y="219411"/>
                </a:moveTo>
                <a:cubicBezTo>
                  <a:pt x="0" y="98234"/>
                  <a:pt x="98234" y="0"/>
                  <a:pt x="219411" y="0"/>
                </a:cubicBezTo>
                <a:lnTo>
                  <a:pt x="5159414" y="0"/>
                </a:lnTo>
                <a:cubicBezTo>
                  <a:pt x="5280591" y="0"/>
                  <a:pt x="5378825" y="98234"/>
                  <a:pt x="5378825" y="219411"/>
                </a:cubicBezTo>
                <a:cubicBezTo>
                  <a:pt x="5378825" y="804506"/>
                  <a:pt x="5378824" y="1389600"/>
                  <a:pt x="5378824" y="1974695"/>
                </a:cubicBezTo>
                <a:cubicBezTo>
                  <a:pt x="5378824" y="2095872"/>
                  <a:pt x="5280590" y="2194106"/>
                  <a:pt x="5159413" y="2194106"/>
                </a:cubicBezTo>
                <a:lnTo>
                  <a:pt x="219411" y="2194105"/>
                </a:lnTo>
                <a:cubicBezTo>
                  <a:pt x="98234" y="2194105"/>
                  <a:pt x="0" y="2095871"/>
                  <a:pt x="0" y="1974694"/>
                </a:cubicBezTo>
                <a:lnTo>
                  <a:pt x="0" y="219411"/>
                </a:lnTo>
                <a:close/>
              </a:path>
            </a:pathLst>
          </a:custGeom>
          <a:solidFill>
            <a:schemeClr val="accent4">
              <a:lumMod val="20000"/>
              <a:lumOff val="80000"/>
            </a:schemeClr>
          </a:solidFill>
          <a:ln w="28575">
            <a:solidFill>
              <a:srgbClr val="FFC000"/>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63755" tIns="68580" rIns="68581" bIns="68580" numCol="1" spcCol="1270" anchor="t" anchorCtr="0">
            <a:noAutofit/>
          </a:bodyPr>
          <a:lstStyle/>
          <a:p>
            <a:pPr marL="117475" defTabSz="800100">
              <a:lnSpc>
                <a:spcPct val="90000"/>
              </a:lnSpc>
              <a:spcBef>
                <a:spcPct val="0"/>
              </a:spcBef>
              <a:spcAft>
                <a:spcPct val="35000"/>
              </a:spcAft>
            </a:pPr>
            <a:r>
              <a:rPr lang="en-US" sz="2400" b="1" dirty="0" smtClean="0">
                <a:solidFill>
                  <a:prstClr val="black"/>
                </a:solidFill>
              </a:rPr>
              <a:t>AGING TRENDS ON MV FOR THE NEXT 10 YEARS</a:t>
            </a:r>
          </a:p>
          <a:p>
            <a:pPr marL="117475" defTabSz="800100">
              <a:lnSpc>
                <a:spcPct val="90000"/>
              </a:lnSpc>
              <a:spcBef>
                <a:spcPct val="0"/>
              </a:spcBef>
              <a:spcAft>
                <a:spcPct val="35000"/>
              </a:spcAft>
            </a:pPr>
            <a:r>
              <a:rPr lang="en-US" dirty="0">
                <a:solidFill>
                  <a:prstClr val="black"/>
                </a:solidFill>
              </a:rPr>
              <a:t>Adam Turner, MV Commission</a:t>
            </a:r>
          </a:p>
          <a:p>
            <a:pPr marL="117475" defTabSz="800100">
              <a:lnSpc>
                <a:spcPct val="90000"/>
              </a:lnSpc>
              <a:spcBef>
                <a:spcPct val="0"/>
              </a:spcBef>
              <a:spcAft>
                <a:spcPct val="35000"/>
              </a:spcAft>
            </a:pPr>
            <a:r>
              <a:rPr lang="en-US" dirty="0" smtClean="0">
                <a:solidFill>
                  <a:prstClr val="black"/>
                </a:solidFill>
              </a:rPr>
              <a:t>Cindy Trish, HAMV</a:t>
            </a:r>
            <a:endParaRPr lang="en-US" dirty="0">
              <a:solidFill>
                <a:prstClr val="black"/>
              </a:solidFill>
            </a:endParaRPr>
          </a:p>
          <a:p>
            <a:pPr marL="117475" defTabSz="800100">
              <a:lnSpc>
                <a:spcPct val="90000"/>
              </a:lnSpc>
              <a:spcBef>
                <a:spcPct val="0"/>
              </a:spcBef>
              <a:spcAft>
                <a:spcPct val="35000"/>
              </a:spcAft>
            </a:pPr>
            <a:r>
              <a:rPr lang="en-US" b="1" i="1" dirty="0" smtClean="0">
                <a:solidFill>
                  <a:srgbClr val="FFC000">
                    <a:lumMod val="75000"/>
                  </a:srgbClr>
                </a:solidFill>
              </a:rPr>
              <a:t/>
            </a:r>
            <a:br>
              <a:rPr lang="en-US" b="1" i="1" dirty="0" smtClean="0">
                <a:solidFill>
                  <a:srgbClr val="FFC000">
                    <a:lumMod val="75000"/>
                  </a:srgbClr>
                </a:solidFill>
              </a:rPr>
            </a:br>
            <a:r>
              <a:rPr lang="en-US" b="1" i="1" dirty="0" smtClean="0">
                <a:solidFill>
                  <a:srgbClr val="FFC000">
                    <a:lumMod val="75000"/>
                  </a:srgbClr>
                </a:solidFill>
              </a:rPr>
              <a:t>Let’s take a look at the data</a:t>
            </a:r>
            <a:endParaRPr lang="en-US" b="1" dirty="0" smtClean="0">
              <a:solidFill>
                <a:srgbClr val="FFC000">
                  <a:lumMod val="75000"/>
                </a:srgbClr>
              </a:solidFill>
            </a:endParaRPr>
          </a:p>
        </p:txBody>
      </p:sp>
      <p:sp>
        <p:nvSpPr>
          <p:cNvPr id="40" name="TextBox 39"/>
          <p:cNvSpPr txBox="1"/>
          <p:nvPr/>
        </p:nvSpPr>
        <p:spPr>
          <a:xfrm>
            <a:off x="6509530" y="708071"/>
            <a:ext cx="4732370" cy="369332"/>
          </a:xfrm>
          <a:prstGeom prst="rect">
            <a:avLst/>
          </a:prstGeom>
          <a:noFill/>
        </p:spPr>
        <p:txBody>
          <a:bodyPr wrap="square" rtlCol="0">
            <a:spAutoFit/>
          </a:bodyPr>
          <a:lstStyle/>
          <a:p>
            <a:r>
              <a:rPr lang="en-US" dirty="0" smtClean="0">
                <a:solidFill>
                  <a:prstClr val="black"/>
                </a:solidFill>
              </a:rPr>
              <a:t>GO BACK UPSTAIRS</a:t>
            </a:r>
            <a:endParaRPr lang="en-US" dirty="0">
              <a:solidFill>
                <a:prstClr val="black"/>
              </a:solidFill>
            </a:endParaRPr>
          </a:p>
        </p:txBody>
      </p:sp>
      <p:sp>
        <p:nvSpPr>
          <p:cNvPr id="34" name="Rounded Rectangle 33"/>
          <p:cNvSpPr/>
          <p:nvPr/>
        </p:nvSpPr>
        <p:spPr>
          <a:xfrm>
            <a:off x="6662982" y="1402453"/>
            <a:ext cx="1121076" cy="1094196"/>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5" name="TextBox 34"/>
          <p:cNvSpPr txBox="1"/>
          <p:nvPr/>
        </p:nvSpPr>
        <p:spPr>
          <a:xfrm>
            <a:off x="6662982" y="2539447"/>
            <a:ext cx="1259105" cy="621709"/>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3:30 </a:t>
            </a:r>
            <a:r>
              <a:rPr lang="en-US" sz="1600" b="1" dirty="0">
                <a:solidFill>
                  <a:prstClr val="black"/>
                </a:solidFill>
              </a:rPr>
              <a:t>– </a:t>
            </a:r>
            <a:r>
              <a:rPr lang="en-US" sz="1600" b="1" dirty="0" smtClean="0">
                <a:solidFill>
                  <a:prstClr val="black"/>
                </a:solidFill>
              </a:rPr>
              <a:t>4:30</a:t>
            </a:r>
          </a:p>
          <a:p>
            <a:pPr defTabSz="800100">
              <a:lnSpc>
                <a:spcPct val="90000"/>
              </a:lnSpc>
              <a:spcBef>
                <a:spcPct val="0"/>
              </a:spcBef>
              <a:spcAft>
                <a:spcPct val="35000"/>
              </a:spcAft>
            </a:pPr>
            <a:r>
              <a:rPr lang="en-US" sz="1600" b="1" dirty="0" smtClean="0">
                <a:solidFill>
                  <a:prstClr val="black"/>
                </a:solidFill>
              </a:rPr>
              <a:t>2</a:t>
            </a:r>
            <a:r>
              <a:rPr lang="en-US" sz="1600" b="1" baseline="30000" dirty="0" smtClean="0">
                <a:solidFill>
                  <a:prstClr val="black"/>
                </a:solidFill>
              </a:rPr>
              <a:t>nd</a:t>
            </a:r>
            <a:r>
              <a:rPr lang="en-US" sz="1600" b="1" dirty="0" smtClean="0">
                <a:solidFill>
                  <a:prstClr val="black"/>
                </a:solidFill>
              </a:rPr>
              <a:t> Floor</a:t>
            </a:r>
            <a:endParaRPr lang="en-US" sz="1600" b="1" dirty="0">
              <a:solidFill>
                <a:prstClr val="black"/>
              </a:solidFill>
            </a:endParaRPr>
          </a:p>
        </p:txBody>
      </p:sp>
      <p:sp>
        <p:nvSpPr>
          <p:cNvPr id="36" name="TextBox 35"/>
          <p:cNvSpPr txBox="1"/>
          <p:nvPr/>
        </p:nvSpPr>
        <p:spPr>
          <a:xfrm>
            <a:off x="6662981" y="1114212"/>
            <a:ext cx="1259105" cy="313932"/>
          </a:xfrm>
          <a:prstGeom prst="rect">
            <a:avLst/>
          </a:prstGeom>
          <a:noFill/>
        </p:spPr>
        <p:txBody>
          <a:bodyPr wrap="square" rtlCol="0">
            <a:spAutoFit/>
          </a:bodyPr>
          <a:lstStyle/>
          <a:p>
            <a:pPr defTabSz="800100">
              <a:lnSpc>
                <a:spcPct val="90000"/>
              </a:lnSpc>
              <a:spcBef>
                <a:spcPct val="0"/>
              </a:spcBef>
              <a:spcAft>
                <a:spcPct val="35000"/>
              </a:spcAft>
            </a:pPr>
            <a:r>
              <a:rPr lang="en-US" sz="1600" b="1" dirty="0" smtClean="0">
                <a:solidFill>
                  <a:prstClr val="black"/>
                </a:solidFill>
              </a:rPr>
              <a:t>SESSION 3</a:t>
            </a:r>
            <a:endParaRPr lang="en-US" sz="1600" b="1" dirty="0">
              <a:solidFill>
                <a:prstClr val="black"/>
              </a:solidFill>
            </a:endParaRPr>
          </a:p>
        </p:txBody>
      </p:sp>
      <p:sp>
        <p:nvSpPr>
          <p:cNvPr id="38" name="TextBox 37"/>
          <p:cNvSpPr txBox="1"/>
          <p:nvPr/>
        </p:nvSpPr>
        <p:spPr>
          <a:xfrm>
            <a:off x="11895667" y="6488668"/>
            <a:ext cx="296333"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3839178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267" y="938467"/>
            <a:ext cx="8830733" cy="1385870"/>
          </a:xfrm>
        </p:spPr>
        <p:txBody>
          <a:bodyPr/>
          <a:lstStyle/>
          <a:p>
            <a:r>
              <a:rPr lang="en-US" dirty="0" smtClean="0"/>
              <a:t>The Next Ten Years</a:t>
            </a:r>
            <a:endParaRPr lang="en-US" dirty="0"/>
          </a:p>
        </p:txBody>
      </p:sp>
      <p:sp>
        <p:nvSpPr>
          <p:cNvPr id="3" name="Subtitle 2"/>
          <p:cNvSpPr>
            <a:spLocks noGrp="1"/>
          </p:cNvSpPr>
          <p:nvPr>
            <p:ph type="subTitle" idx="1"/>
          </p:nvPr>
        </p:nvSpPr>
        <p:spPr>
          <a:xfrm>
            <a:off x="1481668" y="2438400"/>
            <a:ext cx="9186332" cy="2362200"/>
          </a:xfrm>
        </p:spPr>
        <p:txBody>
          <a:bodyPr>
            <a:normAutofit fontScale="92500" lnSpcReduction="20000"/>
          </a:bodyPr>
          <a:lstStyle/>
          <a:p>
            <a:r>
              <a:rPr lang="en-US" sz="3000" dirty="0" smtClean="0"/>
              <a:t>Aging Challenges and Opportunities on Martha’s Vineyard</a:t>
            </a:r>
          </a:p>
          <a:p>
            <a:endParaRPr lang="en-US" dirty="0"/>
          </a:p>
          <a:p>
            <a:r>
              <a:rPr lang="en-US" dirty="0" smtClean="0"/>
              <a:t>Adam Turner</a:t>
            </a:r>
          </a:p>
          <a:p>
            <a:r>
              <a:rPr lang="en-US" dirty="0" smtClean="0"/>
              <a:t>Executive Director, MVC </a:t>
            </a:r>
          </a:p>
          <a:p>
            <a:r>
              <a:rPr lang="en-US" dirty="0" smtClean="0"/>
              <a:t>Cindy Trish</a:t>
            </a:r>
          </a:p>
          <a:p>
            <a:r>
              <a:rPr lang="en-US" dirty="0" smtClean="0"/>
              <a:t>Executive Director, HAMV</a:t>
            </a:r>
            <a:endParaRPr lang="en-US" dirty="0"/>
          </a:p>
        </p:txBody>
      </p:sp>
      <p:pic>
        <p:nvPicPr>
          <p:cNvPr id="1026" name="Picture 2" descr="mvcommission.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011" y="5156200"/>
            <a:ext cx="1522860" cy="1412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95667" y="6488668"/>
            <a:ext cx="296333" cy="369332"/>
          </a:xfrm>
          <a:prstGeom prst="rect">
            <a:avLst/>
          </a:prstGeom>
          <a:noFill/>
        </p:spPr>
        <p:txBody>
          <a:bodyPr wrap="square" rtlCol="0">
            <a:spAutoFit/>
          </a:bodyPr>
          <a:lstStyle/>
          <a:p>
            <a:r>
              <a:rPr lang="en-US" dirty="0" smtClean="0"/>
              <a:t>9</a:t>
            </a:r>
            <a:endParaRPr lang="en-US" dirty="0"/>
          </a:p>
        </p:txBody>
      </p:sp>
      <p:pic>
        <p:nvPicPr>
          <p:cNvPr id="4" name="Picture 3"/>
          <p:cNvPicPr>
            <a:picLocks noChangeAspect="1"/>
          </p:cNvPicPr>
          <p:nvPr/>
        </p:nvPicPr>
        <p:blipFill>
          <a:blip r:embed="rId3"/>
          <a:stretch>
            <a:fillRect/>
          </a:stretch>
        </p:blipFill>
        <p:spPr>
          <a:xfrm>
            <a:off x="8531461" y="3047763"/>
            <a:ext cx="2619375" cy="1866900"/>
          </a:xfrm>
          <a:prstGeom prst="rect">
            <a:avLst/>
          </a:prstGeom>
        </p:spPr>
      </p:pic>
      <p:pic>
        <p:nvPicPr>
          <p:cNvPr id="8" name="Picture 7"/>
          <p:cNvPicPr>
            <a:picLocks noChangeAspect="1"/>
          </p:cNvPicPr>
          <p:nvPr/>
        </p:nvPicPr>
        <p:blipFill>
          <a:blip r:embed="rId4"/>
          <a:stretch>
            <a:fillRect/>
          </a:stretch>
        </p:blipFill>
        <p:spPr>
          <a:xfrm>
            <a:off x="1837267" y="3047763"/>
            <a:ext cx="2143125" cy="2143125"/>
          </a:xfrm>
          <a:prstGeom prst="rect">
            <a:avLst/>
          </a:prstGeom>
        </p:spPr>
      </p:pic>
    </p:spTree>
    <p:extLst>
      <p:ext uri="{BB962C8B-B14F-4D97-AF65-F5344CB8AC3E}">
        <p14:creationId xmlns:p14="http://schemas.microsoft.com/office/powerpoint/2010/main" val="141544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3054</TotalTime>
  <Words>3196</Words>
  <Application>Microsoft Office PowerPoint</Application>
  <PresentationFormat>Widescreen</PresentationFormat>
  <Paragraphs>689</Paragraphs>
  <Slides>57</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57</vt:i4>
      </vt:variant>
    </vt:vector>
  </HeadingPairs>
  <TitlesOfParts>
    <vt:vector size="71" baseType="lpstr">
      <vt:lpstr>Arial</vt:lpstr>
      <vt:lpstr>Arial Narrow</vt:lpstr>
      <vt:lpstr>Calibri</vt:lpstr>
      <vt:lpstr>Calibri Light</vt:lpstr>
      <vt:lpstr>MyriadPro-Regular</vt:lpstr>
      <vt:lpstr>Roboto Light</vt:lpstr>
      <vt:lpstr>Times</vt:lpstr>
      <vt:lpstr>Wingdings</vt:lpstr>
      <vt:lpstr>Office Theme</vt:lpstr>
      <vt:lpstr>Custom Design</vt:lpstr>
      <vt:lpstr>1_Office Theme</vt:lpstr>
      <vt:lpstr>2_Office Theme</vt:lpstr>
      <vt:lpstr>3_Office Theme</vt:lpstr>
      <vt:lpstr>4_Office Theme</vt:lpstr>
      <vt:lpstr>PowerPoint Presentation</vt:lpstr>
      <vt:lpstr>TODAY’S AGENDA</vt:lpstr>
      <vt:lpstr>What is your number 1 concern about aging on Martha's Vineyard?</vt:lpstr>
      <vt:lpstr>Give us your feedback</vt:lpstr>
      <vt:lpstr>PowerPoint Presentation</vt:lpstr>
      <vt:lpstr>PowerPoint Presentation</vt:lpstr>
      <vt:lpstr>SESSION 2 is UPSTAIRS</vt:lpstr>
      <vt:lpstr>SESSION 3 Will Start Soon</vt:lpstr>
      <vt:lpstr>The Next Ten Years</vt:lpstr>
      <vt:lpstr>What we will cover today</vt:lpstr>
      <vt:lpstr>A primer – Where Are We Today?  Current Demographics  </vt:lpstr>
      <vt:lpstr>Population by Town, 1930-2020</vt:lpstr>
      <vt:lpstr>Age Distribution (% of Population): County, State, Nation, 2021</vt:lpstr>
      <vt:lpstr>Age Distribution by Town (% of Population), 2021</vt:lpstr>
      <vt:lpstr>Population by Age Group (% of Total), 2011-2021</vt:lpstr>
      <vt:lpstr>Older Islanders experience unique challenges that impact access to health care and create social isolation</vt:lpstr>
      <vt:lpstr>80+ Older Adults are most likely to have lower incomes and inadequate financial resources to meet daily needs</vt:lpstr>
      <vt:lpstr>The accelerated past growth of the Older  Adult population has caught up with us in a culture of “age-in-place”</vt:lpstr>
      <vt:lpstr>Understanding Our Service Landscape   MVC Older Adult Services Database (2019)</vt:lpstr>
      <vt:lpstr>MVC Older Adult Service Mapping Project (2019)</vt:lpstr>
      <vt:lpstr>MVC Older Adult Service Database (2019)</vt:lpstr>
      <vt:lpstr>Service Categories Ranked by Number of Providers (2019)</vt:lpstr>
      <vt:lpstr>Selected findings</vt:lpstr>
      <vt:lpstr>Summarizing our Current Service Landscape</vt:lpstr>
      <vt:lpstr>The Next 10 Years Population Projections  What Will the Island Demographics Look Like and What are the Implications for Older Adults?</vt:lpstr>
      <vt:lpstr>Population Projections by Town, 2020-2030</vt:lpstr>
      <vt:lpstr>Population Projections by Town, 2020-2030</vt:lpstr>
      <vt:lpstr>Population Projections by Age (County), 2020-2030</vt:lpstr>
      <vt:lpstr>Population Projections by Older Age Group, 2020-2030</vt:lpstr>
      <vt:lpstr>Population Projections (All Groups 60+),  2020-2030</vt:lpstr>
      <vt:lpstr>And Beyond Population Changes….the Island will be dealing with other growth related issues</vt:lpstr>
      <vt:lpstr>What do these population changes mean for Older Adults?</vt:lpstr>
      <vt:lpstr>Where Do We Go From Here?</vt:lpstr>
      <vt:lpstr>It Starts with Leveraging and Expanding our Foundational Assets  </vt:lpstr>
      <vt:lpstr>HAMV’s Current Program Offerings</vt:lpstr>
      <vt:lpstr>And We will Utilize these Assets to Focus on 3 Areas  </vt:lpstr>
      <vt:lpstr>Where We Want To Go – Planning</vt:lpstr>
      <vt:lpstr>How Do We Get There – Recommendations for Planning</vt:lpstr>
      <vt:lpstr>Where We Want To Go – Service Landscape</vt:lpstr>
      <vt:lpstr>How do we get there – Recommendations for Service Landscape</vt:lpstr>
      <vt:lpstr>Where We Want To Go – Infrastructure</vt:lpstr>
      <vt:lpstr>How Do We Get There – Recommendations for Infrastructure </vt:lpstr>
      <vt:lpstr>Looking to the Future - New Programs On Deck at HAMV….</vt:lpstr>
      <vt:lpstr>A Pathway to Affording All We Want (and Need) to Do - Recommendations</vt:lpstr>
      <vt:lpstr>A Pathway to Creating the Necessary Workforce -Recommendations</vt:lpstr>
      <vt:lpstr>So in Closing, a Recap</vt:lpstr>
      <vt:lpstr>A Big Idea – A Call for a Central Island-wide Older Service Facility</vt:lpstr>
      <vt:lpstr>And the Benefits are Vast</vt:lpstr>
      <vt:lpstr>How You Can Make a Difference</vt:lpstr>
      <vt:lpstr>SESSION 4 is Downstairs</vt:lpstr>
      <vt:lpstr>SESSION 4: POLICIES THAT COULD IMPACT AGING ON MV AND WHAT WE CAN DO</vt:lpstr>
      <vt:lpstr>Contribute to Policy Changes: Stay Informed</vt:lpstr>
      <vt:lpstr>Contribute to Policy Changes: Housing</vt:lpstr>
      <vt:lpstr>Supporting our Family Caregivers</vt:lpstr>
      <vt:lpstr>Stay Connected:</vt:lpstr>
      <vt:lpstr>Thank you to our Speakers, Black Sheep, Ukeladies, The Grange, Andy Herr Music, MV Film Festival, Katryn Gilbert, and many more!</vt:lpstr>
      <vt:lpstr>Give us your feedback</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Marquedant</dc:creator>
  <cp:lastModifiedBy>Lynn Marquedant</cp:lastModifiedBy>
  <cp:revision>37</cp:revision>
  <cp:lastPrinted>2023-11-13T21:27:03Z</cp:lastPrinted>
  <dcterms:created xsi:type="dcterms:W3CDTF">2023-08-28T17:18:16Z</dcterms:created>
  <dcterms:modified xsi:type="dcterms:W3CDTF">2023-11-13T21:59:53Z</dcterms:modified>
</cp:coreProperties>
</file>