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  <p:sldMasterId id="2147483689" r:id="rId3"/>
  </p:sldMasterIdLst>
  <p:notesMasterIdLst>
    <p:notesMasterId r:id="rId33"/>
  </p:notesMasterIdLst>
  <p:sldIdLst>
    <p:sldId id="443" r:id="rId4"/>
    <p:sldId id="468" r:id="rId5"/>
    <p:sldId id="467" r:id="rId6"/>
    <p:sldId id="466" r:id="rId7"/>
    <p:sldId id="475" r:id="rId8"/>
    <p:sldId id="478" r:id="rId9"/>
    <p:sldId id="479" r:id="rId10"/>
    <p:sldId id="469" r:id="rId11"/>
    <p:sldId id="476" r:id="rId12"/>
    <p:sldId id="471" r:id="rId13"/>
    <p:sldId id="483" r:id="rId14"/>
    <p:sldId id="484" r:id="rId15"/>
    <p:sldId id="477" r:id="rId16"/>
    <p:sldId id="482" r:id="rId17"/>
    <p:sldId id="490" r:id="rId18"/>
    <p:sldId id="491" r:id="rId19"/>
    <p:sldId id="492" r:id="rId20"/>
    <p:sldId id="493" r:id="rId21"/>
    <p:sldId id="473" r:id="rId22"/>
    <p:sldId id="485" r:id="rId23"/>
    <p:sldId id="481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1" r:id="rId3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Trish" initials="CT" lastIdx="3" clrIdx="0">
    <p:extLst>
      <p:ext uri="{19B8F6BF-5375-455C-9EA6-DF929625EA0E}">
        <p15:presenceInfo xmlns:p15="http://schemas.microsoft.com/office/powerpoint/2012/main" userId="S-1-5-21-2995184823-3663900740-1472002013-2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6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1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F5A786D-F73A-415E-A09F-C9035D9638D7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6" y="4505326"/>
            <a:ext cx="5661025" cy="3687763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5CC96A3-85BA-4D69-998E-542FF208F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18CB0-2912-4897-8EF9-DC330301102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9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3"/>
            <a:ext cx="3077740" cy="47105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C6539446-6953-447E-A4E3-E7CFBF870046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29</a:t>
            </a:fld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45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3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2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Add a footer</a:t>
            </a: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81AC896-7C9B-4129-8961-5046195AA4B9}" type="datetime1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8/17/2021</a:t>
            </a:fld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7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2088F-5ABD-4198-81F9-3F5E51FCD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DCA5F2-D657-4A62-B38D-1E9E3F7D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8996F8-DFC0-407A-8252-B5E0E3AF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880CD9-23DA-4139-AB33-D7280FC4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819DE2-E0C6-473D-8821-5D3C9832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5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42811-50E4-4C3A-A2FE-CC347AD5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6EEE2B-6AFC-45E4-A63A-803DBEC3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1668A-6AC2-4067-A577-2459275F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4F93B8-E0BE-45D1-8881-2648FBDF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620685-577B-4AC1-8849-54C746A5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1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4E5AC-B6E0-41FC-968E-76CEE356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3C991D-3D64-45BD-959C-2930A1150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8C8F28-F9CA-40C9-9ECE-C337906A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3A5070-0EDF-497C-83A1-CE3338EC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563462-FEE4-46CF-A556-41940860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8F387A-6BBD-4E2C-BA10-9BB023C9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AB92C1-0AE6-49F3-8860-B0E5B041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674E01-2DC3-4CE1-9D6B-92EDC99BB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B3DEF7-15B9-4B31-9F73-232F79A0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A01C76-8452-4D4C-938B-9B1505F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E03B2D-7E42-4E06-A5BF-77EF1BF4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08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5C446-0011-469A-9E35-1078A412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710293-F8D4-4F09-9A76-BFC400F0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256A88-D60A-441F-BA05-79C0CAAB8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D44BEF-6B34-4EB2-82B4-3C816215E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0F5852-F77C-4581-90FC-A9ED33EA7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6C94A68-DE6C-4464-8A93-17A4347E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F279AF-52DE-4D1A-AE96-8AD38546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D4B538E-BD37-4B17-810D-2A95C812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1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30AE9-D4F9-4D02-9CD3-457EAD5C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07997D-07A0-4B40-B35E-AC1A629F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38FE93D-2860-405E-8A2B-E2375F60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5FB2961-1D16-4F67-8BC4-EA57651F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1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9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B33A73-82C6-497E-874E-0F8E722C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ADC58F-2CA0-4EC4-B20F-6D5CE3D8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7AC0C3-1CE3-41AE-8AED-1FEC95F5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24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F5C4BA-B191-4FA1-A9AA-1458423B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6F853-977D-40D6-A749-4EBBDAEF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C2EB07-3D3C-46C2-94C3-A9A0022C7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209AB7-0D3D-4B4B-BEEA-A757C237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8A4B9B-6E78-4DEF-B487-3FCFB77D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6B1C2B-DE67-4104-951D-13CB987E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9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1F82CC-4D51-4F0F-8570-6B3D117D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EE3E8E-256A-4C22-B5F7-66C731FC2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7C8BCF-DB24-47C8-B3BF-66BED847B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C9563E-B04B-4AF4-9727-DD604142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758818-6322-4BC2-AC4E-FA33F672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8D74BE-2F32-4271-B4DD-B934A663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3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D671E-D070-465E-86FB-17C4CFE5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D8D906-4EE5-4300-8FC4-A3C1922B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3D9447-9ECA-47D8-9DE1-7C174591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883F7B-7966-4D3B-B014-FE29BFBA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BE4AB9-4C80-4324-9E8D-83CB81FA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8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2DF303-38C9-46F7-854B-C290A57FC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50EFAF-23FB-4D26-9F52-78136D313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02685-1ECE-42DE-B0C2-95037EC1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EC1F06-CC29-40A9-8934-B7AFA29C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BABFE6-16C4-44DF-8FE0-7E0D7651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7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4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Add a footer</a:t>
            </a: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81AC896-7C9B-4129-8961-5046195AA4B9}" type="datetime1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8/17/2021</a:t>
            </a:fld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5D46"/>
                </a:solidFill>
              </a:rPr>
              <a:pPr/>
              <a:t>‹#›</a:t>
            </a:fld>
            <a:endParaRPr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6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5D46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72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5D46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62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D6DF1D-D6F6-4EF1-B2AA-70144333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89EE4C-8E4A-42B9-8730-477C93811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B28F98-4DF4-4A42-9355-AB21FDF6A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B37E-C4C2-4DE3-A054-5C77D7A3C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6227E3-0EEA-498A-A3D3-75ED4E647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0FA652-07F9-474D-95AF-3FE5CF65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E51D-E5FC-4405-9615-A07D59CE6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ctrish@hamv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a.org/article/falls-prevention-awareness-week-toolkit" TargetMode="External"/><Relationship Id="rId2" Type="http://schemas.openxmlformats.org/officeDocument/2006/relationships/hyperlink" Target="https://www.cdc.gov/falls/facts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coa-staff@westtisbury-ma.gov" TargetMode="External"/><Relationship Id="rId13" Type="http://schemas.openxmlformats.org/officeDocument/2006/relationships/hyperlink" Target="mailto:ksamways@ihimv.org" TargetMode="External"/><Relationship Id="rId3" Type="http://schemas.openxmlformats.org/officeDocument/2006/relationships/hyperlink" Target="mailto:cfuller@tisburyma.gov" TargetMode="External"/><Relationship Id="rId7" Type="http://schemas.openxmlformats.org/officeDocument/2006/relationships/hyperlink" Target="mailto:vhaeselbarth@edgartown-ma.us" TargetMode="External"/><Relationship Id="rId12" Type="http://schemas.openxmlformats.org/officeDocument/2006/relationships/hyperlink" Target="mailto:SROBBINS5@partners.org" TargetMode="Externa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fischer@ihimv.org" TargetMode="External"/><Relationship Id="rId11" Type="http://schemas.openxmlformats.org/officeDocument/2006/relationships/hyperlink" Target="mailto:lperry@ihimv.org" TargetMode="External"/><Relationship Id="rId5" Type="http://schemas.openxmlformats.org/officeDocument/2006/relationships/hyperlink" Target="mailto:rcogliano@oakbluffsma.gov" TargetMode="External"/><Relationship Id="rId15" Type="http://schemas.openxmlformats.org/officeDocument/2006/relationships/hyperlink" Target="mailto:ctrish@hamv.org" TargetMode="External"/><Relationship Id="rId10" Type="http://schemas.openxmlformats.org/officeDocument/2006/relationships/hyperlink" Target="mailto:megan.panek@escci.org" TargetMode="External"/><Relationship Id="rId4" Type="http://schemas.openxmlformats.org/officeDocument/2006/relationships/hyperlink" Target="mailto:vcarvalho@partners.org" TargetMode="External"/><Relationship Id="rId9" Type="http://schemas.openxmlformats.org/officeDocument/2006/relationships/hyperlink" Target="mailto:laskowskiadvisors@gmail.com" TargetMode="External"/><Relationship Id="rId14" Type="http://schemas.openxmlformats.org/officeDocument/2006/relationships/hyperlink" Target="mailto:jstucker@tisburym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00" y="2280966"/>
            <a:ext cx="5393600" cy="2234400"/>
          </a:xfrm>
        </p:spPr>
        <p:txBody>
          <a:bodyPr/>
          <a:lstStyle/>
          <a:p>
            <a:r>
              <a:rPr lang="en-US" sz="4800" dirty="0">
                <a:solidFill>
                  <a:srgbClr val="005493"/>
                </a:solidFill>
              </a:rPr>
              <a:t>MV Falls Prevention Coalition 2021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4000" y="4249409"/>
            <a:ext cx="5393600" cy="1646800"/>
          </a:xfrm>
        </p:spPr>
        <p:txBody>
          <a:bodyPr/>
          <a:lstStyle/>
          <a:p>
            <a:r>
              <a:rPr lang="en-US" sz="2767" dirty="0" smtClean="0">
                <a:solidFill>
                  <a:srgbClr val="005493"/>
                </a:solidFill>
                <a:latin typeface="+mj-lt"/>
                <a:ea typeface="+mj-ea"/>
                <a:cs typeface="+mj-cs"/>
              </a:rPr>
              <a:t>August 17 meeting</a:t>
            </a:r>
            <a:endParaRPr lang="en-US" sz="2767" dirty="0">
              <a:solidFill>
                <a:srgbClr val="005493"/>
              </a:solidFill>
              <a:latin typeface="+mj-lt"/>
              <a:ea typeface="+mj-ea"/>
              <a:cs typeface="+mj-cs"/>
            </a:endParaRPr>
          </a:p>
          <a:p>
            <a:r>
              <a:rPr lang="en-US" sz="1467" dirty="0">
                <a:solidFill>
                  <a:srgbClr val="005493"/>
                </a:solidFill>
                <a:latin typeface="+mj-lt"/>
                <a:ea typeface="+mj-ea"/>
                <a:cs typeface="+mj-cs"/>
                <a:hlinkClick r:id="rId2"/>
              </a:rPr>
              <a:t>ctrish@hamv.org</a:t>
            </a:r>
            <a:endParaRPr lang="en-US" sz="1467" dirty="0">
              <a:solidFill>
                <a:srgbClr val="005493"/>
              </a:solidFill>
              <a:latin typeface="+mj-lt"/>
              <a:ea typeface="+mj-ea"/>
              <a:cs typeface="+mj-cs"/>
            </a:endParaRPr>
          </a:p>
          <a:p>
            <a:r>
              <a:rPr lang="en-US" sz="1467" dirty="0">
                <a:solidFill>
                  <a:srgbClr val="005493"/>
                </a:solidFill>
                <a:latin typeface="+mj-lt"/>
                <a:ea typeface="+mj-ea"/>
                <a:cs typeface="+mj-cs"/>
              </a:rPr>
              <a:t>508 693-7900 ext.455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244992" y="1146197"/>
            <a:ext cx="5556920" cy="4926800"/>
          </a:xfrm>
        </p:spPr>
        <p:txBody>
          <a:bodyPr/>
          <a:lstStyle/>
          <a:p>
            <a:pPr marL="152396" indent="0">
              <a:buNone/>
            </a:pPr>
            <a:r>
              <a:rPr lang="en-US" sz="3200" dirty="0" smtClean="0"/>
              <a:t>Agenda:</a:t>
            </a:r>
            <a:endParaRPr lang="en-US" sz="3200" dirty="0"/>
          </a:p>
          <a:p>
            <a:pPr marL="152396" indent="0">
              <a:buNone/>
            </a:pPr>
            <a:endParaRPr lang="en-US" sz="3200" dirty="0"/>
          </a:p>
          <a:p>
            <a:r>
              <a:rPr lang="en-US" dirty="0"/>
              <a:t>1-Review proposed activities for Falls Prevention month</a:t>
            </a:r>
          </a:p>
          <a:p>
            <a:r>
              <a:rPr lang="en-US" dirty="0"/>
              <a:t>2-What is </a:t>
            </a:r>
            <a:r>
              <a:rPr lang="en-US" dirty="0" smtClean="0"/>
              <a:t>missing?</a:t>
            </a:r>
            <a:endParaRPr lang="en-US" dirty="0"/>
          </a:p>
          <a:p>
            <a:r>
              <a:rPr lang="en-US" dirty="0"/>
              <a:t>3-What other communities are doing</a:t>
            </a:r>
          </a:p>
          <a:p>
            <a:r>
              <a:rPr lang="en-US" dirty="0"/>
              <a:t>4-Update on Home Safety Modification Program and proposal for Store Safety Modification Program</a:t>
            </a:r>
          </a:p>
          <a:p>
            <a:r>
              <a:rPr lang="en-US" dirty="0"/>
              <a:t>5-Update on Digital Equity efforts and our role</a:t>
            </a:r>
          </a:p>
          <a:p>
            <a:r>
              <a:rPr lang="en-US" dirty="0"/>
              <a:t>6-Anything else on your mind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00" y="5904700"/>
            <a:ext cx="619800" cy="6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14" y="418577"/>
            <a:ext cx="2483185" cy="18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7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starters for Empowering Older Adults to Take Action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5600" y="1929972"/>
            <a:ext cx="11360800" cy="4403600"/>
          </a:xfrm>
        </p:spPr>
        <p:txBody>
          <a:bodyPr/>
          <a:lstStyle/>
          <a:p>
            <a:pPr marL="152396" indent="0">
              <a:buNone/>
            </a:pPr>
            <a:endParaRPr lang="en-US" dirty="0" smtClean="0"/>
          </a:p>
          <a:p>
            <a:pPr marL="152396" indent="0">
              <a:buNone/>
            </a:pPr>
            <a:r>
              <a:rPr lang="en-US" dirty="0" smtClean="0"/>
              <a:t>Under consideration:</a:t>
            </a:r>
            <a:endParaRPr lang="en-US" dirty="0"/>
          </a:p>
          <a:p>
            <a:r>
              <a:rPr lang="en-US" dirty="0" smtClean="0"/>
              <a:t>Home Safety Assessment &amp; Client Assessment tools (Safety in our homes/communities workgroup)</a:t>
            </a:r>
          </a:p>
          <a:p>
            <a:r>
              <a:rPr lang="en-US" dirty="0"/>
              <a:t>Falls Self Assessment created by the Greater Los Angeles Veterans Administration Geriatric Research Education Clinical Center </a:t>
            </a:r>
            <a:endParaRPr lang="en-US" dirty="0" smtClean="0"/>
          </a:p>
          <a:p>
            <a:r>
              <a:rPr lang="en-US" dirty="0" smtClean="0"/>
              <a:t>Healthy </a:t>
            </a:r>
            <a:r>
              <a:rPr lang="en-US" dirty="0"/>
              <a:t>Agers Y- planning  a balance assessment workshop/ How to Fall Workshop with Natasha Snowden on Sept. 22 </a:t>
            </a:r>
          </a:p>
          <a:p>
            <a:r>
              <a:rPr lang="en-US" dirty="0"/>
              <a:t>Home Safety Modification Program (sharing out the </a:t>
            </a:r>
            <a:r>
              <a:rPr lang="en-US" dirty="0" smtClean="0"/>
              <a:t>brochures, sharing the PSA </a:t>
            </a:r>
            <a:r>
              <a:rPr lang="en-US" dirty="0"/>
              <a:t>and raising awareness of this program</a:t>
            </a:r>
            <a:r>
              <a:rPr lang="en-US" dirty="0" smtClean="0"/>
              <a:t>)</a:t>
            </a:r>
          </a:p>
          <a:p>
            <a:r>
              <a:rPr lang="en-US" dirty="0"/>
              <a:t>Possibly leveraging The Still Going Strong Campaign from the CDC (they have brochures, posters, radio spots and social media content available we could use)</a:t>
            </a:r>
          </a:p>
          <a:p>
            <a:endParaRPr lang="en-US" dirty="0" smtClean="0"/>
          </a:p>
          <a:p>
            <a:pPr marL="1523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2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Home and Client Assessment tools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27" y="1878933"/>
            <a:ext cx="4731448" cy="4364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15" y="1878933"/>
            <a:ext cx="5408022" cy="45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Falls Self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1" y="1940944"/>
            <a:ext cx="10036944" cy="42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0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CDC’s Still Going Strong Campaign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112" y="422693"/>
            <a:ext cx="3006288" cy="56691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455320"/>
            <a:ext cx="7857132" cy="4403600"/>
          </a:xfrm>
        </p:spPr>
        <p:txBody>
          <a:bodyPr/>
          <a:lstStyle/>
          <a:p>
            <a:pPr marL="186262" indent="0">
              <a:buNone/>
            </a:pPr>
            <a:r>
              <a:rPr lang="en-US" dirty="0" smtClean="0"/>
              <a:t>Introduced in May 2021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CDC’s </a:t>
            </a:r>
            <a:r>
              <a:rPr lang="en-US" i="1" dirty="0"/>
              <a:t>Still Going Strong</a:t>
            </a:r>
            <a:r>
              <a:rPr lang="en-US" dirty="0"/>
              <a:t> campaign speaks directly to older adults, age 65 and older, and their caregivers. We want to raise awareness about preventable injuries among older adults. This campaign has two goals:</a:t>
            </a:r>
          </a:p>
          <a:p>
            <a:r>
              <a:rPr lang="en-US" dirty="0"/>
              <a:t>Educate about common risk factors for falls and motor vehicle crashes, as well as traumatic brain injuries that happen from falls and motor vehicle crashes.</a:t>
            </a:r>
          </a:p>
          <a:p>
            <a:r>
              <a:rPr lang="en-US" dirty="0"/>
              <a:t>Empower older adults and their caregivers to take simple steps that will help them maintain their independence and age without injury.</a:t>
            </a:r>
          </a:p>
          <a:p>
            <a:r>
              <a:rPr lang="en-US" dirty="0"/>
              <a:t>Getting older doesn’t have to mean giving up the activities you enjoy!</a:t>
            </a:r>
          </a:p>
          <a:p>
            <a:pPr marL="18626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6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Digital Equity Initiative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03" y="1475117"/>
            <a:ext cx="4872618" cy="4580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00" y="1311216"/>
            <a:ext cx="54432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Since we’ve last met, this group has been focused on exploring how we can most effectively address the digital equity for Older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Lessons learned: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There is much activity occurring on broadband access for rural areas by regulatory and advocacy groups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We believe we will be most effective addressing one of the 3 elements of the technology triangle (devices fit for purpose, technology skills and high speed digital access) – upskilling our Older Adults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We have a call-to-action as a next step to mobilizing as appropriate – we need you to weigh in and join this movement!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8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Home Safety Modification Program </a:t>
            </a:r>
            <a:r>
              <a:rPr lang="en-US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Metrics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34244"/>
              </p:ext>
            </p:extLst>
          </p:nvPr>
        </p:nvGraphicFramePr>
        <p:xfrm>
          <a:off x="838200" y="1346200"/>
          <a:ext cx="9448799" cy="541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3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3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Client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Nov, 2020 – July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August,</a:t>
                      </a:r>
                      <a:r>
                        <a:rPr lang="en-US" baseline="0" dirty="0"/>
                        <a:t> 2021- Dec, 2021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clients referred</a:t>
                      </a:r>
                      <a:r>
                        <a:rPr lang="en-US" baseline="0" dirty="0"/>
                        <a:t> /applications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age</a:t>
                      </a:r>
                      <a:r>
                        <a:rPr lang="en-US" baseline="0" dirty="0"/>
                        <a:t> of clients &amp;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 average age (63-102)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 of clients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Aquinnah - 2</a:t>
                      </a:r>
                    </a:p>
                    <a:p>
                      <a:r>
                        <a:rPr lang="en-US" dirty="0"/>
                        <a:t>Chilmark - 1</a:t>
                      </a:r>
                    </a:p>
                    <a:p>
                      <a:r>
                        <a:rPr lang="en-US" dirty="0"/>
                        <a:t>Edgartown - 6</a:t>
                      </a:r>
                    </a:p>
                    <a:p>
                      <a:r>
                        <a:rPr lang="en-US" dirty="0"/>
                        <a:t>Oak Bluffs - 3</a:t>
                      </a:r>
                    </a:p>
                    <a:p>
                      <a:r>
                        <a:rPr lang="en-US" dirty="0"/>
                        <a:t>Tisbury - 7</a:t>
                      </a:r>
                    </a:p>
                    <a:p>
                      <a:r>
                        <a:rPr lang="en-US" dirty="0"/>
                        <a:t>West Tisbury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Household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– 9; 2 – 14; 3 - 1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who qualified for full subsidy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r>
                        <a:rPr lang="en-US" dirty="0"/>
                        <a:t>% who qualified for partial</a:t>
                      </a:r>
                      <a:r>
                        <a:rPr lang="en-US" baseline="0" dirty="0"/>
                        <a:t> subsidy ($100)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who qualified for partial subsidy (20% of 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5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Home Safety Modification Program </a:t>
            </a:r>
            <a:r>
              <a:rPr lang="en-US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Metrics</a:t>
            </a:r>
            <a:endParaRPr lang="en-US" sz="36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51684"/>
              </p:ext>
            </p:extLst>
          </p:nvPr>
        </p:nvGraphicFramePr>
        <p:xfrm>
          <a:off x="838200" y="1482725"/>
          <a:ext cx="946708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1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56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Nov, 2020 – July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to-be-completed (one client died before work started)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Modifications</a:t>
                      </a:r>
                      <a:r>
                        <a:rPr lang="en-US" baseline="0" dirty="0"/>
                        <a:t> fall outside program scope and referred to other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project cost and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$1,898 ($512 - $5,518)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time to complete work (from</a:t>
                      </a:r>
                      <a:r>
                        <a:rPr lang="en-US" baseline="0" dirty="0"/>
                        <a:t> application to complete)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 months</a:t>
                      </a:r>
                      <a:r>
                        <a:rPr lang="en-US" baseline="0" dirty="0"/>
                        <a:t> (2 -5 months)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age</a:t>
                      </a:r>
                      <a:r>
                        <a:rPr lang="en-US" baseline="0" dirty="0"/>
                        <a:t> of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84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85" y="3392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Home Safety Modification Program </a:t>
            </a:r>
            <a:r>
              <a:rPr lang="en-US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Metrics</a:t>
            </a:r>
            <a:endParaRPr lang="en-US" sz="36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modification (completed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Grab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Stairwell Banisters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Railings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Lighting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Smoke/fire detectors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Taping down rugs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who had outside work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38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Home Safety Modification Program Metrics</a:t>
            </a:r>
            <a:endParaRPr lang="en-US" sz="36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Survey</a:t>
                      </a:r>
                      <a:r>
                        <a:rPr lang="en-US" baseline="0" dirty="0"/>
                        <a:t> results (pre/post)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Reported falls on</a:t>
                      </a:r>
                      <a:r>
                        <a:rPr lang="en-US" baseline="0" dirty="0"/>
                        <a:t> property</a:t>
                      </a:r>
                      <a:r>
                        <a:rPr lang="en-US" dirty="0"/>
                        <a:t> before modification</a:t>
                      </a:r>
                      <a:r>
                        <a:rPr lang="en-US" baseline="0" dirty="0"/>
                        <a:t>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Reported falls on property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since modification</a:t>
                      </a:r>
                      <a:r>
                        <a:rPr lang="en-US" baseline="0" dirty="0"/>
                        <a:t>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Ever</a:t>
                      </a:r>
                      <a:r>
                        <a:rPr lang="en-US" baseline="0" dirty="0"/>
                        <a:t> treated for a fall either as an outpatient or hospitalized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Experience</a:t>
                      </a:r>
                      <a:r>
                        <a:rPr lang="en-US" b="1" baseline="0" dirty="0"/>
                        <a:t> with project (strongly agree with the following statements)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-I</a:t>
                      </a:r>
                      <a:r>
                        <a:rPr lang="en-US" baseline="0" dirty="0"/>
                        <a:t> was kept informed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-I was treated with respect by everyone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-Modifications made to my home have increased my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-I believe these modifications will allow me to stay in my home as I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-I would recommend this program to my friends and homeowners who are 65</a:t>
                      </a:r>
                      <a:r>
                        <a:rPr lang="en-US" baseline="0" dirty="0"/>
                        <a:t> and 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3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Starters for Getting the Word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b="1" dirty="0" smtClean="0"/>
              <a:t>Possible channels/partners</a:t>
            </a:r>
            <a:endParaRPr lang="en-US" b="1" dirty="0"/>
          </a:p>
          <a:p>
            <a:pPr marL="152396" indent="0">
              <a:buNone/>
            </a:pPr>
            <a:endParaRPr lang="en-US" dirty="0"/>
          </a:p>
          <a:p>
            <a:r>
              <a:rPr lang="en-US" dirty="0"/>
              <a:t>Newspaper article in 55+ section</a:t>
            </a:r>
          </a:p>
          <a:p>
            <a:r>
              <a:rPr lang="en-US" dirty="0"/>
              <a:t>Advertisement</a:t>
            </a:r>
          </a:p>
          <a:p>
            <a:r>
              <a:rPr lang="en-US" dirty="0"/>
              <a:t>COA, library newsletters</a:t>
            </a:r>
          </a:p>
          <a:p>
            <a:r>
              <a:rPr lang="en-US" dirty="0"/>
              <a:t>Radio/MVTV</a:t>
            </a:r>
          </a:p>
          <a:p>
            <a:r>
              <a:rPr lang="en-US" dirty="0"/>
              <a:t>MVH/patient gateway</a:t>
            </a:r>
          </a:p>
          <a:p>
            <a:r>
              <a:rPr lang="en-US" dirty="0"/>
              <a:t>Deliveries with meals on wheels</a:t>
            </a:r>
          </a:p>
          <a:p>
            <a:r>
              <a:rPr lang="en-US" dirty="0"/>
              <a:t>YMCA </a:t>
            </a:r>
          </a:p>
          <a:p>
            <a:r>
              <a:rPr lang="en-US" dirty="0"/>
              <a:t>Other fitness trainers/exercise programs</a:t>
            </a:r>
            <a:br>
              <a:rPr lang="en-US" dirty="0"/>
            </a:br>
            <a:endParaRPr lang="en-US" dirty="0" smtClean="0"/>
          </a:p>
          <a:p>
            <a:pPr marL="152396" indent="0">
              <a:buNone/>
            </a:pPr>
            <a:r>
              <a:rPr lang="en-US" dirty="0" smtClean="0"/>
              <a:t>Who/what else? </a:t>
            </a:r>
          </a:p>
        </p:txBody>
      </p:sp>
    </p:spTree>
    <p:extLst>
      <p:ext uri="{BB962C8B-B14F-4D97-AF65-F5344CB8AC3E}">
        <p14:creationId xmlns:p14="http://schemas.microsoft.com/office/powerpoint/2010/main" val="209848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Our Conversation Started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5600" y="1436642"/>
            <a:ext cx="11360800" cy="5255706"/>
          </a:xfrm>
        </p:spPr>
        <p:txBody>
          <a:bodyPr/>
          <a:lstStyle/>
          <a:p>
            <a:pPr marL="152396" indent="0">
              <a:buNone/>
            </a:pPr>
            <a:r>
              <a:rPr lang="en-US" sz="2000" b="1" dirty="0" smtClean="0"/>
              <a:t>Key Dates to Keep in Mind</a:t>
            </a:r>
            <a:endParaRPr lang="en-US" sz="2000" b="1" dirty="0"/>
          </a:p>
          <a:p>
            <a:r>
              <a:rPr lang="en-US" sz="2000" dirty="0" smtClean="0"/>
              <a:t>Falls </a:t>
            </a:r>
            <a:r>
              <a:rPr lang="en-US" sz="2000" dirty="0"/>
              <a:t>Prevention Month (all of September)</a:t>
            </a:r>
          </a:p>
          <a:p>
            <a:r>
              <a:rPr lang="en-US" sz="2000" dirty="0"/>
              <a:t>Falls Prevention </a:t>
            </a:r>
            <a:r>
              <a:rPr lang="en-US" sz="2000" dirty="0" smtClean="0"/>
              <a:t>Week Sept 20-24</a:t>
            </a:r>
            <a:endParaRPr lang="en-US" sz="2000" dirty="0"/>
          </a:p>
          <a:p>
            <a:r>
              <a:rPr lang="en-US" sz="2000" dirty="0"/>
              <a:t>Falls Prevention Day (first day of Fall</a:t>
            </a:r>
            <a:r>
              <a:rPr lang="en-US" sz="2000" dirty="0" smtClean="0"/>
              <a:t>) – September 22</a:t>
            </a:r>
            <a:endParaRPr lang="en-US" sz="2000" dirty="0"/>
          </a:p>
          <a:p>
            <a:pPr marL="152396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Additional sources of Information/content for us</a:t>
            </a:r>
          </a:p>
          <a:p>
            <a:r>
              <a:rPr lang="en-US" sz="2000" dirty="0" smtClean="0"/>
              <a:t>CDC –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www.cdc.gov/falls/facts.html</a:t>
            </a:r>
            <a:r>
              <a:rPr lang="en-US" sz="2000" dirty="0" smtClean="0"/>
              <a:t> ;</a:t>
            </a:r>
          </a:p>
          <a:p>
            <a:r>
              <a:rPr lang="en-US" sz="2000" dirty="0" smtClean="0"/>
              <a:t>NCOA – Falls </a:t>
            </a:r>
            <a:r>
              <a:rPr lang="en-US" sz="2000" dirty="0"/>
              <a:t>Prevention Program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www.ncoa.org/article/falls-prevention-awareness-week-toolkit</a:t>
            </a:r>
            <a:endParaRPr lang="en-US" sz="2000" dirty="0" smtClean="0"/>
          </a:p>
          <a:p>
            <a:pPr marL="152396" indent="0">
              <a:buNone/>
            </a:pPr>
            <a:endParaRPr lang="en-US" sz="2000" dirty="0" smtClean="0"/>
          </a:p>
          <a:p>
            <a:pPr marL="152396" indent="0">
              <a:buNone/>
            </a:pPr>
            <a:r>
              <a:rPr lang="en-US" sz="2000" dirty="0" smtClean="0"/>
              <a:t>Potential audiences we want to connect with during September and beyond</a:t>
            </a:r>
          </a:p>
          <a:p>
            <a:r>
              <a:rPr lang="en-US" sz="2000" dirty="0" smtClean="0"/>
              <a:t>Older Adults</a:t>
            </a:r>
          </a:p>
          <a:p>
            <a:r>
              <a:rPr lang="en-US" sz="2000" dirty="0" smtClean="0"/>
              <a:t>Caregivers</a:t>
            </a:r>
          </a:p>
          <a:p>
            <a:r>
              <a:rPr lang="en-US" sz="2000" dirty="0" smtClean="0"/>
              <a:t>Professionals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Agreement on priorities</a:t>
            </a:r>
          </a:p>
          <a:p>
            <a:r>
              <a:rPr lang="en-US" sz="2400" dirty="0" smtClean="0"/>
              <a:t>Sketching out September’s schedule</a:t>
            </a:r>
          </a:p>
          <a:p>
            <a:r>
              <a:rPr lang="en-US" sz="2400" dirty="0" smtClean="0"/>
              <a:t>Sharing out assets with organizations serving Older Adults</a:t>
            </a:r>
          </a:p>
          <a:p>
            <a:r>
              <a:rPr lang="en-US" sz="2400" dirty="0" smtClean="0"/>
              <a:t>How to get this </a:t>
            </a:r>
            <a:r>
              <a:rPr lang="en-US" sz="2400" dirty="0" smtClean="0"/>
              <a:t>done!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72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502" y="2844861"/>
            <a:ext cx="11360800" cy="9432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5493"/>
                </a:solidFill>
              </a:rPr>
              <a:t>Falls Prevention Coalition 2021 Objectives and Work Groups</a:t>
            </a:r>
          </a:p>
        </p:txBody>
      </p:sp>
      <p:pic>
        <p:nvPicPr>
          <p:cNvPr id="6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91" y="625611"/>
            <a:ext cx="2483185" cy="18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493"/>
                </a:solidFill>
              </a:rPr>
              <a:t>We’ve identified our focus areas for 2021</a:t>
            </a:r>
            <a:endParaRPr lang="en-US" dirty="0">
              <a:solidFill>
                <a:srgbClr val="005493"/>
              </a:solidFill>
            </a:endParaRP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60" y="5062799"/>
            <a:ext cx="1181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 flipV="1">
            <a:off x="207433" y="213785"/>
            <a:ext cx="406400" cy="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400049" y="-1"/>
            <a:ext cx="416984" cy="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-17293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3554" y="1747976"/>
            <a:ext cx="10712884" cy="392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Education/Prevention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Strengthening healthcare connection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Improving safety in homes and our communities 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Digital access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Metrics of Success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                                                         ….and the work groups as well!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4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3" y="483405"/>
            <a:ext cx="11360800" cy="943200"/>
          </a:xfrm>
        </p:spPr>
        <p:txBody>
          <a:bodyPr/>
          <a:lstStyle/>
          <a:p>
            <a:r>
              <a:rPr lang="en-US" dirty="0" smtClean="0">
                <a:solidFill>
                  <a:srgbClr val="005493"/>
                </a:solidFill>
              </a:rPr>
              <a:t>Updated Focus Area Work Groups</a:t>
            </a:r>
            <a:endParaRPr lang="en-US" dirty="0">
              <a:solidFill>
                <a:srgbClr val="005493"/>
              </a:solidFill>
            </a:endParaRP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60" y="5062799"/>
            <a:ext cx="1181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 flipV="1">
            <a:off x="207433" y="213785"/>
            <a:ext cx="406400" cy="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400049" y="-1"/>
            <a:ext cx="416984" cy="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-17293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2860" y="1493027"/>
            <a:ext cx="11735659" cy="307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Arial"/>
            </a:endParaRP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Arial"/>
            </a:endParaRP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0" lvl="1">
              <a:buClr>
                <a:srgbClr val="000000"/>
              </a:buClr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2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37801" y="1614501"/>
          <a:ext cx="8690500" cy="476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00"/>
                <a:gridCol w="1644979"/>
                <a:gridCol w="1831221"/>
                <a:gridCol w="1738100"/>
                <a:gridCol w="1738100"/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Education/</a:t>
                      </a:r>
                    </a:p>
                    <a:p>
                      <a:r>
                        <a:rPr lang="en-US" sz="1600" dirty="0" smtClean="0"/>
                        <a:t>Prevention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Strengthening</a:t>
                      </a:r>
                      <a:r>
                        <a:rPr lang="en-US" sz="1600" baseline="0" dirty="0" smtClean="0"/>
                        <a:t> Healthcare Connection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Improving Safety in our Homes</a:t>
                      </a:r>
                      <a:r>
                        <a:rPr lang="en-US" sz="1600" baseline="0" dirty="0" smtClean="0"/>
                        <a:t> and Communities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Digital Access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Metrics of Success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Lead: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Tanya Larsen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Lead: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Thaddeus Thompson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Lead: Megan Panek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Lead: Betty Robie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Lead: Ian Campbell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Joyce Stiles-Tucker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Cindy Doyle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Catie Blake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Lorna Andrade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Bob Laskowski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Suzanne Robbins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Lori Perry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Cheryl Kram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Anne McDonough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Kathleen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Samways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Valci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Carvalho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Marina Lent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Victoria Haeselbarth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Cindy Trish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Lila Fischer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Lisa Hollander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Michele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LeBlanc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Rose Cogliano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82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3" y="483405"/>
            <a:ext cx="11360800" cy="943200"/>
          </a:xfrm>
        </p:spPr>
        <p:txBody>
          <a:bodyPr/>
          <a:lstStyle/>
          <a:p>
            <a:r>
              <a:rPr lang="en-US" dirty="0" smtClean="0">
                <a:solidFill>
                  <a:srgbClr val="005493"/>
                </a:solidFill>
              </a:rPr>
              <a:t>Education/Prevention Focus Area</a:t>
            </a:r>
            <a:endParaRPr lang="en-US" dirty="0">
              <a:solidFill>
                <a:srgbClr val="005493"/>
              </a:solidFill>
            </a:endParaRP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60" y="5062799"/>
            <a:ext cx="1181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 flipV="1">
            <a:off x="207433" y="213785"/>
            <a:ext cx="406400" cy="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400049" y="-1"/>
            <a:ext cx="416984" cy="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-17293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2860" y="1493027"/>
            <a:ext cx="11735659" cy="523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Community education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cs typeface="Arial"/>
                <a:sym typeface="Open Sans"/>
              </a:rPr>
              <a:t>Identifying the right content (and do we want to update our current brochure?)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cs typeface="Arial"/>
                <a:sym typeface="Open Sans"/>
              </a:rPr>
              <a:t>Defining the audience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cs typeface="Arial"/>
                <a:sym typeface="Open Sans"/>
              </a:rPr>
              <a:t>Communications campaign - frequency of messaging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cs typeface="Arial"/>
                <a:sym typeface="Open Sans"/>
              </a:rPr>
              <a:t>Delivery Methods (print, digital TV, radio)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cs typeface="Arial"/>
                <a:sym typeface="Open Sans"/>
              </a:rPr>
              <a:t>Falls Prevention Month (Sept) - how do we want to participate?</a:t>
            </a:r>
          </a:p>
          <a:p>
            <a:pPr marL="457189" lvl="1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Prevention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An audit -what prevention programs currently exist on the island?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Investigation of evidence-based programs (including Matter of Balance which has gone quiet)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Selection and implementation of a prevention programs (if identified as a need)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0" lvl="1">
              <a:buClr>
                <a:srgbClr val="000000"/>
              </a:buClr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2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40625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3" y="346627"/>
            <a:ext cx="11360800" cy="943200"/>
          </a:xfrm>
        </p:spPr>
        <p:txBody>
          <a:bodyPr/>
          <a:lstStyle/>
          <a:p>
            <a:r>
              <a:rPr lang="en-US" sz="3733" dirty="0">
                <a:solidFill>
                  <a:srgbClr val="005493"/>
                </a:solidFill>
              </a:rPr>
              <a:t>Strengthening Healthcare Connections Focus Areas</a:t>
            </a:r>
            <a:endParaRPr lang="en-US" dirty="0">
              <a:solidFill>
                <a:srgbClr val="005493"/>
              </a:solidFill>
            </a:endParaRP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60" y="5062799"/>
            <a:ext cx="1181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 flipV="1">
            <a:off x="207433" y="213785"/>
            <a:ext cx="406400" cy="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400049" y="-1"/>
            <a:ext cx="416984" cy="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-17293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0633" y="1636456"/>
            <a:ext cx="11022395" cy="380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Purpose: Leveraging the strengths and talents of all island organizations and increase the visibility of coalition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Map the connection points between different organizations for falls prevention/recovery (as an example, hospital care for a fall followed up by participation in a YMCA program)</a:t>
            </a:r>
          </a:p>
          <a:p>
            <a:pPr marL="0" lvl="6">
              <a:buClr>
                <a:srgbClr val="000000"/>
              </a:buClr>
            </a:pPr>
            <a:endParaRPr lang="en-US" sz="18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Communicate and raise awareness of these connection points and coalition’s role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Use this knowledge to identify gaps and where the coalition can “lean in”</a:t>
            </a:r>
          </a:p>
          <a:p>
            <a:pPr marL="457189" lvl="1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2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7415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729"/>
            <a:ext cx="11771433" cy="943200"/>
          </a:xfrm>
        </p:spPr>
        <p:txBody>
          <a:bodyPr/>
          <a:lstStyle/>
          <a:p>
            <a:r>
              <a:rPr lang="en-US" sz="4267" dirty="0">
                <a:solidFill>
                  <a:srgbClr val="005493"/>
                </a:solidFill>
              </a:rPr>
              <a:t>Improving Safety in our homes and communities </a:t>
            </a:r>
            <a:r>
              <a:rPr lang="en-US" sz="4267" dirty="0" smtClean="0">
                <a:solidFill>
                  <a:srgbClr val="005493"/>
                </a:solidFill>
              </a:rPr>
              <a:t>focus areas</a:t>
            </a:r>
            <a:endParaRPr lang="en-US" sz="4267" dirty="0">
              <a:solidFill>
                <a:srgbClr val="005493"/>
              </a:solidFill>
            </a:endParaRP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60" y="5062799"/>
            <a:ext cx="1181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 flipV="1">
            <a:off x="207433" y="213785"/>
            <a:ext cx="406400" cy="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400049" y="-1"/>
            <a:ext cx="416984" cy="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79119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040" y="1911400"/>
            <a:ext cx="11735659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 </a:t>
            </a:r>
            <a:r>
              <a:rPr lang="en-US" sz="3200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Advocacy, </a:t>
            </a:r>
            <a:r>
              <a:rPr lang="en-US" sz="3200" kern="0" dirty="0" smtClean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Awareness </a:t>
            </a:r>
            <a:r>
              <a:rPr lang="en-US" sz="3200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and Facilitation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Advocate for those who have a need for falls prevention efforts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Create awareness for programs/information to increase safety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Facilitation – bringing together different organizations to provide an integrated approach to improving safety (look for overlap with Disabilities Coalition)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Identify programs for the home – e.g. home audits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Look for “low hanging” fruit in the community 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0" lvl="1">
              <a:buClr>
                <a:srgbClr val="000000"/>
              </a:buClr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2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8395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3" y="483405"/>
            <a:ext cx="11360800" cy="943200"/>
          </a:xfrm>
        </p:spPr>
        <p:txBody>
          <a:bodyPr/>
          <a:lstStyle/>
          <a:p>
            <a:r>
              <a:rPr lang="en-US" dirty="0" smtClean="0">
                <a:solidFill>
                  <a:srgbClr val="005493"/>
                </a:solidFill>
              </a:rPr>
              <a:t>Digital Access Focus Area</a:t>
            </a:r>
            <a:endParaRPr lang="en-US" dirty="0">
              <a:solidFill>
                <a:srgbClr val="005493"/>
              </a:solidFill>
            </a:endParaRP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60" y="5062799"/>
            <a:ext cx="1181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 flipV="1">
            <a:off x="207433" y="213785"/>
            <a:ext cx="406400" cy="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400049" y="-1"/>
            <a:ext cx="416984" cy="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-17293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2860" y="1493028"/>
            <a:ext cx="11735659" cy="612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Arial"/>
              </a:rPr>
              <a:t>Dedicated to improving safe, accessible, affordable digital access to Fall Prevention training, information, resources for older adults</a:t>
            </a:r>
            <a:endParaRPr lang="en-US"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 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Arial"/>
              </a:rPr>
              <a:t>Identify hardware and software needs and local resources available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Arial"/>
              </a:rPr>
              <a:t>Create local, (e.g. Disabilities Coalition and schools), state and national partnerships sharing this vision</a:t>
            </a: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Arial"/>
              </a:rPr>
              <a:t>Explore funding sources/implementation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Arial"/>
            </a:endParaRP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Arial"/>
            </a:endParaRPr>
          </a:p>
          <a:p>
            <a:pPr marL="457189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0" lvl="1">
              <a:buClr>
                <a:srgbClr val="000000"/>
              </a:buClr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2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425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3" y="208491"/>
            <a:ext cx="11360800" cy="943200"/>
          </a:xfrm>
        </p:spPr>
        <p:txBody>
          <a:bodyPr/>
          <a:lstStyle/>
          <a:p>
            <a:r>
              <a:rPr lang="en-US" dirty="0" smtClean="0">
                <a:solidFill>
                  <a:srgbClr val="005493"/>
                </a:solidFill>
              </a:rPr>
              <a:t>Metrics of Success Focus Area</a:t>
            </a:r>
            <a:endParaRPr lang="en-US" dirty="0">
              <a:solidFill>
                <a:srgbClr val="005493"/>
              </a:solidFill>
            </a:endParaRP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60" y="5062799"/>
            <a:ext cx="1181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 flipV="1">
            <a:off x="207433" y="213785"/>
            <a:ext cx="406400" cy="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FoAeAMBIgACEQEDEQH/xAAcAAABBQEBAQAAAAAAAAAAAAAAAgMFBgcEAQj/xAA4EAABAwMCBQEGAwYHAAAAAAABAAIDBAUREiEGMUFRYRMHFCIycYEzkaEVIyRSscEWQnKCkqLR/8QAGgEAAQUBAAAAAAAAAAAAAAAAAAECAwQFBv/EAC4RAAEEAQIEBAQHAAAAAAAAAAEAAgMRBCExBRITQRQikfAVUWGBI0JxobHB8f/aAAwDAQACEQMRAD8A25oS0BCEIQhCEIQhCEIQuK9XBtqtNXXvaXinic/SOuByWG1/GvEdVUum/ak8O+RHCdLW+MdfuopJmx7q/h8PkywS00At/Qqp7OeI5+IrGZK3Bq6eQxSvAwH7Ah2Pod/Ktaka4OAIVSaJ0MhjduEIQhKo0JLglIQhMOCEtwQnJE4hCE1KhCFT7x7QLfb6t9NTwSVbozpe9rg1oPUA9UIVsnmjp4XzTvayKNpc5zjgABZVxl7Sqwfw9iAgEj/TjmeMuce/gAAnvsnONeNIbta6Klo9cIqJXCZjueWjIG22Duf9qpcsMUzdM8UcjQcgPaDg9x2SH6JzasE7JiS41z3SvqK6rqpZonRyPqJ3OyHc8NzpHjb7qJLK07B9L/qc9w/TSf7pVbLT08rmUcr3vb80OC8fZ3MH65SHTyYBdTTNJ6Fhys2XnB82q6zCmxns/C8nv73/ACpK33m5Wan9C13CeHLi+R8fw63HHTsMKatPtVvltqA2vnir4f8AMyYBrseHAf1yqh6rh+LE+Md3NICsvs/iPr3aTH7t3osHkjWT+jh+arSZL4WGQ9v8ViePHdGKaHWe/wBzvuts4Y4lt3E1AKq3SbtwJYXfPGfI/oeRUysZoS2y8YWuqthFO+oc9tZFG34HwgZc4joQcDPUkLQWcYUpm0vppWxZ+fIJ/JWouKY5ja55q1zU+A8PPSFj36qyoSIpWTRNlicHMeMtcOoS1og3qFnbLxyF6UJyRCEISJU3P+C8ZIJBAI6L56mHur5I5yGmJxY4k7ZC+hJwSPCxX2mWSKKOsqnUzHElji5zQcMDwXn7NBUE0pjr9a9U8AUSVURUC5V8ToCPdKR5fJMeRfjAaPO/5fVd1ZVMjppHNcHO0nAHdclfMyL4nHEbQA0NG3gABSVitE81ZTuuMWjW8aKfOSO2s9/A7c0r5WsoE7pNLT/CHC1Z+y4z6GZZPjkceZJVldwfX6QRG0rS7PQx01GwaBnHZSGkdgo/DNdqVP4gt0Cxmp4TrPTcHxNORy7pHDVvbaaOemcTrdUOkdq+jQP0AWxz00cjT8AzhUfim2+7VMc8TcMcCHLN4pi1jktKv4OTzSBrlU7m51Hcqe5huumbE6CoI3MYJBDvpkYP1C7BW0ro9bZ4y0jIIdlL3ByDhRj7LTy3SlnihYxupwlZG0APzuCQOe4/VYMLGzlsZ0O39rXkPSaXLUeCpvVsEJ32c7APbJIU8oLhWKSGmIeCAd8KdXawN5I2tHYLlJjzSF3zQhCFKo0IQhCEKocdUzX24TaQdEg1ZHQ7f3VvUPf6YVNvmhIyCFXyY+pEWpQL0WMU9lpKStbPGZXCL8CJ5BbET1G2dhyyTjP0xM2+pbS1LJHx62tcDjkduy4a73umeWQ0b6iQOxkOaxoHdxJ2XE64zUhBulG6mjJAE7JGyRgnYBxG7fqRjyuaPiS8PJsj6i/RQva4OorbbHe6O7Q/w78SMHxRu2cFKLGbbWy2+siqoHYcw5x3HUFTdJ7Qq5pqIpIIJnRSuZkktI6jOOexB+66HhU7s0Fn5h+6jdkCMW9aFX11Lb6cz1szIox1d18AdVmfF3E9Vc6n0rXLBHRtAwZadznOd1J+IbeFGXm71d4qfXrHg4GGMaMNYPAUDPcHmpfS0FM6qnjAMmHBjI88tTjsD45rdPDoDHU+t9lUHEZ+pcGle++iXXOr/d5JnXGV00bC9gjjEceRuMt3J7fMrpwm9tXX0riNpIxJg9Mgf+rPaqasma2mr6Q0lPKdMs8cglGn+UaeRdyycAZ+y03hCkcyqbI5oa9wGWjkwdGj6LFz8TGZlRCBnLy3elb7La4fk5D8eR0775qrW9t1oMUbY2gNCWgckKyoUIQhCEIQEIQhNTxCRhCdSJThhwkKAsp4qaYbxNABhjSCB3yBuoKsMQo5/eMeiY3CTPLTjdWzj+lk99ZURYyWBpBHZUiooZqxmmqdqgJwYwNneD3C5mbEf4gm9LTvDvcbC5bLdYYbPRNuD3wzCFuTM0jVtsQeR28p0SOq7lHU0ccjYdGieaRpa2QD5Q0HcuBPPljIPRds1E+B5bC98QzsAdvyTDoapx3qf+i2cOLEgyOvzOB+SgnxJ3AtaAb+qfe9sbS57g1o5klRnDpzbnuP4j6iV8nklxwf+On7Lrbbdf7yYvlx/PyH2XZV22WBjJoDp1tGoEbFbPxdhlB5fKFW+ESCIi/MU0H6Tn8/K1ThC3uhoopZfmLf0WZ2e2y1NR6tU8GKM50AbErZLOc0MfgYTMnKjyHDk7KXExZcdp5+67kIQq6soQvChCElpS001OBCF6vHNDhgr1CEKHvFlZcI9LioZvCcWtoOS1vIK4rzG6jdE0m1IJHAUqzVcLwTM3ao/wDwXBryS7HbKu6EhhYdwlErgqvFwxTxtDdGcd05VcOR1EHpkYA5KyITum2qSdR26qlLw1HT6WtJ0hWWliEMQYOidK9Q1gbskc8u3QhCS5PTElxQkPXqEq//2Q=="/>
          <p:cNvSpPr>
            <a:spLocks noChangeAspect="1" noChangeArrowheads="1"/>
          </p:cNvSpPr>
          <p:nvPr/>
        </p:nvSpPr>
        <p:spPr bwMode="auto">
          <a:xfrm>
            <a:off x="400049" y="-1"/>
            <a:ext cx="416984" cy="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-17293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0049" y="1360183"/>
            <a:ext cx="11735659" cy="523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Create an annual message/story to demonstrate effectiveness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Stories (qualitative) of impact of falls prevention on community members – for each focus area of the coalition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1-2 standard metric (quantitative) tracked at the state level (TBD)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Economic savings from falls prevention (TBD) </a:t>
            </a:r>
          </a:p>
          <a:p>
            <a:pPr marL="457189" lvl="6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Multiple modes of delivery (video, press releases, newspaper articles)</a:t>
            </a:r>
          </a:p>
          <a:p>
            <a:pPr marL="0" lvl="6">
              <a:buClr>
                <a:srgbClr val="000000"/>
              </a:buClr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0" lvl="6">
              <a:buClr>
                <a:srgbClr val="000000"/>
              </a:buClr>
            </a:pPr>
            <a:r>
              <a:rPr lang="en-US" sz="27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Identified Sources of information – a starting list</a:t>
            </a:r>
          </a:p>
          <a:p>
            <a:pPr marL="380990" lvl="6" indent="-38099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Screening data from the hospital (collected during wellness visits, falling history/likelihood of falling)</a:t>
            </a:r>
          </a:p>
          <a:p>
            <a:pPr marL="380990" lvl="6" indent="-38099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Home Safety Modification Program pre/post survey data</a:t>
            </a:r>
          </a:p>
          <a:p>
            <a:pPr marL="380990" lvl="6" indent="-38099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7" kern="0" dirty="0">
                <a:solidFill>
                  <a:srgbClr val="005493"/>
                </a:solidFill>
                <a:ea typeface="+mj-ea"/>
                <a:cs typeface="Arial"/>
                <a:sym typeface="Open Sans"/>
              </a:rPr>
              <a:t>Older Adult 2020 Survey data, EMS data, what else?</a:t>
            </a:r>
          </a:p>
          <a:p>
            <a:pPr marL="0" lvl="6">
              <a:buClr>
                <a:srgbClr val="000000"/>
              </a:buClr>
            </a:pPr>
            <a:endParaRPr lang="en-US" sz="18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0" lvl="1">
              <a:buClr>
                <a:srgbClr val="000000"/>
              </a:buClr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  <a:p>
            <a:pPr marL="457189" lvl="2" indent="-457189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767" kern="0" dirty="0">
              <a:solidFill>
                <a:srgbClr val="005493"/>
              </a:solidFill>
              <a:ea typeface="+mj-ea"/>
              <a:cs typeface="Arial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8848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5493"/>
                </a:solidFill>
              </a:rPr>
              <a:t>Current Falls Prevention Coalition </a:t>
            </a:r>
            <a:r>
              <a:rPr lang="en-US" dirty="0" smtClean="0">
                <a:solidFill>
                  <a:srgbClr val="005493"/>
                </a:solidFill>
              </a:rPr>
              <a:t>Members* </a:t>
            </a:r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42" y="2485679"/>
            <a:ext cx="4831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Lorna Andrade</a:t>
            </a:r>
            <a:r>
              <a:rPr lang="en-US" sz="1400" kern="0" dirty="0">
                <a:solidFill>
                  <a:srgbClr val="CE93D8"/>
                </a:solidFill>
                <a:cs typeface="Arial"/>
                <a:sym typeface="Arial"/>
              </a:rPr>
              <a:t>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drlorna.andrade@hotmail.com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Catie Blake, 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cfuller@tisburyma.gov</a:t>
            </a:r>
            <a:endParaRPr lang="en-US" sz="1400" u="sng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Ian Campbell,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ICAMPBELL4@partners.org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Valci Carvalho, </a:t>
            </a:r>
            <a:r>
              <a:rPr lang="en-US" sz="1400" u="sng" kern="0" dirty="0" smtClean="0">
                <a:solidFill>
                  <a:srgbClr val="000000"/>
                </a:solidFill>
                <a:cs typeface="Arial"/>
                <a:sym typeface="Arial"/>
                <a:hlinkClick r:id="rId4"/>
              </a:rPr>
              <a:t>vcarvalho@partners.org</a:t>
            </a:r>
            <a:endParaRPr lang="en-US" sz="1400" u="sng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/>
                <a:sym typeface="Arial"/>
              </a:rPr>
              <a:t>Leslie Clapp, </a:t>
            </a:r>
            <a:r>
              <a:rPr lang="en-US" sz="1400" u="sng" kern="0" dirty="0" smtClean="0">
                <a:solidFill>
                  <a:schemeClr val="accent5"/>
                </a:solidFill>
                <a:cs typeface="Arial"/>
                <a:sym typeface="Arial"/>
              </a:rPr>
              <a:t>lesliec@mvcenter4living.org</a:t>
            </a:r>
            <a:endParaRPr lang="en-US" sz="1400" u="sng" kern="0" dirty="0">
              <a:solidFill>
                <a:schemeClr val="accent5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Rose Cogliano,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5"/>
              </a:rPr>
              <a:t>rcogliano@oakbluffsma.gov</a:t>
            </a:r>
            <a:endParaRPr lang="en-US" sz="1400" u="sng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Cindy Doyle,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cdoylema@me.com</a:t>
            </a:r>
            <a:endParaRPr lang="en-US" sz="1400" kern="0" dirty="0">
              <a:solidFill>
                <a:srgbClr val="CE93D8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Lila Fischer,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6"/>
              </a:rPr>
              <a:t>lfischer@ihimv.org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Victoria Haeselbarth,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7"/>
              </a:rPr>
              <a:t>vhae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  <a:hlinkClick r:id="rId7"/>
              </a:rPr>
              <a:t>selbar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7"/>
              </a:rPr>
              <a:t>th@edgartown-ma.us</a:t>
            </a:r>
            <a:endParaRPr lang="en-US" sz="1400" u="sng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Lisa Hollander,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lisahollander@comcast.net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Cheryl Kram,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ckram@capecodhealth.org</a:t>
            </a:r>
            <a:endParaRPr lang="en-US" sz="1400" kern="0" dirty="0">
              <a:solidFill>
                <a:srgbClr val="CE93D8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Tanya Larsen, </a:t>
            </a:r>
            <a:r>
              <a:rPr lang="en-US" sz="1400" u="sng" kern="0" dirty="0">
                <a:solidFill>
                  <a:srgbClr val="92D050"/>
                </a:solidFill>
                <a:cs typeface="Arial"/>
                <a:sym typeface="Arial"/>
                <a:hlinkClick r:id="rId8"/>
              </a:rPr>
              <a:t>coa-staff@westtisbury-ma.gov</a:t>
            </a:r>
            <a:endParaRPr lang="en-US" sz="1400" u="sng" kern="0" dirty="0">
              <a:solidFill>
                <a:srgbClr val="92D050"/>
              </a:solidFill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450917"/>
            <a:ext cx="456727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Bob Laskowski,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9"/>
              </a:rPr>
              <a:t>laskowskiadvisors@gmail.com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Michele LeBlanc,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mleblanc@mvcommunityservices.org</a:t>
            </a:r>
            <a:endParaRPr lang="en-US" sz="1400" kern="0" dirty="0">
              <a:solidFill>
                <a:srgbClr val="92D05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Marina Lent,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boh@chilmarkma.gov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Anne McDonough,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amcdonough@clamsnet.org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Megan Panek,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10"/>
              </a:rPr>
              <a:t>megan.panek@escci.org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Lori Perry,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11"/>
              </a:rPr>
              <a:t>lperry@ihimv.org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Betty Robie, </a:t>
            </a:r>
            <a:r>
              <a:rPr lang="en-US" sz="1400" u="sng" kern="0" dirty="0">
                <a:solidFill>
                  <a:schemeClr val="accent5"/>
                </a:solidFill>
                <a:cs typeface="Arial"/>
                <a:sym typeface="Arial"/>
              </a:rPr>
              <a:t>brobie@ymcamv.org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Suzanne Robbins,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12"/>
              </a:rPr>
              <a:t>SROBBINS5@partners.org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Kathleen Samways,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13"/>
              </a:rPr>
              <a:t>ksam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  <a:hlinkClick r:id="rId13"/>
              </a:rPr>
              <a:t>ways@ihimv.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13"/>
              </a:rPr>
              <a:t>org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Joyce Stiles-Tucker,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14"/>
              </a:rPr>
              <a:t>jstucker@tisburyma.gov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Thaddeus Thompson, </a:t>
            </a:r>
            <a:r>
              <a:rPr lang="en-US" sz="1400" u="sng" kern="0" dirty="0">
                <a:solidFill>
                  <a:srgbClr val="CE93D8"/>
                </a:solidFill>
                <a:cs typeface="Arial"/>
                <a:sym typeface="Arial"/>
              </a:rPr>
              <a:t>tthompson3@partners.org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Cindy Trish, </a:t>
            </a:r>
            <a:r>
              <a:rPr lang="en-US" sz="1400" u="sng" kern="0" dirty="0">
                <a:solidFill>
                  <a:srgbClr val="000000"/>
                </a:solidFill>
                <a:cs typeface="Arial"/>
                <a:sym typeface="Arial"/>
                <a:hlinkClick r:id="rId15"/>
              </a:rPr>
              <a:t>ctrish@hamv.org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695D46"/>
                </a:solidFill>
              </a:rPr>
              <a:pPr/>
              <a:t>29</a:t>
            </a:fld>
            <a:endParaRPr lang="en-US" dirty="0">
              <a:solidFill>
                <a:srgbClr val="695D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41" y="1752078"/>
            <a:ext cx="80085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Broad representation from island organizations but always room for more!</a:t>
            </a:r>
          </a:p>
        </p:txBody>
      </p:sp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15600" y="5888350"/>
            <a:ext cx="658546" cy="65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http://t2.gstatic.com/images?q=tbn:ANd9GcT-6JOvfnHy44O4tTFmPP_9wUCUe8Strubwrr1sA4kJmkQb-6h2-2pIoi2ZwqSlz6cFTWmPpwysyrm4H6agbcQ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-17293"/>
            <a:ext cx="2142227" cy="1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1547" y="621762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Updated 8/2021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Falls Prevention Month 2021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sz="2400" dirty="0" smtClean="0"/>
              <a:t>In previous discussions, we have identified 3 focus areas for Falls Prevention Month (and beyond)</a:t>
            </a:r>
          </a:p>
          <a:p>
            <a:pPr marL="152396" indent="0">
              <a:buNone/>
            </a:pPr>
            <a:endParaRPr lang="en-US" sz="2400" dirty="0"/>
          </a:p>
          <a:p>
            <a:r>
              <a:rPr lang="en-US" sz="2400" b="1" dirty="0"/>
              <a:t>Raising awareness on fall risk as you age </a:t>
            </a:r>
            <a:endParaRPr lang="en-US" sz="2400" dirty="0"/>
          </a:p>
          <a:p>
            <a:r>
              <a:rPr lang="en-US" sz="2400" b="1" dirty="0"/>
              <a:t>Education/Resources on reducing falls </a:t>
            </a:r>
            <a:endParaRPr lang="en-US" sz="2400" dirty="0"/>
          </a:p>
          <a:p>
            <a:r>
              <a:rPr lang="en-US" sz="2400" b="1" dirty="0"/>
              <a:t>Empowering Older Adults to take </a:t>
            </a:r>
            <a:r>
              <a:rPr lang="en-US" sz="2400" b="1" dirty="0" smtClean="0"/>
              <a:t>action</a:t>
            </a:r>
          </a:p>
          <a:p>
            <a:endParaRPr lang="en-US" sz="2400" b="1" dirty="0"/>
          </a:p>
          <a:p>
            <a:pPr marL="152396" indent="0">
              <a:buNone/>
            </a:pPr>
            <a:r>
              <a:rPr lang="en-US" sz="2400" dirty="0" smtClean="0"/>
              <a:t>What do you/your organization currently have planned for Falls Prevention Month?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24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Starters for Raising Awareness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sz="2400" b="1" dirty="0" smtClean="0"/>
              <a:t>Raising </a:t>
            </a:r>
            <a:r>
              <a:rPr lang="en-US" sz="2400" b="1" dirty="0"/>
              <a:t>awareness on fall risk as you age </a:t>
            </a:r>
            <a:endParaRPr lang="en-US" sz="2400" b="1" dirty="0" smtClean="0"/>
          </a:p>
          <a:p>
            <a:pPr marL="152396" indent="0">
              <a:buNone/>
            </a:pPr>
            <a:endParaRPr lang="en-US" sz="2400" b="1" dirty="0"/>
          </a:p>
          <a:p>
            <a:r>
              <a:rPr lang="en-US" sz="2400" dirty="0" smtClean="0"/>
              <a:t>Sharing </a:t>
            </a:r>
            <a:r>
              <a:rPr lang="en-US" sz="2400" dirty="0"/>
              <a:t>out statistics on </a:t>
            </a:r>
            <a:r>
              <a:rPr lang="en-US" sz="2400" dirty="0" smtClean="0"/>
              <a:t>falls (CDC Source)</a:t>
            </a:r>
          </a:p>
          <a:p>
            <a:r>
              <a:rPr lang="en-US" sz="2400" dirty="0" smtClean="0"/>
              <a:t>10 myths of falling (Fact sheets provided by NCOA</a:t>
            </a:r>
            <a:r>
              <a:rPr lang="en-US" sz="2400" dirty="0"/>
              <a:t>) https://www.cdc.gov/falls/facts.html</a:t>
            </a:r>
          </a:p>
          <a:p>
            <a:pPr marL="152396" indent="0">
              <a:buNone/>
            </a:pPr>
            <a:endParaRPr lang="en-US" sz="2400" dirty="0" smtClean="0"/>
          </a:p>
          <a:p>
            <a:pPr marL="152396" indent="0">
              <a:buNone/>
            </a:pPr>
            <a:r>
              <a:rPr lang="en-US" sz="2400" dirty="0" smtClean="0"/>
              <a:t>What information do we want to share? </a:t>
            </a:r>
          </a:p>
          <a:p>
            <a:pPr marL="152396" indent="0">
              <a:buNone/>
            </a:pPr>
            <a:r>
              <a:rPr lang="en-US" sz="2400" dirty="0" smtClean="0"/>
              <a:t>What are our audience priorities (Older Adults, Caregivers, Providers)?</a:t>
            </a:r>
          </a:p>
          <a:p>
            <a:pPr marL="152396" indent="0">
              <a:buNone/>
            </a:pPr>
            <a:r>
              <a:rPr lang="en-US" sz="2400" dirty="0" smtClean="0"/>
              <a:t>Timing for this campaign? </a:t>
            </a:r>
          </a:p>
          <a:p>
            <a:pPr marL="152396" indent="0">
              <a:buNone/>
            </a:pPr>
            <a:r>
              <a:rPr lang="en-US" sz="2400" dirty="0" smtClean="0"/>
              <a:t>Distribution sources?</a:t>
            </a:r>
          </a:p>
          <a:p>
            <a:pPr marL="152396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66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NCOA Myths Brochure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4" y="1750678"/>
            <a:ext cx="4597879" cy="464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6527"/>
            <a:ext cx="5065480" cy="55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Fall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25" y="1385408"/>
            <a:ext cx="8405714" cy="5472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728" y="2078966"/>
            <a:ext cx="2199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Could we add in our survey data on falls on the island?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Other data sources you prefer?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4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CDC Fall Data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956" y="1731507"/>
            <a:ext cx="7213728" cy="5070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608" y="2087592"/>
            <a:ext cx="3226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Should this information or type of information be part of our awareness campaign?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What would be the best way to present this?</a:t>
            </a:r>
          </a:p>
        </p:txBody>
      </p:sp>
    </p:spTree>
    <p:extLst>
      <p:ext uri="{BB962C8B-B14F-4D97-AF65-F5344CB8AC3E}">
        <p14:creationId xmlns:p14="http://schemas.microsoft.com/office/powerpoint/2010/main" val="236400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on reducing falls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2774" y="1218273"/>
            <a:ext cx="6493406" cy="4234458"/>
          </a:xfrm>
        </p:spPr>
        <p:txBody>
          <a:bodyPr/>
          <a:lstStyle/>
          <a:p>
            <a:pPr marL="152396" indent="0">
              <a:buNone/>
            </a:pPr>
            <a:r>
              <a:rPr lang="en-US" b="1" dirty="0" smtClean="0"/>
              <a:t>Update our existing Falls Prevention Brochure developed by the coalition</a:t>
            </a:r>
          </a:p>
          <a:p>
            <a:r>
              <a:rPr lang="en-US" dirty="0" smtClean="0"/>
              <a:t>Review and update contact information</a:t>
            </a:r>
          </a:p>
          <a:p>
            <a:r>
              <a:rPr lang="en-US" dirty="0" smtClean="0"/>
              <a:t>Add in information on Home Safety Modification Program</a:t>
            </a:r>
          </a:p>
          <a:p>
            <a:r>
              <a:rPr lang="en-US" dirty="0" smtClean="0"/>
              <a:t>Update the look/feel</a:t>
            </a:r>
          </a:p>
          <a:p>
            <a:r>
              <a:rPr lang="en-US" dirty="0" smtClean="0"/>
              <a:t>Include logos of all Coalition members on the brochure</a:t>
            </a:r>
          </a:p>
          <a:p>
            <a:r>
              <a:rPr lang="en-US" dirty="0" smtClean="0"/>
              <a:t>Print and distribute (timing, budget)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152396" indent="0">
              <a:buNone/>
            </a:pPr>
            <a:r>
              <a:rPr lang="en-US" dirty="0" smtClean="0"/>
              <a:t>Brochure sections:</a:t>
            </a:r>
          </a:p>
          <a:p>
            <a:r>
              <a:rPr lang="en-US" dirty="0" smtClean="0"/>
              <a:t>Did you know? (data on falls)</a:t>
            </a:r>
          </a:p>
          <a:p>
            <a:r>
              <a:rPr lang="en-US" dirty="0" smtClean="0"/>
              <a:t>You can prevent falls</a:t>
            </a:r>
          </a:p>
          <a:p>
            <a:r>
              <a:rPr lang="en-US" dirty="0" smtClean="0"/>
              <a:t>Have your vision checked</a:t>
            </a:r>
          </a:p>
          <a:p>
            <a:r>
              <a:rPr lang="en-US" dirty="0" smtClean="0"/>
              <a:t>Exercise regularly</a:t>
            </a:r>
          </a:p>
          <a:p>
            <a:r>
              <a:rPr lang="en-US" dirty="0" smtClean="0"/>
              <a:t>Make your home safer</a:t>
            </a:r>
          </a:p>
          <a:p>
            <a:r>
              <a:rPr lang="en-US" dirty="0" smtClean="0"/>
              <a:t>Talk to your doctor</a:t>
            </a:r>
          </a:p>
          <a:p>
            <a:r>
              <a:rPr lang="en-US" dirty="0" smtClean="0"/>
              <a:t>Important numbers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7" name="AutoShape 2" descr="https://mail.google.com/mail/u/0?ui=2&amp;ik=644e95abdb&amp;attid=0.1.1&amp;permmsgid=msg-f:1707720412329045598&amp;th=17b30aaac88e6e5e&amp;view=fimg&amp;sz=s0-l75-ft&amp;attbid=ANGjdJ93R6zCbp4EhqUZwvLnit7WnJMhBvUuKI4KGta9KdAYvYr1YqHzIdlkdQkyZp7Nm6862IpN3U0xUDGfcv6g2T3xjXfIETStK7yWqiHj2BQ6rSZEzaNXxhFPIXQ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https://mail.google.com/mail/u/0?ui=2&amp;ik=644e95abdb&amp;attid=0.1.1&amp;permmsgid=msg-f:1707720412329045598&amp;th=17b30aaac88e6e5e&amp;view=fimg&amp;sz=s0-l75-ft&amp;attbid=ANGjdJ93R6zCbp4EhqUZwvLnit7WnJMhBvUuKI4KGta9KdAYvYr1YqHzIdlkdQkyZp7Nm6862IpN3U0xUDGfcv6g2T3xjXfIETStK7yWqiHj2BQ6rSZEzaNXxhFPIXQ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0574" y="1445472"/>
            <a:ext cx="5321432" cy="39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other brochures to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92" y="1586372"/>
            <a:ext cx="7519037" cy="52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39908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21011</TotalTime>
  <Words>1431</Words>
  <Application>Microsoft Office PowerPoint</Application>
  <PresentationFormat>Widescreen</PresentationFormat>
  <Paragraphs>326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PT Sans Narrow</vt:lpstr>
      <vt:lpstr>Tropic</vt:lpstr>
      <vt:lpstr>1_Tropic</vt:lpstr>
      <vt:lpstr>Office Theme</vt:lpstr>
      <vt:lpstr>MV Falls Prevention Coalition 2021</vt:lpstr>
      <vt:lpstr>Getting Our Conversation Started</vt:lpstr>
      <vt:lpstr>Falls Prevention Month 2021</vt:lpstr>
      <vt:lpstr>Thought Starters for Raising Awareness</vt:lpstr>
      <vt:lpstr>NCOA Myths Brochure</vt:lpstr>
      <vt:lpstr>CDC Fall Information</vt:lpstr>
      <vt:lpstr>Additional CDC Fall Data </vt:lpstr>
      <vt:lpstr>Education on reducing falls</vt:lpstr>
      <vt:lpstr>Examples of other brochures to review</vt:lpstr>
      <vt:lpstr>Thought starters for Empowering Older Adults to Take Action</vt:lpstr>
      <vt:lpstr>Examples of Home and Client Assessment tools</vt:lpstr>
      <vt:lpstr>Example of Falls Self Assessment</vt:lpstr>
      <vt:lpstr>CDC’s Still Going Strong Campaign </vt:lpstr>
      <vt:lpstr>Update on Digital Equity Initiative</vt:lpstr>
      <vt:lpstr>Home Safety Modification Program Metrics </vt:lpstr>
      <vt:lpstr>Home Safety Modification Program Metrics</vt:lpstr>
      <vt:lpstr>Home Safety Modification Program Metrics</vt:lpstr>
      <vt:lpstr>Home Safety Modification Program Metrics</vt:lpstr>
      <vt:lpstr>Thought Starters for Getting the Word Out</vt:lpstr>
      <vt:lpstr>Next Steps</vt:lpstr>
      <vt:lpstr>Falls Prevention Coalition 2021 Objectives and Work Groups</vt:lpstr>
      <vt:lpstr>We’ve identified our focus areas for 2021</vt:lpstr>
      <vt:lpstr>Updated Focus Area Work Groups</vt:lpstr>
      <vt:lpstr>Education/Prevention Focus Area</vt:lpstr>
      <vt:lpstr>Strengthening Healthcare Connections Focus Areas</vt:lpstr>
      <vt:lpstr>Improving Safety in our homes and communities focus areas</vt:lpstr>
      <vt:lpstr>Digital Access Focus Area</vt:lpstr>
      <vt:lpstr>Metrics of Success Focus Area</vt:lpstr>
      <vt:lpstr>Current Falls Prevention Coalition Members* 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Trish</dc:creator>
  <cp:lastModifiedBy>Cindy Trish</cp:lastModifiedBy>
  <cp:revision>303</cp:revision>
  <cp:lastPrinted>2021-04-08T18:52:01Z</cp:lastPrinted>
  <dcterms:created xsi:type="dcterms:W3CDTF">2021-02-22T20:38:15Z</dcterms:created>
  <dcterms:modified xsi:type="dcterms:W3CDTF">2021-08-17T14:34:33Z</dcterms:modified>
</cp:coreProperties>
</file>