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0"/>
  </p:notesMasterIdLst>
  <p:sldIdLst>
    <p:sldId id="261" r:id="rId2"/>
    <p:sldId id="274" r:id="rId3"/>
    <p:sldId id="271" r:id="rId4"/>
    <p:sldId id="272" r:id="rId5"/>
    <p:sldId id="273" r:id="rId6"/>
    <p:sldId id="277" r:id="rId7"/>
    <p:sldId id="275" r:id="rId8"/>
    <p:sldId id="278" r:id="rId9"/>
  </p:sldIdLst>
  <p:sldSz cx="9144000" cy="5143500" type="screen16x9"/>
  <p:notesSz cx="7102475" cy="9388475"/>
  <p:embeddedFontLst>
    <p:embeddedFont>
      <p:font typeface="PT Sans Narrow" panose="020B0604020202020204" charset="0"/>
      <p:regular r:id="rId11"/>
      <p:bold r:id="rId12"/>
    </p:embeddedFont>
    <p:embeddedFont>
      <p:font typeface="Open Sans" panose="020B0604020202020204" charset="0"/>
      <p:regular r:id="rId13"/>
      <p:bold r:id="rId14"/>
      <p:italic r:id="rId15"/>
      <p:boldItalic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470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notesMaster" Target="notesMasters/notesMaster1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703263"/>
            <a:ext cx="6259513" cy="35210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203" tIns="94203" rIns="94203" bIns="94203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88415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3093" y="8917423"/>
            <a:ext cx="3077740" cy="471053"/>
          </a:xfrm>
          <a:prstGeom prst="rect">
            <a:avLst/>
          </a:prstGeom>
        </p:spPr>
        <p:txBody>
          <a:bodyPr/>
          <a:lstStyle/>
          <a:p>
            <a:fld id="{C6539446-6953-447E-A4E3-E7CFBF87004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3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005840" y="4951476"/>
            <a:ext cx="5369814" cy="178308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656832" y="4951476"/>
            <a:ext cx="720090" cy="178308"/>
          </a:xfrm>
          <a:prstGeom prst="rect">
            <a:avLst/>
          </a:prstGeom>
        </p:spPr>
        <p:txBody>
          <a:bodyPr/>
          <a:lstStyle/>
          <a:p>
            <a:fld id="{081AC896-7C9B-4129-8961-5046195AA4B9}" type="datetime1">
              <a:rPr lang="en-US" smtClean="0"/>
              <a:t>1/14/2021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42263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72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mailto:lfischer@ihimv.org" TargetMode="External"/><Relationship Id="rId13" Type="http://schemas.openxmlformats.org/officeDocument/2006/relationships/hyperlink" Target="mailto:amalik@clamsnet.org" TargetMode="External"/><Relationship Id="rId18" Type="http://schemas.openxmlformats.org/officeDocument/2006/relationships/hyperlink" Target="mailto:amyryan@clamsnet.org" TargetMode="External"/><Relationship Id="rId3" Type="http://schemas.openxmlformats.org/officeDocument/2006/relationships/hyperlink" Target="mailto:coa-director@westtisbury-ma.gov" TargetMode="External"/><Relationship Id="rId21" Type="http://schemas.openxmlformats.org/officeDocument/2006/relationships/hyperlink" Target="mailto:ctrish@hamv.org" TargetMode="External"/><Relationship Id="rId7" Type="http://schemas.openxmlformats.org/officeDocument/2006/relationships/hyperlink" Target="mailto:dvdmv@hotmail.com" TargetMode="External"/><Relationship Id="rId12" Type="http://schemas.openxmlformats.org/officeDocument/2006/relationships/hyperlink" Target="mailto:tthompson3@partners.org" TargetMode="External"/><Relationship Id="rId17" Type="http://schemas.openxmlformats.org/officeDocument/2006/relationships/hyperlink" Target="mailto:SROBBINS@parnters.org" TargetMode="External"/><Relationship Id="rId2" Type="http://schemas.openxmlformats.org/officeDocument/2006/relationships/notesSlide" Target="../notesSlides/notesSlide1.xml"/><Relationship Id="rId16" Type="http://schemas.openxmlformats.org/officeDocument/2006/relationships/hyperlink" Target="mailto:banson50@aol.com" TargetMode="External"/><Relationship Id="rId20" Type="http://schemas.openxmlformats.org/officeDocument/2006/relationships/hyperlink" Target="mailto:jstucker@tisburyma.gov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mailto:rcogliano@oakbluffsma.gov" TargetMode="External"/><Relationship Id="rId11" Type="http://schemas.openxmlformats.org/officeDocument/2006/relationships/hyperlink" Target="mailto:coa-staff@westtisbury-ma.gov" TargetMode="External"/><Relationship Id="rId5" Type="http://schemas.openxmlformats.org/officeDocument/2006/relationships/hyperlink" Target="mailto:vcarvalho@parnters.org" TargetMode="External"/><Relationship Id="rId15" Type="http://schemas.openxmlformats.org/officeDocument/2006/relationships/hyperlink" Target="mailto:lperry@ihimv.org" TargetMode="External"/><Relationship Id="rId23" Type="http://schemas.openxmlformats.org/officeDocument/2006/relationships/image" Target="../media/image2.jpeg"/><Relationship Id="rId10" Type="http://schemas.openxmlformats.org/officeDocument/2006/relationships/hyperlink" Target="mailto:laskowskiadvisors@gmail.com" TargetMode="External"/><Relationship Id="rId19" Type="http://schemas.openxmlformats.org/officeDocument/2006/relationships/hyperlink" Target="mailto:ksamways@ihimv.org" TargetMode="External"/><Relationship Id="rId4" Type="http://schemas.openxmlformats.org/officeDocument/2006/relationships/hyperlink" Target="mailto:cfuller@tisburyma.gov" TargetMode="External"/><Relationship Id="rId9" Type="http://schemas.openxmlformats.org/officeDocument/2006/relationships/hyperlink" Target="mailto:vhaeselbarth@edgartown-ma.us" TargetMode="External"/><Relationship Id="rId14" Type="http://schemas.openxmlformats.org/officeDocument/2006/relationships/hyperlink" Target="mailto:megan.panek@escci.org" TargetMode="External"/><Relationship Id="rId2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5500" y="1548148"/>
            <a:ext cx="4045200" cy="1675800"/>
          </a:xfrm>
        </p:spPr>
        <p:txBody>
          <a:bodyPr/>
          <a:lstStyle/>
          <a:p>
            <a:r>
              <a:rPr lang="en-US" sz="3600" dirty="0" smtClean="0">
                <a:solidFill>
                  <a:srgbClr val="005493"/>
                </a:solidFill>
              </a:rPr>
              <a:t>MV Falls Prevention Coalition 2021 Kick-off</a:t>
            </a:r>
            <a:endParaRPr lang="en-US" sz="3600" dirty="0">
              <a:solidFill>
                <a:srgbClr val="005493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65500" y="3187057"/>
            <a:ext cx="4045200" cy="1235100"/>
          </a:xfrm>
        </p:spPr>
        <p:txBody>
          <a:bodyPr/>
          <a:lstStyle/>
          <a:p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Jan 19, 2021</a:t>
            </a: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r>
              <a:rPr lang="en-US" sz="2075" dirty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Thank you for joining us!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913559" y="1198275"/>
            <a:ext cx="3977521" cy="3695100"/>
          </a:xfrm>
        </p:spPr>
        <p:txBody>
          <a:bodyPr/>
          <a:lstStyle/>
          <a:p>
            <a:pPr marL="114300" indent="0">
              <a:buNone/>
            </a:pPr>
            <a:r>
              <a:rPr lang="en-US" sz="2400" dirty="0" smtClean="0"/>
              <a:t>2021 </a:t>
            </a:r>
            <a:r>
              <a:rPr lang="en-US" sz="2400" dirty="0"/>
              <a:t>Kick-off meeting agenda: </a:t>
            </a:r>
            <a:br>
              <a:rPr lang="en-US" sz="24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dirty="0"/>
              <a:t>*Welcome and introduction of new members</a:t>
            </a:r>
            <a:br>
              <a:rPr lang="en-US" dirty="0"/>
            </a:br>
            <a:r>
              <a:rPr lang="en-US" dirty="0"/>
              <a:t>*A quick review of 2020 accomplishments</a:t>
            </a:r>
            <a:br>
              <a:rPr lang="en-US" dirty="0"/>
            </a:br>
            <a:r>
              <a:rPr lang="en-US" dirty="0"/>
              <a:t>*Creating our “vision” for 2021 </a:t>
            </a:r>
            <a:br>
              <a:rPr lang="en-US" dirty="0"/>
            </a:br>
            <a:r>
              <a:rPr lang="en-US" dirty="0"/>
              <a:t>*How to make it happen</a:t>
            </a:r>
            <a:br>
              <a:rPr lang="en-US" dirty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Google Shape;76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65500" y="4428525"/>
            <a:ext cx="464850" cy="46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http://t2.gstatic.com/images?q=tbn:ANd9GcT-6JOvfnHy44O4tTFmPP_9wUCUe8Strubwrr1sA4kJmkQb-6h2-2pIoi2ZwqSlz6cFTWmPpwysyrm4H6agb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35" y="307564"/>
            <a:ext cx="1862389" cy="139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949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solidFill>
                  <a:srgbClr val="005493"/>
                </a:solidFill>
              </a:rPr>
              <a:t>Current Falls Prevention Coalition Members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2981" y="1810958"/>
            <a:ext cx="3623593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Joyce Albertine, </a:t>
            </a:r>
            <a:r>
              <a:rPr lang="en-US" sz="1050" u="sng" dirty="0">
                <a:hlinkClick r:id="rId3"/>
              </a:rPr>
              <a:t>coa-director@westtisbury-ma.gov</a:t>
            </a:r>
            <a:endParaRPr lang="en-US" sz="1050" dirty="0"/>
          </a:p>
          <a:p>
            <a:r>
              <a:rPr lang="en-US" sz="1050" dirty="0"/>
              <a:t>Lorna Andrade, </a:t>
            </a:r>
            <a:r>
              <a:rPr lang="en-US" sz="1050" u="sng" dirty="0">
                <a:solidFill>
                  <a:schemeClr val="accent5"/>
                </a:solidFill>
              </a:rPr>
              <a:t>drlorna.andrade@hotmail.com</a:t>
            </a:r>
          </a:p>
          <a:p>
            <a:r>
              <a:rPr lang="en-US" sz="1050" dirty="0"/>
              <a:t>Catie Blake,  </a:t>
            </a:r>
            <a:r>
              <a:rPr lang="en-US" sz="1050" u="sng" dirty="0">
                <a:hlinkClick r:id="rId4"/>
              </a:rPr>
              <a:t>cfuller@tisburyma.gov</a:t>
            </a:r>
            <a:endParaRPr lang="en-US" sz="1050" dirty="0"/>
          </a:p>
          <a:p>
            <a:r>
              <a:rPr lang="en-US" sz="1050" dirty="0"/>
              <a:t>Valci Carvalho, </a:t>
            </a:r>
            <a:r>
              <a:rPr lang="en-US" sz="1050" u="sng" dirty="0">
                <a:hlinkClick r:id="rId5"/>
              </a:rPr>
              <a:t>vcarvalho@parnters.org</a:t>
            </a:r>
            <a:endParaRPr lang="en-US" sz="1050" dirty="0"/>
          </a:p>
          <a:p>
            <a:r>
              <a:rPr lang="en-US" sz="1050" dirty="0"/>
              <a:t>Rose Cogliano, </a:t>
            </a:r>
            <a:r>
              <a:rPr lang="en-US" sz="1050" u="sng" dirty="0">
                <a:hlinkClick r:id="rId6"/>
              </a:rPr>
              <a:t>rcogliano@oakbluffsma.gov</a:t>
            </a:r>
            <a:endParaRPr lang="en-US" sz="1050" dirty="0"/>
          </a:p>
          <a:p>
            <a:r>
              <a:rPr lang="en-US" sz="1050" dirty="0"/>
              <a:t>Dianne Durawa, </a:t>
            </a:r>
            <a:r>
              <a:rPr lang="en-US" sz="1050" u="sng" dirty="0">
                <a:hlinkClick r:id="rId7"/>
              </a:rPr>
              <a:t>dvdmv@hotmail.com</a:t>
            </a:r>
            <a:r>
              <a:rPr lang="en-US" sz="1050" dirty="0"/>
              <a:t> </a:t>
            </a:r>
          </a:p>
          <a:p>
            <a:r>
              <a:rPr lang="en-US" sz="1050" dirty="0" smtClean="0"/>
              <a:t>Lila </a:t>
            </a:r>
            <a:r>
              <a:rPr lang="en-US" sz="1050" dirty="0"/>
              <a:t>Fischer, </a:t>
            </a:r>
            <a:r>
              <a:rPr lang="en-US" sz="1050" u="sng" dirty="0">
                <a:hlinkClick r:id="rId8"/>
              </a:rPr>
              <a:t>lfischer@ihimv.org</a:t>
            </a:r>
            <a:endParaRPr lang="en-US" sz="1050" dirty="0"/>
          </a:p>
          <a:p>
            <a:r>
              <a:rPr lang="en-US" sz="1050" dirty="0"/>
              <a:t>Victoria Haeselbarth, </a:t>
            </a:r>
            <a:r>
              <a:rPr lang="en-US" sz="1050" u="sng" dirty="0">
                <a:hlinkClick r:id="rId9"/>
              </a:rPr>
              <a:t>vhaeselbarth@edgartown-ma.us</a:t>
            </a:r>
            <a:endParaRPr lang="en-US" sz="1050" dirty="0"/>
          </a:p>
          <a:p>
            <a:r>
              <a:rPr lang="en-US" sz="1050" dirty="0"/>
              <a:t>Richard Huffman,</a:t>
            </a:r>
            <a:r>
              <a:rPr lang="en-US" sz="1050" u="sng" dirty="0"/>
              <a:t> </a:t>
            </a:r>
            <a:r>
              <a:rPr lang="en-US" sz="1050" u="sng" dirty="0">
                <a:solidFill>
                  <a:schemeClr val="accent5"/>
                </a:solidFill>
              </a:rPr>
              <a:t>RHuffman@mvhospital.org</a:t>
            </a:r>
            <a:endParaRPr lang="en-US" sz="1050" dirty="0">
              <a:solidFill>
                <a:schemeClr val="accent5"/>
              </a:solidFill>
            </a:endParaRPr>
          </a:p>
          <a:p>
            <a:r>
              <a:rPr lang="en-US" sz="1050" dirty="0"/>
              <a:t>Bob Laskowski, </a:t>
            </a:r>
            <a:r>
              <a:rPr lang="en-US" sz="1050" u="sng" dirty="0">
                <a:hlinkClick r:id="rId10"/>
              </a:rPr>
              <a:t>laskowskiadvisors@gmail.com</a:t>
            </a:r>
            <a:endParaRPr lang="en-US" sz="1050" dirty="0"/>
          </a:p>
          <a:p>
            <a:r>
              <a:rPr lang="en-US" sz="1050" dirty="0"/>
              <a:t>Tanya Larsen, </a:t>
            </a:r>
            <a:r>
              <a:rPr lang="en-US" sz="1050" u="sng" dirty="0" smtClean="0">
                <a:solidFill>
                  <a:srgbClr val="92D050"/>
                </a:solidFill>
                <a:hlinkClick r:id="rId11"/>
              </a:rPr>
              <a:t>coa-staff@westtisbury-ma.gov</a:t>
            </a:r>
            <a:endParaRPr lang="en-US" sz="1050" u="sng" dirty="0" smtClean="0">
              <a:solidFill>
                <a:srgbClr val="92D050"/>
              </a:solidFill>
            </a:endParaRPr>
          </a:p>
          <a:p>
            <a:r>
              <a:rPr lang="en-US" sz="1050" dirty="0"/>
              <a:t>Thaddeus Thompson, MVH, </a:t>
            </a:r>
            <a:r>
              <a:rPr lang="en-US" sz="1050" u="sng" dirty="0">
                <a:hlinkClick r:id="rId12"/>
              </a:rPr>
              <a:t>tthompson3@partners.org</a:t>
            </a:r>
            <a:endParaRPr lang="en-US" sz="1050" dirty="0"/>
          </a:p>
          <a:p>
            <a:endParaRPr lang="en-US" sz="1050" u="sng" dirty="0" smtClean="0">
              <a:solidFill>
                <a:srgbClr val="92D050"/>
              </a:solidFill>
            </a:endParaRPr>
          </a:p>
          <a:p>
            <a:endParaRPr lang="en-US" sz="1050" dirty="0">
              <a:solidFill>
                <a:srgbClr val="92D050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050" dirty="0"/>
          </a:p>
        </p:txBody>
      </p:sp>
      <p:sp>
        <p:nvSpPr>
          <p:cNvPr id="6" name="TextBox 5"/>
          <p:cNvSpPr txBox="1"/>
          <p:nvPr/>
        </p:nvSpPr>
        <p:spPr>
          <a:xfrm>
            <a:off x="5080864" y="1810958"/>
            <a:ext cx="2977097" cy="2516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Deborah MacInnis</a:t>
            </a:r>
            <a:r>
              <a:rPr lang="en-US" sz="1050" u="sng" dirty="0"/>
              <a:t>, </a:t>
            </a:r>
            <a:r>
              <a:rPr lang="en-US" sz="1050" u="sng" dirty="0">
                <a:solidFill>
                  <a:schemeClr val="accent5"/>
                </a:solidFill>
              </a:rPr>
              <a:t>deb.snow.mac@gmail.com</a:t>
            </a:r>
            <a:endParaRPr lang="en-US" sz="1050" dirty="0">
              <a:solidFill>
                <a:schemeClr val="accent5"/>
              </a:solidFill>
            </a:endParaRPr>
          </a:p>
          <a:p>
            <a:r>
              <a:rPr lang="en-US" sz="1050" dirty="0"/>
              <a:t>Allyson Malik </a:t>
            </a:r>
            <a:r>
              <a:rPr lang="en-US" sz="1050" u="sng" dirty="0">
                <a:hlinkClick r:id="rId13"/>
              </a:rPr>
              <a:t>amalik@clamsnet.org</a:t>
            </a:r>
            <a:endParaRPr lang="en-US" sz="1050" dirty="0"/>
          </a:p>
          <a:p>
            <a:r>
              <a:rPr lang="en-US" sz="1050" dirty="0"/>
              <a:t>Paddy W. Moore, </a:t>
            </a:r>
            <a:r>
              <a:rPr lang="en-US" sz="1050" u="sng" dirty="0">
                <a:solidFill>
                  <a:schemeClr val="accent5"/>
                </a:solidFill>
              </a:rPr>
              <a:t>mooreiipaddy@gmail.com</a:t>
            </a:r>
            <a:endParaRPr lang="en-US" sz="1050" dirty="0">
              <a:solidFill>
                <a:schemeClr val="accent5"/>
              </a:solidFill>
            </a:endParaRPr>
          </a:p>
          <a:p>
            <a:r>
              <a:rPr lang="en-US" sz="1050" dirty="0"/>
              <a:t>Megan Panek, </a:t>
            </a:r>
            <a:r>
              <a:rPr lang="en-US" sz="1050" u="sng" dirty="0">
                <a:hlinkClick r:id="rId14"/>
              </a:rPr>
              <a:t>megan.panek@escci.org</a:t>
            </a:r>
            <a:endParaRPr lang="en-US" sz="1050" dirty="0"/>
          </a:p>
          <a:p>
            <a:r>
              <a:rPr lang="en-US" sz="1050" dirty="0"/>
              <a:t>Lori Perry, </a:t>
            </a:r>
            <a:r>
              <a:rPr lang="en-US" sz="1050" u="sng" dirty="0">
                <a:hlinkClick r:id="rId15"/>
              </a:rPr>
              <a:t>lperry@ihimv.org</a:t>
            </a:r>
            <a:endParaRPr lang="en-US" sz="1050" dirty="0"/>
          </a:p>
          <a:p>
            <a:r>
              <a:rPr lang="en-US" sz="1050" dirty="0"/>
              <a:t>Alexandra Pratt, </a:t>
            </a:r>
            <a:r>
              <a:rPr lang="en-US" sz="1050" u="sng" dirty="0">
                <a:solidFill>
                  <a:schemeClr val="accent5"/>
                </a:solidFill>
              </a:rPr>
              <a:t>apratt@clamsnet.org</a:t>
            </a:r>
            <a:endParaRPr lang="en-US" sz="1050" dirty="0">
              <a:solidFill>
                <a:schemeClr val="accent5"/>
              </a:solidFill>
            </a:endParaRPr>
          </a:p>
          <a:p>
            <a:r>
              <a:rPr lang="en-US" sz="1050" dirty="0"/>
              <a:t>Betty Robie, </a:t>
            </a:r>
            <a:r>
              <a:rPr lang="en-US" sz="1050" u="sng" dirty="0">
                <a:hlinkClick r:id="rId16"/>
              </a:rPr>
              <a:t>banson50@aol.com</a:t>
            </a:r>
            <a:endParaRPr lang="en-US" sz="1050" dirty="0"/>
          </a:p>
          <a:p>
            <a:r>
              <a:rPr lang="en-US" sz="1050" dirty="0"/>
              <a:t>Suzanne Robbins, </a:t>
            </a:r>
            <a:r>
              <a:rPr lang="en-US" sz="1050" u="sng" dirty="0">
                <a:hlinkClick r:id="rId17"/>
              </a:rPr>
              <a:t>SROBBINS@parnters.org</a:t>
            </a:r>
            <a:endParaRPr lang="en-US" sz="1050" dirty="0"/>
          </a:p>
          <a:p>
            <a:r>
              <a:rPr lang="en-US" sz="1050" dirty="0"/>
              <a:t>Amy Ryan, </a:t>
            </a:r>
            <a:r>
              <a:rPr lang="en-US" sz="1050" u="sng" dirty="0">
                <a:hlinkClick r:id="rId18"/>
              </a:rPr>
              <a:t>amyryan@clamsnet.org</a:t>
            </a:r>
            <a:endParaRPr lang="en-US" sz="1050" dirty="0"/>
          </a:p>
          <a:p>
            <a:r>
              <a:rPr lang="en-US" sz="1050" dirty="0"/>
              <a:t>Kathy Samways, </a:t>
            </a:r>
            <a:r>
              <a:rPr lang="en-US" sz="1050" u="sng" dirty="0">
                <a:hlinkClick r:id="rId19"/>
              </a:rPr>
              <a:t>ksamways@ihimv.org</a:t>
            </a:r>
            <a:endParaRPr lang="en-US" sz="1050" dirty="0"/>
          </a:p>
          <a:p>
            <a:r>
              <a:rPr lang="en-US" sz="1050" dirty="0"/>
              <a:t>Myra Stark, </a:t>
            </a:r>
            <a:r>
              <a:rPr lang="en-US" sz="1050" u="sng" dirty="0">
                <a:solidFill>
                  <a:schemeClr val="accent5"/>
                </a:solidFill>
              </a:rPr>
              <a:t>quilt185@comcast.net</a:t>
            </a:r>
            <a:endParaRPr lang="en-US" sz="1050" dirty="0">
              <a:solidFill>
                <a:schemeClr val="accent5"/>
              </a:solidFill>
            </a:endParaRPr>
          </a:p>
          <a:p>
            <a:r>
              <a:rPr lang="en-US" sz="1050" dirty="0"/>
              <a:t>Joyce Stiles-Tucker, </a:t>
            </a:r>
            <a:r>
              <a:rPr lang="en-US" sz="1050" u="sng" dirty="0">
                <a:hlinkClick r:id="rId20"/>
              </a:rPr>
              <a:t>jstucker@tisburyma.gov</a:t>
            </a:r>
            <a:endParaRPr lang="en-US" sz="1050" dirty="0"/>
          </a:p>
          <a:p>
            <a:r>
              <a:rPr lang="en-US" sz="1050" dirty="0"/>
              <a:t>Ian Campbell, </a:t>
            </a:r>
            <a:r>
              <a:rPr lang="en-US" sz="1050" u="sng" dirty="0">
                <a:solidFill>
                  <a:schemeClr val="accent5"/>
                </a:solidFill>
              </a:rPr>
              <a:t>ICAMPBELL4@partners.org</a:t>
            </a:r>
          </a:p>
          <a:p>
            <a:r>
              <a:rPr lang="en-US" sz="1050" dirty="0"/>
              <a:t>Cindy Trish, </a:t>
            </a:r>
            <a:r>
              <a:rPr lang="en-US" sz="1050" u="sng" dirty="0">
                <a:hlinkClick r:id="rId21"/>
              </a:rPr>
              <a:t>ctrish@hamv.org</a:t>
            </a:r>
            <a:endParaRPr lang="en-US" sz="1050" dirty="0"/>
          </a:p>
          <a:p>
            <a:endParaRPr lang="en-US" sz="10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62981" y="1314058"/>
            <a:ext cx="6006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Broad representation from island organizations but who is missing?</a:t>
            </a:r>
            <a:endParaRPr lang="en-US" dirty="0"/>
          </a:p>
        </p:txBody>
      </p:sp>
      <p:pic>
        <p:nvPicPr>
          <p:cNvPr id="8" name="Picture 3" descr="Picture 3"/>
          <p:cNvPicPr>
            <a:picLocks noChangeAspect="1"/>
          </p:cNvPicPr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306823" y="4031096"/>
            <a:ext cx="885826" cy="885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http://t2.gstatic.com/images?q=tbn:ANd9GcT-6JOvfnHy44O4tTFmPP_9wUCUe8Strubwrr1sA4kJmkQb-6h2-2pIoi2ZwqSlz6cFTWmPpwysyrm4H6agbcQ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30" y="-12970"/>
            <a:ext cx="1606670" cy="12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36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69;p14"/>
          <p:cNvSpPr txBox="1">
            <a:spLocks noGrp="1"/>
          </p:cNvSpPr>
          <p:nvPr>
            <p:ph type="title"/>
          </p:nvPr>
        </p:nvSpPr>
        <p:spPr>
          <a:xfrm>
            <a:off x="387898" y="120798"/>
            <a:ext cx="8603193" cy="68610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5493"/>
                </a:solidFill>
              </a:defRPr>
            </a:lvl1pPr>
          </a:lstStyle>
          <a:p>
            <a:r>
              <a:rPr lang="en-US" dirty="0" smtClean="0"/>
              <a:t>2020 Coalition Review – Update on Housing Safety Modification Pilot Program</a:t>
            </a:r>
            <a:endParaRPr dirty="0"/>
          </a:p>
        </p:txBody>
      </p:sp>
      <p:sp>
        <p:nvSpPr>
          <p:cNvPr id="123" name="Google Shape;70;p14"/>
          <p:cNvSpPr txBox="1">
            <a:spLocks noGrp="1"/>
          </p:cNvSpPr>
          <p:nvPr>
            <p:ph type="body" idx="1"/>
          </p:nvPr>
        </p:nvSpPr>
        <p:spPr>
          <a:xfrm>
            <a:off x="149157" y="1395108"/>
            <a:ext cx="5461984" cy="3078901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algn="just" defTabSz="758951">
              <a:lnSpc>
                <a:spcPct val="130000"/>
              </a:lnSpc>
              <a:buClrTx/>
              <a:buSzTx/>
              <a:defRPr sz="2075">
                <a:solidFill>
                  <a:srgbClr val="00549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dirty="0"/>
              <a:t>9</a:t>
            </a:r>
            <a:r>
              <a:rPr lang="en-US" dirty="0" smtClean="0"/>
              <a:t> participants enrolled currently</a:t>
            </a:r>
          </a:p>
          <a:p>
            <a:pPr marL="342900" algn="just" defTabSz="758951">
              <a:lnSpc>
                <a:spcPct val="130000"/>
              </a:lnSpc>
              <a:buClrTx/>
              <a:buSzTx/>
              <a:defRPr sz="2075">
                <a:solidFill>
                  <a:srgbClr val="00549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dirty="0" smtClean="0"/>
              <a:t>Improving our process as we go</a:t>
            </a:r>
          </a:p>
          <a:p>
            <a:pPr marL="342900" algn="just" defTabSz="758951">
              <a:lnSpc>
                <a:spcPct val="130000"/>
              </a:lnSpc>
              <a:buClrTx/>
              <a:buSzTx/>
              <a:defRPr sz="2075">
                <a:solidFill>
                  <a:srgbClr val="00549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dirty="0" smtClean="0"/>
              <a:t>Network of referral agencies growing</a:t>
            </a:r>
          </a:p>
          <a:p>
            <a:pPr marL="342900" algn="just" defTabSz="758951">
              <a:lnSpc>
                <a:spcPct val="130000"/>
              </a:lnSpc>
              <a:buClrTx/>
              <a:buSzTx/>
              <a:defRPr sz="2075">
                <a:solidFill>
                  <a:srgbClr val="00549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dirty="0" smtClean="0"/>
              <a:t>Work continues under COVID regulations</a:t>
            </a:r>
          </a:p>
          <a:p>
            <a:pPr marL="342900" algn="just" defTabSz="758951">
              <a:lnSpc>
                <a:spcPct val="130000"/>
              </a:lnSpc>
              <a:buClrTx/>
              <a:buSzTx/>
              <a:defRPr sz="2075">
                <a:solidFill>
                  <a:srgbClr val="005493"/>
                </a:solidFill>
                <a:latin typeface="+mj-lt"/>
                <a:ea typeface="+mj-ea"/>
                <a:cs typeface="+mj-cs"/>
                <a:sym typeface="Arial"/>
              </a:defRPr>
            </a:pPr>
            <a:r>
              <a:rPr lang="en-US" dirty="0" smtClean="0"/>
              <a:t>Additional funding from MVSBCF</a:t>
            </a:r>
          </a:p>
          <a:p>
            <a:pPr marL="0" indent="0" algn="just" defTabSz="758951">
              <a:lnSpc>
                <a:spcPct val="130000"/>
              </a:lnSpc>
              <a:buClrTx/>
              <a:buSzTx/>
              <a:buNone/>
              <a:defRPr sz="2075">
                <a:solidFill>
                  <a:srgbClr val="005493"/>
                </a:solidFill>
                <a:latin typeface="+mj-lt"/>
                <a:ea typeface="+mj-ea"/>
                <a:cs typeface="+mj-cs"/>
                <a:sym typeface="Arial"/>
              </a:defRPr>
            </a:pPr>
            <a:endParaRPr lang="en-US" dirty="0" smtClean="0"/>
          </a:p>
        </p:txBody>
      </p:sp>
      <p:pic>
        <p:nvPicPr>
          <p:cNvPr id="12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823" y="4031096"/>
            <a:ext cx="885826" cy="885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25033" y="1052568"/>
            <a:ext cx="2018353" cy="15137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56500" y="1412431"/>
            <a:ext cx="2037134" cy="1527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58753" y="3389375"/>
            <a:ext cx="1711255" cy="12834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2833" y="3603685"/>
            <a:ext cx="1384467" cy="1038350"/>
          </a:xfrm>
          <a:prstGeom prst="rect">
            <a:avLst/>
          </a:prstGeom>
        </p:spPr>
      </p:pic>
      <p:sp>
        <p:nvSpPr>
          <p:cNvPr id="8" name="AutoShape 6" descr="Martha's Vineyard Builders Association - 2020 MVBA Annual Meeting"/>
          <p:cNvSpPr>
            <a:spLocks noChangeAspect="1" noChangeArrowheads="1"/>
          </p:cNvSpPr>
          <p:nvPr/>
        </p:nvSpPr>
        <p:spPr bwMode="auto">
          <a:xfrm>
            <a:off x="2152988" y="381805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05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5493"/>
                </a:solidFill>
              </a:rPr>
              <a:t>2020 Coalition Review Island-wide </a:t>
            </a:r>
            <a:r>
              <a:rPr lang="en-US" dirty="0">
                <a:solidFill>
                  <a:srgbClr val="005493"/>
                </a:solidFill>
              </a:rPr>
              <a:t>Older Adult Survey is </a:t>
            </a:r>
            <a:r>
              <a:rPr lang="en-US" dirty="0" smtClean="0">
                <a:solidFill>
                  <a:srgbClr val="005493"/>
                </a:solidFill>
              </a:rPr>
              <a:t>complete</a:t>
            </a:r>
            <a:endParaRPr lang="en-US" dirty="0">
              <a:solidFill>
                <a:srgbClr val="00549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366" y="1266325"/>
            <a:ext cx="8773934" cy="3302700"/>
          </a:xfrm>
        </p:spPr>
        <p:txBody>
          <a:bodyPr/>
          <a:lstStyle/>
          <a:p>
            <a:endParaRPr lang="en-US" sz="2075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Almost 2,500 completes </a:t>
            </a: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Includes a question about falling in the last year</a:t>
            </a:r>
          </a:p>
          <a:p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Interest in home safety modifications</a:t>
            </a:r>
          </a:p>
          <a:p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Analysis underway –data will be available in Q1</a:t>
            </a:r>
          </a:p>
          <a:p>
            <a:pPr marL="114300" indent="0">
              <a:buNone/>
            </a:pPr>
            <a:endParaRPr lang="en-US" sz="1675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endParaRPr lang="en-US" sz="2075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r>
              <a:rPr lang="en-US" sz="1400" i="1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                         </a:t>
            </a:r>
            <a:endParaRPr lang="en-US" sz="2075" i="1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1015" y="1907534"/>
            <a:ext cx="2912622" cy="2184467"/>
          </a:xfrm>
          <a:prstGeom prst="rect">
            <a:avLst/>
          </a:prstGeom>
        </p:spPr>
      </p:pic>
      <p:pic>
        <p:nvPicPr>
          <p:cNvPr id="5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4645" y="3797099"/>
            <a:ext cx="885826" cy="8858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61898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5493"/>
                </a:solidFill>
              </a:rPr>
              <a:t>2020 Coalition review continued</a:t>
            </a:r>
            <a:endParaRPr lang="en-US" dirty="0">
              <a:solidFill>
                <a:srgbClr val="00549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366" y="1097712"/>
            <a:ext cx="8773934" cy="3302700"/>
          </a:xfrm>
        </p:spPr>
        <p:txBody>
          <a:bodyPr/>
          <a:lstStyle/>
          <a:p>
            <a:pPr marL="114300" indent="0">
              <a:buNone/>
            </a:pP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Communication focus was on “staying safe in our homes”</a:t>
            </a: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Multi-communication campaign for Falls Prevention Week (MVTV, MVY Radio, newspaper, PSAs, island-wide delivery of falls prevention </a:t>
            </a: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brochure via COAs, Food Pantry, Meals-on-wheels)</a:t>
            </a:r>
            <a:endParaRPr lang="en-US" sz="2075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r>
              <a:rPr lang="en-US" sz="2075" i="1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What else can you share about your falls prevention efforts in 2020?</a:t>
            </a:r>
          </a:p>
          <a:p>
            <a:endParaRPr lang="en-US" sz="2075" i="1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                     </a:t>
            </a:r>
            <a:endParaRPr lang="en-US" sz="1675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endParaRPr lang="en-US" sz="2075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endParaRPr lang="en-US" sz="2075" i="1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45" y="3797099"/>
            <a:ext cx="885826" cy="885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icture 2" descr="http://t2.gstatic.com/images?q=tbn:ANd9GcT-6JOvfnHy44O4tTFmPP_9wUCUe8Strubwrr1sA4kJmkQb-6h2-2pIoi2ZwqSlz6cFTWmPpwysyrm4H6agb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30" y="-25940"/>
            <a:ext cx="1606670" cy="12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t2.gstatic.com/images?q=tbn:ANd9GcT-6JOvfnHy44O4tTFmPP_9wUCUe8Strubwrr1sA4kJmkQb-6h2-2pIoi2ZwqSlz6cFTWmPpwysyrm4H6agb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730" y="126460"/>
            <a:ext cx="1606670" cy="12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574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5493"/>
                </a:solidFill>
              </a:rPr>
              <a:t>Our vision for 2021</a:t>
            </a:r>
            <a:endParaRPr lang="en-US" dirty="0">
              <a:solidFill>
                <a:srgbClr val="00549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1600" y="1152425"/>
            <a:ext cx="3041100" cy="3042165"/>
          </a:xfrm>
        </p:spPr>
        <p:txBody>
          <a:bodyPr/>
          <a:lstStyle/>
          <a:p>
            <a:pPr marL="114300" indent="0">
              <a:buNone/>
            </a:pP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COALITION:</a:t>
            </a: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                     </a:t>
            </a:r>
            <a:endParaRPr lang="en-US" sz="1675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an alliance for combined </a:t>
            </a:r>
            <a:r>
              <a:rPr lang="en-US" dirty="0" smtClean="0"/>
              <a:t>action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word coalition connotes a coming together to achieve a goal.</a:t>
            </a:r>
            <a:endParaRPr lang="en-US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endParaRPr lang="en-US" sz="2075" i="1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45" y="3797099"/>
            <a:ext cx="885826" cy="8858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utoShape 2" descr="data:image/jpeg;base64,/9j/4AAQSkZJRgABAQAAAQABAAD/2wCEAAkGBwgHBgkIBwgKCgkLDRYPDQwMDRsUFRAWIB0iIiAdHx8kKDQsJCYxJx8fLT0tMTU3Ojo6Iys/RD84QzQ5OjcBCgoKDQwNGg8PGjclHyU3Nzc3Nzc3Nzc3Nzc3Nzc3Nzc3Nzc3Nzc3Nzc3Nzc3Nzc3Nzc3Nzc3Nzc3Nzc3Nzc3N//AABEIAFoAeAMBIgACEQEDEQH/xAAcAAABBQEBAQAAAAAAAAAAAAAAAgMFBgcEAQj/xAA4EAABAwMCBQEGAwYHAAAAAAABAAIDBAUREiEGMUFRYRMHFCIycYEzkaEVIyRSscEWQnKCkqLR/8QAGgEAAQUBAAAAAAAAAAAAAAAAAAECAwQFBv/EAC4RAAEEAQIEBAQHAAAAAAAAAAEAAgMRBCExBRITQRQikfAVUWGBI0JxobHB8f/aAAwDAQACEQMRAD8A25oS0BCEIQhCEIQhCEIQuK9XBtqtNXXvaXinic/SOuByWG1/GvEdVUum/ak8O+RHCdLW+MdfuopJmx7q/h8PkywS00At/Qqp7OeI5+IrGZK3Bq6eQxSvAwH7Ah2Pod/Ktaka4OAIVSaJ0MhjduEIQhKo0JLglIQhMOCEtwQnJE4hCE1KhCFT7x7QLfb6t9NTwSVbozpe9rg1oPUA9UIVsnmjp4XzTvayKNpc5zjgABZVxl7Sqwfw9iAgEj/TjmeMuce/gAAnvsnONeNIbta6Klo9cIqJXCZjueWjIG22Duf9qpcsMUzdM8UcjQcgPaDg9x2SH6JzasE7JiS41z3SvqK6rqpZonRyPqJ3OyHc8NzpHjb7qJLK07B9L/qc9w/TSf7pVbLT08rmUcr3vb80OC8fZ3MH65SHTyYBdTTNJ6Fhys2XnB82q6zCmxns/C8nv73/ACpK33m5Wan9C13CeHLi+R8fw63HHTsMKatPtVvltqA2vnir4f8AMyYBrseHAf1yqh6rh+LE+Md3NICsvs/iPr3aTH7t3osHkjWT+jh+arSZL4WGQ9v8ViePHdGKaHWe/wBzvuts4Y4lt3E1AKq3SbtwJYXfPGfI/oeRUysZoS2y8YWuqthFO+oc9tZFG34HwgZc4joQcDPUkLQWcYUpm0vppWxZ+fIJ/JWouKY5ja55q1zU+A8PPSFj36qyoSIpWTRNlicHMeMtcOoS1og3qFnbLxyF6UJyRCEISJU3P+C8ZIJBAI6L56mHur5I5yGmJxY4k7ZC+hJwSPCxX2mWSKKOsqnUzHElji5zQcMDwXn7NBUE0pjr9a9U8AUSVURUC5V8ToCPdKR5fJMeRfjAaPO/5fVd1ZVMjppHNcHO0nAHdclfMyL4nHEbQA0NG3gABSVitE81ZTuuMWjW8aKfOSO2s9/A7c0r5WsoE7pNLT/CHC1Z+y4z6GZZPjkceZJVldwfX6QRG0rS7PQx01GwaBnHZSGkdgo/DNdqVP4gt0Cxmp4TrPTcHxNORy7pHDVvbaaOemcTrdUOkdq+jQP0AWxz00cjT8AzhUfim2+7VMc8TcMcCHLN4pi1jktKv4OTzSBrlU7m51Hcqe5huumbE6CoI3MYJBDvpkYP1C7BW0ro9bZ4y0jIIdlL3ByDhRj7LTy3SlnihYxupwlZG0APzuCQOe4/VYMLGzlsZ0O39rXkPSaXLUeCpvVsEJ32c7APbJIU8oLhWKSGmIeCAd8KdXawN5I2tHYLlJjzSF3zQhCFKo0IQhCEKocdUzX24TaQdEg1ZHQ7f3VvUPf6YVNvmhIyCFXyY+pEWpQL0WMU9lpKStbPGZXCL8CJ5BbET1G2dhyyTjP0xM2+pbS1LJHx62tcDjkduy4a73umeWQ0b6iQOxkOaxoHdxJ2XE64zUhBulG6mjJAE7JGyRgnYBxG7fqRjyuaPiS8PJsj6i/RQva4OorbbHe6O7Q/w78SMHxRu2cFKLGbbWy2+siqoHYcw5x3HUFTdJ7Qq5pqIpIIJnRSuZkktI6jOOexB+66HhU7s0Fn5h+6jdkCMW9aFX11Lb6cz1szIox1d18AdVmfF3E9Vc6n0rXLBHRtAwZadznOd1J+IbeFGXm71d4qfXrHg4GGMaMNYPAUDPcHmpfS0FM6qnjAMmHBjI88tTjsD45rdPDoDHU+t9lUHEZ+pcGle++iXXOr/d5JnXGV00bC9gjjEceRuMt3J7fMrpwm9tXX0riNpIxJg9Mgf+rPaqasma2mr6Q0lPKdMs8cglGn+UaeRdyycAZ+y03hCkcyqbI5oa9wGWjkwdGj6LFz8TGZlRCBnLy3elb7La4fk5D8eR0775qrW9t1oMUbY2gNCWgckKyoUIQhCEIQEIQhNTxCRhCdSJThhwkKAsp4qaYbxNABhjSCB3yBuoKsMQo5/eMeiY3CTPLTjdWzj+lk99ZURYyWBpBHZUiooZqxmmqdqgJwYwNneD3C5mbEf4gm9LTvDvcbC5bLdYYbPRNuD3wzCFuTM0jVtsQeR28p0SOq7lHU0ccjYdGieaRpa2QD5Q0HcuBPPljIPRds1E+B5bC98QzsAdvyTDoapx3qf+i2cOLEgyOvzOB+SgnxJ3AtaAb+qfe9sbS57g1o5klRnDpzbnuP4j6iV8nklxwf+On7Lrbbdf7yYvlx/PyH2XZV22WBjJoDp1tGoEbFbPxdhlB5fKFW+ESCIi/MU0H6Tn8/K1ThC3uhoopZfmLf0WZ2e2y1NR6tU8GKM50AbErZLOc0MfgYTMnKjyHDk7KXExZcdp5+67kIQq6soQvChCElpS001OBCF6vHNDhgr1CEKHvFlZcI9LioZvCcWtoOS1vIK4rzG6jdE0m1IJHAUqzVcLwTM3ao/wDwXBryS7HbKu6EhhYdwlErgqvFwxTxtDdGcd05VcOR1EHpkYA5KyITum2qSdR26qlLw1HT6WtJ0hWWliEMQYOidK9Q1gbskc8u3QhCS5PTElxQkPXqEq//2Q=="/>
          <p:cNvSpPr>
            <a:spLocks noChangeAspect="1" noChangeArrowheads="1"/>
          </p:cNvSpPr>
          <p:nvPr/>
        </p:nvSpPr>
        <p:spPr bwMode="auto">
          <a:xfrm flipV="1">
            <a:off x="155575" y="160338"/>
            <a:ext cx="304800" cy="18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FoAeAMBIgACEQEDEQH/xAAcAAABBQEBAQAAAAAAAAAAAAAAAgMFBgcEAQj/xAA4EAABAwMCBQEGAwYHAAAAAAABAAIDBAUREiEGMUFRYRMHFCIycYEzkaEVIyRSscEWQnKCkqLR/8QAGgEAAQUBAAAAAAAAAAAAAAAAAAECAwQFBv/EAC4RAAEEAQIEBAQHAAAAAAAAAAEAAgMRBCExBRITQRQikfAVUWGBI0JxobHB8f/aAAwDAQACEQMRAD8A25oS0BCEIQhCEIQhCEIQuK9XBtqtNXXvaXinic/SOuByWG1/GvEdVUum/ak8O+RHCdLW+MdfuopJmx7q/h8PkywS00At/Qqp7OeI5+IrGZK3Bq6eQxSvAwH7Ah2Pod/Ktaka4OAIVSaJ0MhjduEIQhKo0JLglIQhMOCEtwQnJE4hCE1KhCFT7x7QLfb6t9NTwSVbozpe9rg1oPUA9UIVsnmjp4XzTvayKNpc5zjgABZVxl7Sqwfw9iAgEj/TjmeMuce/gAAnvsnONeNIbta6Klo9cIqJXCZjueWjIG22Duf9qpcsMUzdM8UcjQcgPaDg9x2SH6JzasE7JiS41z3SvqK6rqpZonRyPqJ3OyHc8NzpHjb7qJLK07B9L/qc9w/TSf7pVbLT08rmUcr3vb80OC8fZ3MH65SHTyYBdTTNJ6Fhys2XnB82q6zCmxns/C8nv73/ACpK33m5Wan9C13CeHLi+R8fw63HHTsMKatPtVvltqA2vnir4f8AMyYBrseHAf1yqh6rh+LE+Md3NICsvs/iPr3aTH7t3osHkjWT+jh+arSZL4WGQ9v8ViePHdGKaHWe/wBzvuts4Y4lt3E1AKq3SbtwJYXfPGfI/oeRUysZoS2y8YWuqthFO+oc9tZFG34HwgZc4joQcDPUkLQWcYUpm0vppWxZ+fIJ/JWouKY5ja55q1zU+A8PPSFj36qyoSIpWTRNlicHMeMtcOoS1og3qFnbLxyF6UJyRCEISJU3P+C8ZIJBAI6L56mHur5I5yGmJxY4k7ZC+hJwSPCxX2mWSKKOsqnUzHElji5zQcMDwXn7NBUE0pjr9a9U8AUSVURUC5V8ToCPdKR5fJMeRfjAaPO/5fVd1ZVMjppHNcHO0nAHdclfMyL4nHEbQA0NG3gABSVitE81ZTuuMWjW8aKfOSO2s9/A7c0r5WsoE7pNLT/CHC1Z+y4z6GZZPjkceZJVldwfX6QRG0rS7PQx01GwaBnHZSGkdgo/DNdqVP4gt0Cxmp4TrPTcHxNORy7pHDVvbaaOemcTrdUOkdq+jQP0AWxz00cjT8AzhUfim2+7VMc8TcMcCHLN4pi1jktKv4OTzSBrlU7m51Hcqe5huumbE6CoI3MYJBDvpkYP1C7BW0ro9bZ4y0jIIdlL3ByDhRj7LTy3SlnihYxupwlZG0APzuCQOe4/VYMLGzlsZ0O39rXkPSaXLUeCpvVsEJ32c7APbJIU8oLhWKSGmIeCAd8KdXawN5I2tHYLlJjzSF3zQhCFKo0IQhCEKocdUzX24TaQdEg1ZHQ7f3VvUPf6YVNvmhIyCFXyY+pEWpQL0WMU9lpKStbPGZXCL8CJ5BbET1G2dhyyTjP0xM2+pbS1LJHx62tcDjkduy4a73umeWQ0b6iQOxkOaxoHdxJ2XE64zUhBulG6mjJAE7JGyRgnYBxG7fqRjyuaPiS8PJsj6i/RQva4OorbbHe6O7Q/w78SMHxRu2cFKLGbbWy2+siqoHYcw5x3HUFTdJ7Qq5pqIpIIJnRSuZkktI6jOOexB+66HhU7s0Fn5h+6jdkCMW9aFX11Lb6cz1szIox1d18AdVmfF3E9Vc6n0rXLBHRtAwZadznOd1J+IbeFGXm71d4qfXrHg4GGMaMNYPAUDPcHmpfS0FM6qnjAMmHBjI88tTjsD45rdPDoDHU+t9lUHEZ+pcGle++iXXOr/d5JnXGV00bC9gjjEceRuMt3J7fMrpwm9tXX0riNpIxJg9Mgf+rPaqasma2mr6Q0lPKdMs8cglGn+UaeRdyycAZ+y03hCkcyqbI5oa9wGWjkwdGj6LFz8TGZlRCBnLy3elb7La4fk5D8eR0775qrW9t1oMUbY2gNCWgckKyoUIQhCEIQEIQhNTxCRhCdSJThhwkKAsp4qaYbxNABhjSCB3yBuoKsMQo5/eMeiY3CTPLTjdWzj+lk99ZURYyWBpBHZUiooZqxmmqdqgJwYwNneD3C5mbEf4gm9LTvDvcbC5bLdYYbPRNuD3wzCFuTM0jVtsQeR28p0SOq7lHU0ccjYdGieaRpa2QD5Q0HcuBPPljIPRds1E+B5bC98QzsAdvyTDoapx3qf+i2cOLEgyOvzOB+SgnxJ3AtaAb+qfe9sbS57g1o5klRnDpzbnuP4j6iV8nklxwf+On7Lrbbdf7yYvlx/PyH2XZV22WBjJoDp1tGoEbFbPxdhlB5fKFW+ESCIi/MU0H6Tn8/K1ThC3uhoopZfmLf0WZ2e2y1NR6tU8GKM50AbErZLOc0MfgYTMnKjyHDk7KXExZcdp5+67kIQq6soQvChCElpS001OBCF6vHNDhgr1CEKHvFlZcI9LioZvCcWtoOS1vIK4rzG6jdE0m1IJHAUqzVcLwTM3ao/wDwXBryS7HbKu6EhhYdwlErgqvFwxTxtDdGcd05VcOR1EHpkYA5KyITum2qSdR26qlLw1HT6WtJ0hWWliEMQYOidK9Q1gbskc8u3QhCS5PTElxQkPXqE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data:image/jpeg;base64,/9j/4AAQSkZJRgABAQAAAQABAAD/2wCEAAkGBwgHBgkIBwgKCgkLDRYPDQwMDRsUFRAWIB0iIiAdHx8kKDQsJCYxJx8fLT0tMTU3Ojo6Iys/RD84QzQ5OjcBCgoKDQwNGg8PGjclHyU3Nzc3Nzc3Nzc3Nzc3Nzc3Nzc3Nzc3Nzc3Nzc3Nzc3Nzc3Nzc3Nzc3Nzc3Nzc3Nzc3N//AABEIAFoAeAMBIgACEQEDEQH/xAAcAAABBQEBAQAAAAAAAAAAAAAAAgMFBgcEAQj/xAA4EAABAwMCBQEGAwYHAAAAAAABAAIDBAUREiEGMUFRYRMHFCIycYEzkaEVIyRSscEWQnKCkqLR/8QAGgEAAQUBAAAAAAAAAAAAAAAAAAECAwQFBv/EAC4RAAEEAQIEBAQHAAAAAAAAAAEAAgMRBCExBRITQRQikfAVUWGBI0JxobHB8f/aAAwDAQACEQMRAD8A25oS0BCEIQhCEIQhCEIQuK9XBtqtNXXvaXinic/SOuByWG1/GvEdVUum/ak8O+RHCdLW+MdfuopJmx7q/h8PkywS00At/Qqp7OeI5+IrGZK3Bq6eQxSvAwH7Ah2Pod/Ktaka4OAIVSaJ0MhjduEIQhKo0JLglIQhMOCEtwQnJE4hCE1KhCFT7x7QLfb6t9NTwSVbozpe9rg1oPUA9UIVsnmjp4XzTvayKNpc5zjgABZVxl7Sqwfw9iAgEj/TjmeMuce/gAAnvsnONeNIbta6Klo9cIqJXCZjueWjIG22Duf9qpcsMUzdM8UcjQcgPaDg9x2SH6JzasE7JiS41z3SvqK6rqpZonRyPqJ3OyHc8NzpHjb7qJLK07B9L/qc9w/TSf7pVbLT08rmUcr3vb80OC8fZ3MH65SHTyYBdTTNJ6Fhys2XnB82q6zCmxns/C8nv73/ACpK33m5Wan9C13CeHLi+R8fw63HHTsMKatPtVvltqA2vnir4f8AMyYBrseHAf1yqh6rh+LE+Md3NICsvs/iPr3aTH7t3osHkjWT+jh+arSZL4WGQ9v8ViePHdGKaHWe/wBzvuts4Y4lt3E1AKq3SbtwJYXfPGfI/oeRUysZoS2y8YWuqthFO+oc9tZFG34HwgZc4joQcDPUkLQWcYUpm0vppWxZ+fIJ/JWouKY5ja55q1zU+A8PPSFj36qyoSIpWTRNlicHMeMtcOoS1og3qFnbLxyF6UJyRCEISJU3P+C8ZIJBAI6L56mHur5I5yGmJxY4k7ZC+hJwSPCxX2mWSKKOsqnUzHElji5zQcMDwXn7NBUE0pjr9a9U8AUSVURUC5V8ToCPdKR5fJMeRfjAaPO/5fVd1ZVMjppHNcHO0nAHdclfMyL4nHEbQA0NG3gABSVitE81ZTuuMWjW8aKfOSO2s9/A7c0r5WsoE7pNLT/CHC1Z+y4z6GZZPjkceZJVldwfX6QRG0rS7PQx01GwaBnHZSGkdgo/DNdqVP4gt0Cxmp4TrPTcHxNORy7pHDVvbaaOemcTrdUOkdq+jQP0AWxz00cjT8AzhUfim2+7VMc8TcMcCHLN4pi1jktKv4OTzSBrlU7m51Hcqe5huumbE6CoI3MYJBDvpkYP1C7BW0ro9bZ4y0jIIdlL3ByDhRj7LTy3SlnihYxupwlZG0APzuCQOe4/VYMLGzlsZ0O39rXkPSaXLUeCpvVsEJ32c7APbJIU8oLhWKSGmIeCAd8KdXawN5I2tHYLlJjzSF3zQhCFKo0IQhCEKocdUzX24TaQdEg1ZHQ7f3VvUPf6YVNvmhIyCFXyY+pEWpQL0WMU9lpKStbPGZXCL8CJ5BbET1G2dhyyTjP0xM2+pbS1LJHx62tcDjkduy4a73umeWQ0b6iQOxkOaxoHdxJ2XE64zUhBulG6mjJAE7JGyRgnYBxG7fqRjyuaPiS8PJsj6i/RQva4OorbbHe6O7Q/w78SMHxRu2cFKLGbbWy2+siqoHYcw5x3HUFTdJ7Qq5pqIpIIJnRSuZkktI6jOOexB+66HhU7s0Fn5h+6jdkCMW9aFX11Lb6cz1szIox1d18AdVmfF3E9Vc6n0rXLBHRtAwZadznOd1J+IbeFGXm71d4qfXrHg4GGMaMNYPAUDPcHmpfS0FM6qnjAMmHBjI88tTjsD45rdPDoDHU+t9lUHEZ+pcGle++iXXOr/d5JnXGV00bC9gjjEceRuMt3J7fMrpwm9tXX0riNpIxJg9Mgf+rPaqasma2mr6Q0lPKdMs8cglGn+UaeRdyycAZ+y03hCkcyqbI5oa9wGWjkwdGj6LFz8TGZlRCBnLy3elb7La4fk5D8eR0775qrW9t1oMUbY2gNCWgckKyoUIQhCEIQEIQhNTxCRhCdSJThhwkKAsp4qaYbxNABhjSCB3yBuoKsMQo5/eMeiY3CTPLTjdWzj+lk99ZURYyWBpBHZUiooZqxmmqdqgJwYwNneD3C5mbEf4gm9LTvDvcbC5bLdYYbPRNuD3wzCFuTM0jVtsQeR28p0SOq7lHU0ccjYdGieaRpa2QD5Q0HcuBPPljIPRds1E+B5bC98QzsAdvyTDoapx3qf+i2cOLEgyOvzOB+SgnxJ3AtaAb+qfe9sbS57g1o5klRnDpzbnuP4j6iV8nklxwf+On7Lrbbdf7yYvlx/PyH2XZV22WBjJoDp1tGoEbFbPxdhlB5fKFW+ESCIi/MU0H6Tn8/K1ThC3uhoopZfmLf0WZ2e2y1NR6tU8GKM50AbErZLOc0MfgYTMnKjyHDk7KXExZcdp5+67kIQq6soQvChCElpS001OBCF6vHNDhgr1CEKHvFlZcI9LioZvCcWtoOS1vIK4rzG6jdE0m1IJHAUqzVcLwTM3ao/wDwXBryS7HbKu6EhhYdwlErgqvFwxTxtDdGcd05VcOR1EHpkYA5KyITum2qSdR26qlLw1HT6WtJ0hWWliEMQYOidK9Q1gbskc8u3QhCS5PTElxQkPXqEq//2Q=="/>
          <p:cNvSpPr>
            <a:spLocks noChangeAspect="1" noChangeArrowheads="1"/>
          </p:cNvSpPr>
          <p:nvPr/>
        </p:nvSpPr>
        <p:spPr bwMode="auto">
          <a:xfrm>
            <a:off x="300037" y="-1"/>
            <a:ext cx="312738" cy="3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2" descr="http://t2.gstatic.com/images?q=tbn:ANd9GcT-6JOvfnHy44O4tTFmPP_9wUCUe8Strubwrr1sA4kJmkQb-6h2-2pIoi2ZwqSlz6cFTWmPpwysyrm4H6agb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30" y="-12970"/>
            <a:ext cx="1606670" cy="12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2775" y="1506156"/>
            <a:ext cx="4880825" cy="1688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>
                <a:solidFill>
                  <a:srgbClr val="005493"/>
                </a:solidFill>
                <a:latin typeface="+mj-lt"/>
                <a:ea typeface="+mj-ea"/>
                <a:cs typeface="+mj-cs"/>
                <a:sym typeface="Open Sans"/>
              </a:rPr>
              <a:t>What do we want to accomplish?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  <a:sym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>
                <a:solidFill>
                  <a:srgbClr val="005493"/>
                </a:solidFill>
                <a:latin typeface="+mj-lt"/>
                <a:ea typeface="+mj-ea"/>
                <a:cs typeface="+mj-cs"/>
                <a:sym typeface="Open Sans"/>
              </a:rPr>
              <a:t>How will we measure our success?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  <a:sym typeface="Open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>
                <a:solidFill>
                  <a:srgbClr val="005493"/>
                </a:solidFill>
                <a:latin typeface="+mj-lt"/>
                <a:ea typeface="+mj-ea"/>
                <a:cs typeface="+mj-cs"/>
                <a:sym typeface="Open Sans"/>
              </a:rPr>
              <a:t>How do we want to work together? </a:t>
            </a:r>
          </a:p>
        </p:txBody>
      </p:sp>
    </p:spTree>
    <p:extLst>
      <p:ext uri="{BB962C8B-B14F-4D97-AF65-F5344CB8AC3E}">
        <p14:creationId xmlns:p14="http://schemas.microsoft.com/office/powerpoint/2010/main" val="1253104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5493"/>
                </a:solidFill>
              </a:rPr>
              <a:t>What do we want to accomplish?</a:t>
            </a:r>
            <a:endParaRPr lang="en-US" dirty="0">
              <a:solidFill>
                <a:srgbClr val="00549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1600" y="1152425"/>
            <a:ext cx="3041100" cy="3042165"/>
          </a:xfrm>
        </p:spPr>
        <p:txBody>
          <a:bodyPr/>
          <a:lstStyle/>
          <a:p>
            <a:pPr marL="114300" indent="0">
              <a:buNone/>
            </a:pP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COALITION:</a:t>
            </a: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                     </a:t>
            </a:r>
            <a:endParaRPr lang="en-US" sz="1675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an alliance for combined </a:t>
            </a:r>
            <a:r>
              <a:rPr lang="en-US" dirty="0" smtClean="0"/>
              <a:t>action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word coalition connotes a coming together to achieve a goal.</a:t>
            </a:r>
            <a:endParaRPr lang="en-US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endParaRPr lang="en-US" sz="2075" i="1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45" y="3797099"/>
            <a:ext cx="885826" cy="8858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utoShape 2" descr="data:image/jpeg;base64,/9j/4AAQSkZJRgABAQAAAQABAAD/2wCEAAkGBwgHBgkIBwgKCgkLDRYPDQwMDRsUFRAWIB0iIiAdHx8kKDQsJCYxJx8fLT0tMTU3Ojo6Iys/RD84QzQ5OjcBCgoKDQwNGg8PGjclHyU3Nzc3Nzc3Nzc3Nzc3Nzc3Nzc3Nzc3Nzc3Nzc3Nzc3Nzc3Nzc3Nzc3Nzc3Nzc3Nzc3N//AABEIAFoAeAMBIgACEQEDEQH/xAAcAAABBQEBAQAAAAAAAAAAAAAAAgMFBgcEAQj/xAA4EAABAwMCBQEGAwYHAAAAAAABAAIDBAUREiEGMUFRYRMHFCIycYEzkaEVIyRSscEWQnKCkqLR/8QAGgEAAQUBAAAAAAAAAAAAAAAAAAECAwQFBv/EAC4RAAEEAQIEBAQHAAAAAAAAAAEAAgMRBCExBRITQRQikfAVUWGBI0JxobHB8f/aAAwDAQACEQMRAD8A25oS0BCEIQhCEIQhCEIQuK9XBtqtNXXvaXinic/SOuByWG1/GvEdVUum/ak8O+RHCdLW+MdfuopJmx7q/h8PkywS00At/Qqp7OeI5+IrGZK3Bq6eQxSvAwH7Ah2Pod/Ktaka4OAIVSaJ0MhjduEIQhKo0JLglIQhMOCEtwQnJE4hCE1KhCFT7x7QLfb6t9NTwSVbozpe9rg1oPUA9UIVsnmjp4XzTvayKNpc5zjgABZVxl7Sqwfw9iAgEj/TjmeMuce/gAAnvsnONeNIbta6Klo9cIqJXCZjueWjIG22Duf9qpcsMUzdM8UcjQcgPaDg9x2SH6JzasE7JiS41z3SvqK6rqpZonRyPqJ3OyHc8NzpHjb7qJLK07B9L/qc9w/TSf7pVbLT08rmUcr3vb80OC8fZ3MH65SHTyYBdTTNJ6Fhys2XnB82q6zCmxns/C8nv73/ACpK33m5Wan9C13CeHLi+R8fw63HHTsMKatPtVvltqA2vnir4f8AMyYBrseHAf1yqh6rh+LE+Md3NICsvs/iPr3aTH7t3osHkjWT+jh+arSZL4WGQ9v8ViePHdGKaHWe/wBzvuts4Y4lt3E1AKq3SbtwJYXfPGfI/oeRUysZoS2y8YWuqthFO+oc9tZFG34HwgZc4joQcDPUkLQWcYUpm0vppWxZ+fIJ/JWouKY5ja55q1zU+A8PPSFj36qyoSIpWTRNlicHMeMtcOoS1og3qFnbLxyF6UJyRCEISJU3P+C8ZIJBAI6L56mHur5I5yGmJxY4k7ZC+hJwSPCxX2mWSKKOsqnUzHElji5zQcMDwXn7NBUE0pjr9a9U8AUSVURUC5V8ToCPdKR5fJMeRfjAaPO/5fVd1ZVMjppHNcHO0nAHdclfMyL4nHEbQA0NG3gABSVitE81ZTuuMWjW8aKfOSO2s9/A7c0r5WsoE7pNLT/CHC1Z+y4z6GZZPjkceZJVldwfX6QRG0rS7PQx01GwaBnHZSGkdgo/DNdqVP4gt0Cxmp4TrPTcHxNORy7pHDVvbaaOemcTrdUOkdq+jQP0AWxz00cjT8AzhUfim2+7VMc8TcMcCHLN4pi1jktKv4OTzSBrlU7m51Hcqe5huumbE6CoI3MYJBDvpkYP1C7BW0ro9bZ4y0jIIdlL3ByDhRj7LTy3SlnihYxupwlZG0APzuCQOe4/VYMLGzlsZ0O39rXkPSaXLUeCpvVsEJ32c7APbJIU8oLhWKSGmIeCAd8KdXawN5I2tHYLlJjzSF3zQhCFKo0IQhCEKocdUzX24TaQdEg1ZHQ7f3VvUPf6YVNvmhIyCFXyY+pEWpQL0WMU9lpKStbPGZXCL8CJ5BbET1G2dhyyTjP0xM2+pbS1LJHx62tcDjkduy4a73umeWQ0b6iQOxkOaxoHdxJ2XE64zUhBulG6mjJAE7JGyRgnYBxG7fqRjyuaPiS8PJsj6i/RQva4OorbbHe6O7Q/w78SMHxRu2cFKLGbbWy2+siqoHYcw5x3HUFTdJ7Qq5pqIpIIJnRSuZkktI6jOOexB+66HhU7s0Fn5h+6jdkCMW9aFX11Lb6cz1szIox1d18AdVmfF3E9Vc6n0rXLBHRtAwZadznOd1J+IbeFGXm71d4qfXrHg4GGMaMNYPAUDPcHmpfS0FM6qnjAMmHBjI88tTjsD45rdPDoDHU+t9lUHEZ+pcGle++iXXOr/d5JnXGV00bC9gjjEceRuMt3J7fMrpwm9tXX0riNpIxJg9Mgf+rPaqasma2mr6Q0lPKdMs8cglGn+UaeRdyycAZ+y03hCkcyqbI5oa9wGWjkwdGj6LFz8TGZlRCBnLy3elb7La4fk5D8eR0775qrW9t1oMUbY2gNCWgckKyoUIQhCEIQEIQhNTxCRhCdSJThhwkKAsp4qaYbxNABhjSCB3yBuoKsMQo5/eMeiY3CTPLTjdWzj+lk99ZURYyWBpBHZUiooZqxmmqdqgJwYwNneD3C5mbEf4gm9LTvDvcbC5bLdYYbPRNuD3wzCFuTM0jVtsQeR28p0SOq7lHU0ccjYdGieaRpa2QD5Q0HcuBPPljIPRds1E+B5bC98QzsAdvyTDoapx3qf+i2cOLEgyOvzOB+SgnxJ3AtaAb+qfe9sbS57g1o5klRnDpzbnuP4j6iV8nklxwf+On7Lrbbdf7yYvlx/PyH2XZV22WBjJoDp1tGoEbFbPxdhlB5fKFW+ESCIi/MU0H6Tn8/K1ThC3uhoopZfmLf0WZ2e2y1NR6tU8GKM50AbErZLOc0MfgYTMnKjyHDk7KXExZcdp5+67kIQq6soQvChCElpS001OBCF6vHNDhgr1CEKHvFlZcI9LioZvCcWtoOS1vIK4rzG6jdE0m1IJHAUqzVcLwTM3ao/wDwXBryS7HbKu6EhhYdwlErgqvFwxTxtDdGcd05VcOR1EHpkYA5KyITum2qSdR26qlLw1HT6WtJ0hWWliEMQYOidK9Q1gbskc8u3QhCS5PTElxQkPXqEq//2Q=="/>
          <p:cNvSpPr>
            <a:spLocks noChangeAspect="1" noChangeArrowheads="1"/>
          </p:cNvSpPr>
          <p:nvPr/>
        </p:nvSpPr>
        <p:spPr bwMode="auto">
          <a:xfrm flipV="1">
            <a:off x="155575" y="160338"/>
            <a:ext cx="304800" cy="18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FoAeAMBIgACEQEDEQH/xAAcAAABBQEBAQAAAAAAAAAAAAAAAgMFBgcEAQj/xAA4EAABAwMCBQEGAwYHAAAAAAABAAIDBAUREiEGMUFRYRMHFCIycYEzkaEVIyRSscEWQnKCkqLR/8QAGgEAAQUBAAAAAAAAAAAAAAAAAAECAwQFBv/EAC4RAAEEAQIEBAQHAAAAAAAAAAEAAgMRBCExBRITQRQikfAVUWGBI0JxobHB8f/aAAwDAQACEQMRAD8A25oS0BCEIQhCEIQhCEIQuK9XBtqtNXXvaXinic/SOuByWG1/GvEdVUum/ak8O+RHCdLW+MdfuopJmx7q/h8PkywS00At/Qqp7OeI5+IrGZK3Bq6eQxSvAwH7Ah2Pod/Ktaka4OAIVSaJ0MhjduEIQhKo0JLglIQhMOCEtwQnJE4hCE1KhCFT7x7QLfb6t9NTwSVbozpe9rg1oPUA9UIVsnmjp4XzTvayKNpc5zjgABZVxl7Sqwfw9iAgEj/TjmeMuce/gAAnvsnONeNIbta6Klo9cIqJXCZjueWjIG22Duf9qpcsMUzdM8UcjQcgPaDg9x2SH6JzasE7JiS41z3SvqK6rqpZonRyPqJ3OyHc8NzpHjb7qJLK07B9L/qc9w/TSf7pVbLT08rmUcr3vb80OC8fZ3MH65SHTyYBdTTNJ6Fhys2XnB82q6zCmxns/C8nv73/ACpK33m5Wan9C13CeHLi+R8fw63HHTsMKatPtVvltqA2vnir4f8AMyYBrseHAf1yqh6rh+LE+Md3NICsvs/iPr3aTH7t3osHkjWT+jh+arSZL4WGQ9v8ViePHdGKaHWe/wBzvuts4Y4lt3E1AKq3SbtwJYXfPGfI/oeRUysZoS2y8YWuqthFO+oc9tZFG34HwgZc4joQcDPUkLQWcYUpm0vppWxZ+fIJ/JWouKY5ja55q1zU+A8PPSFj36qyoSIpWTRNlicHMeMtcOoS1og3qFnbLxyF6UJyRCEISJU3P+C8ZIJBAI6L56mHur5I5yGmJxY4k7ZC+hJwSPCxX2mWSKKOsqnUzHElji5zQcMDwXn7NBUE0pjr9a9U8AUSVURUC5V8ToCPdKR5fJMeRfjAaPO/5fVd1ZVMjppHNcHO0nAHdclfMyL4nHEbQA0NG3gABSVitE81ZTuuMWjW8aKfOSO2s9/A7c0r5WsoE7pNLT/CHC1Z+y4z6GZZPjkceZJVldwfX6QRG0rS7PQx01GwaBnHZSGkdgo/DNdqVP4gt0Cxmp4TrPTcHxNORy7pHDVvbaaOemcTrdUOkdq+jQP0AWxz00cjT8AzhUfim2+7VMc8TcMcCHLN4pi1jktKv4OTzSBrlU7m51Hcqe5huumbE6CoI3MYJBDvpkYP1C7BW0ro9bZ4y0jIIdlL3ByDhRj7LTy3SlnihYxupwlZG0APzuCQOe4/VYMLGzlsZ0O39rXkPSaXLUeCpvVsEJ32c7APbJIU8oLhWKSGmIeCAd8KdXawN5I2tHYLlJjzSF3zQhCFKo0IQhCEKocdUzX24TaQdEg1ZHQ7f3VvUPf6YVNvmhIyCFXyY+pEWpQL0WMU9lpKStbPGZXCL8CJ5BbET1G2dhyyTjP0xM2+pbS1LJHx62tcDjkduy4a73umeWQ0b6iQOxkOaxoHdxJ2XE64zUhBulG6mjJAE7JGyRgnYBxG7fqRjyuaPiS8PJsj6i/RQva4OorbbHe6O7Q/w78SMHxRu2cFKLGbbWy2+siqoHYcw5x3HUFTdJ7Qq5pqIpIIJnRSuZkktI6jOOexB+66HhU7s0Fn5h+6jdkCMW9aFX11Lb6cz1szIox1d18AdVmfF3E9Vc6n0rXLBHRtAwZadznOd1J+IbeFGXm71d4qfXrHg4GGMaMNYPAUDPcHmpfS0FM6qnjAMmHBjI88tTjsD45rdPDoDHU+t9lUHEZ+pcGle++iXXOr/d5JnXGV00bC9gjjEceRuMt3J7fMrpwm9tXX0riNpIxJg9Mgf+rPaqasma2mr6Q0lPKdMs8cglGn+UaeRdyycAZ+y03hCkcyqbI5oa9wGWjkwdGj6LFz8TGZlRCBnLy3elb7La4fk5D8eR0775qrW9t1oMUbY2gNCWgckKyoUIQhCEIQEIQhNTxCRhCdSJThhwkKAsp4qaYbxNABhjSCB3yBuoKsMQo5/eMeiY3CTPLTjdWzj+lk99ZURYyWBpBHZUiooZqxmmqdqgJwYwNneD3C5mbEf4gm9LTvDvcbC5bLdYYbPRNuD3wzCFuTM0jVtsQeR28p0SOq7lHU0ccjYdGieaRpa2QD5Q0HcuBPPljIPRds1E+B5bC98QzsAdvyTDoapx3qf+i2cOLEgyOvzOB+SgnxJ3AtaAb+qfe9sbS57g1o5klRnDpzbnuP4j6iV8nklxwf+On7Lrbbdf7yYvlx/PyH2XZV22WBjJoDp1tGoEbFbPxdhlB5fKFW+ESCIi/MU0H6Tn8/K1ThC3uhoopZfmLf0WZ2e2y1NR6tU8GKM50AbErZLOc0MfgYTMnKjyHDk7KXExZcdp5+67kIQq6soQvChCElpS001OBCF6vHNDhgr1CEKHvFlZcI9LioZvCcWtoOS1vIK4rzG6jdE0m1IJHAUqzVcLwTM3ao/wDwXBryS7HbKu6EhhYdwlErgqvFwxTxtDdGcd05VcOR1EHpkYA5KyITum2qSdR26qlLw1HT6WtJ0hWWliEMQYOidK9Q1gbskc8u3QhCS5PTElxQkPXqE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data:image/jpeg;base64,/9j/4AAQSkZJRgABAQAAAQABAAD/2wCEAAkGBwgHBgkIBwgKCgkLDRYPDQwMDRsUFRAWIB0iIiAdHx8kKDQsJCYxJx8fLT0tMTU3Ojo6Iys/RD84QzQ5OjcBCgoKDQwNGg8PGjclHyU3Nzc3Nzc3Nzc3Nzc3Nzc3Nzc3Nzc3Nzc3Nzc3Nzc3Nzc3Nzc3Nzc3Nzc3Nzc3Nzc3N//AABEIAFoAeAMBIgACEQEDEQH/xAAcAAABBQEBAQAAAAAAAAAAAAAAAgMFBgcEAQj/xAA4EAABAwMCBQEGAwYHAAAAAAABAAIDBAUREiEGMUFRYRMHFCIycYEzkaEVIyRSscEWQnKCkqLR/8QAGgEAAQUBAAAAAAAAAAAAAAAAAAECAwQFBv/EAC4RAAEEAQIEBAQHAAAAAAAAAAEAAgMRBCExBRITQRQikfAVUWGBI0JxobHB8f/aAAwDAQACEQMRAD8A25oS0BCEIQhCEIQhCEIQuK9XBtqtNXXvaXinic/SOuByWG1/GvEdVUum/ak8O+RHCdLW+MdfuopJmx7q/h8PkywS00At/Qqp7OeI5+IrGZK3Bq6eQxSvAwH7Ah2Pod/Ktaka4OAIVSaJ0MhjduEIQhKo0JLglIQhMOCEtwQnJE4hCE1KhCFT7x7QLfb6t9NTwSVbozpe9rg1oPUA9UIVsnmjp4XzTvayKNpc5zjgABZVxl7Sqwfw9iAgEj/TjmeMuce/gAAnvsnONeNIbta6Klo9cIqJXCZjueWjIG22Duf9qpcsMUzdM8UcjQcgPaDg9x2SH6JzasE7JiS41z3SvqK6rqpZonRyPqJ3OyHc8NzpHjb7qJLK07B9L/qc9w/TSf7pVbLT08rmUcr3vb80OC8fZ3MH65SHTyYBdTTNJ6Fhys2XnB82q6zCmxns/C8nv73/ACpK33m5Wan9C13CeHLi+R8fw63HHTsMKatPtVvltqA2vnir4f8AMyYBrseHAf1yqh6rh+LE+Md3NICsvs/iPr3aTH7t3osHkjWT+jh+arSZL4WGQ9v8ViePHdGKaHWe/wBzvuts4Y4lt3E1AKq3SbtwJYXfPGfI/oeRUysZoS2y8YWuqthFO+oc9tZFG34HwgZc4joQcDPUkLQWcYUpm0vppWxZ+fIJ/JWouKY5ja55q1zU+A8PPSFj36qyoSIpWTRNlicHMeMtcOoS1og3qFnbLxyF6UJyRCEISJU3P+C8ZIJBAI6L56mHur5I5yGmJxY4k7ZC+hJwSPCxX2mWSKKOsqnUzHElji5zQcMDwXn7NBUE0pjr9a9U8AUSVURUC5V8ToCPdKR5fJMeRfjAaPO/5fVd1ZVMjppHNcHO0nAHdclfMyL4nHEbQA0NG3gABSVitE81ZTuuMWjW8aKfOSO2s9/A7c0r5WsoE7pNLT/CHC1Z+y4z6GZZPjkceZJVldwfX6QRG0rS7PQx01GwaBnHZSGkdgo/DNdqVP4gt0Cxmp4TrPTcHxNORy7pHDVvbaaOemcTrdUOkdq+jQP0AWxz00cjT8AzhUfim2+7VMc8TcMcCHLN4pi1jktKv4OTzSBrlU7m51Hcqe5huumbE6CoI3MYJBDvpkYP1C7BW0ro9bZ4y0jIIdlL3ByDhRj7LTy3SlnihYxupwlZG0APzuCQOe4/VYMLGzlsZ0O39rXkPSaXLUeCpvVsEJ32c7APbJIU8oLhWKSGmIeCAd8KdXawN5I2tHYLlJjzSF3zQhCFKo0IQhCEKocdUzX24TaQdEg1ZHQ7f3VvUPf6YVNvmhIyCFXyY+pEWpQL0WMU9lpKStbPGZXCL8CJ5BbET1G2dhyyTjP0xM2+pbS1LJHx62tcDjkduy4a73umeWQ0b6iQOxkOaxoHdxJ2XE64zUhBulG6mjJAE7JGyRgnYBxG7fqRjyuaPiS8PJsj6i/RQva4OorbbHe6O7Q/w78SMHxRu2cFKLGbbWy2+siqoHYcw5x3HUFTdJ7Qq5pqIpIIJnRSuZkktI6jOOexB+66HhU7s0Fn5h+6jdkCMW9aFX11Lb6cz1szIox1d18AdVmfF3E9Vc6n0rXLBHRtAwZadznOd1J+IbeFGXm71d4qfXrHg4GGMaMNYPAUDPcHmpfS0FM6qnjAMmHBjI88tTjsD45rdPDoDHU+t9lUHEZ+pcGle++iXXOr/d5JnXGV00bC9gjjEceRuMt3J7fMrpwm9tXX0riNpIxJg9Mgf+rPaqasma2mr6Q0lPKdMs8cglGn+UaeRdyycAZ+y03hCkcyqbI5oa9wGWjkwdGj6LFz8TGZlRCBnLy3elb7La4fk5D8eR0775qrW9t1oMUbY2gNCWgckKyoUIQhCEIQEIQhNTxCRhCdSJThhwkKAsp4qaYbxNABhjSCB3yBuoKsMQo5/eMeiY3CTPLTjdWzj+lk99ZURYyWBpBHZUiooZqxmmqdqgJwYwNneD3C5mbEf4gm9LTvDvcbC5bLdYYbPRNuD3wzCFuTM0jVtsQeR28p0SOq7lHU0ccjYdGieaRpa2QD5Q0HcuBPPljIPRds1E+B5bC98QzsAdvyTDoapx3qf+i2cOLEgyOvzOB+SgnxJ3AtaAb+qfe9sbS57g1o5klRnDpzbnuP4j6iV8nklxwf+On7Lrbbdf7yYvlx/PyH2XZV22WBjJoDp1tGoEbFbPxdhlB5fKFW+ESCIi/MU0H6Tn8/K1ThC3uhoopZfmLf0WZ2e2y1NR6tU8GKM50AbErZLOc0MfgYTMnKjyHDk7KXExZcdp5+67kIQq6soQvChCElpS001OBCF6vHNDhgr1CEKHvFlZcI9LioZvCcWtoOS1vIK4rzG6jdE0m1IJHAUqzVcLwTM3ao/wDwXBryS7HbKu6EhhYdwlErgqvFwxTxtDdGcd05VcOR1EHpkYA5KyITum2qSdR26qlLw1HT6WtJ0hWWliEMQYOidK9Q1gbskc8u3QhCS5PTElxQkPXqEq//2Q=="/>
          <p:cNvSpPr>
            <a:spLocks noChangeAspect="1" noChangeArrowheads="1"/>
          </p:cNvSpPr>
          <p:nvPr/>
        </p:nvSpPr>
        <p:spPr bwMode="auto">
          <a:xfrm>
            <a:off x="300037" y="-1"/>
            <a:ext cx="312738" cy="3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2" descr="http://t2.gstatic.com/images?q=tbn:ANd9GcT-6JOvfnHy44O4tTFmPP_9wUCUe8Strubwrr1sA4kJmkQb-6h2-2pIoi2ZwqSlz6cFTWmPpwysyrm4H6agb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30" y="-12970"/>
            <a:ext cx="1606670" cy="12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2775" y="1506156"/>
            <a:ext cx="5399225" cy="2327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  <a:sym typeface="Open Sans"/>
              </a:rPr>
              <a:t>Focus areas could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  <a:sym typeface="Open Sans"/>
              </a:rPr>
              <a:t>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  <a:sym typeface="Open Sans"/>
              </a:rPr>
              <a:t>Prevention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  <a:sym typeface="Open Sans"/>
              </a:rPr>
              <a:t>Strengthening healthcare connection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  <a:sym typeface="Open Sans"/>
              </a:rPr>
              <a:t>Staying active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  <a:sym typeface="Open Sans"/>
              </a:rPr>
              <a:t>Improving safety in homes and our communities </a:t>
            </a: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125762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5493"/>
                </a:solidFill>
              </a:rPr>
              <a:t>How do we want to work together?</a:t>
            </a:r>
            <a:endParaRPr lang="en-US" dirty="0">
              <a:solidFill>
                <a:srgbClr val="005493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01600" y="1152425"/>
            <a:ext cx="3041100" cy="3042165"/>
          </a:xfrm>
        </p:spPr>
        <p:txBody>
          <a:bodyPr/>
          <a:lstStyle/>
          <a:p>
            <a:pPr marL="114300" indent="0">
              <a:buNone/>
            </a:pP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COALITION:</a:t>
            </a: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                     </a:t>
            </a:r>
            <a:endParaRPr lang="en-US" sz="1675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an alliance for combined </a:t>
            </a:r>
            <a:r>
              <a:rPr lang="en-US" dirty="0" smtClean="0"/>
              <a:t>action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word coalition connotes a coming together to achieve a goal.</a:t>
            </a:r>
            <a:endParaRPr lang="en-US" dirty="0" smtClean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114300" indent="0">
              <a:buNone/>
            </a:pPr>
            <a:endParaRPr lang="en-US" sz="2075" i="1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645" y="3797099"/>
            <a:ext cx="885826" cy="88582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AutoShape 2" descr="data:image/jpeg;base64,/9j/4AAQSkZJRgABAQAAAQABAAD/2wCEAAkGBwgHBgkIBwgKCgkLDRYPDQwMDRsUFRAWIB0iIiAdHx8kKDQsJCYxJx8fLT0tMTU3Ojo6Iys/RD84QzQ5OjcBCgoKDQwNGg8PGjclHyU3Nzc3Nzc3Nzc3Nzc3Nzc3Nzc3Nzc3Nzc3Nzc3Nzc3Nzc3Nzc3Nzc3Nzc3Nzc3Nzc3N//AABEIAFoAeAMBIgACEQEDEQH/xAAcAAABBQEBAQAAAAAAAAAAAAAAAgMFBgcEAQj/xAA4EAABAwMCBQEGAwYHAAAAAAABAAIDBAUREiEGMUFRYRMHFCIycYEzkaEVIyRSscEWQnKCkqLR/8QAGgEAAQUBAAAAAAAAAAAAAAAAAAECAwQFBv/EAC4RAAEEAQIEBAQHAAAAAAAAAAEAAgMRBCExBRITQRQikfAVUWGBI0JxobHB8f/aAAwDAQACEQMRAD8A25oS0BCEIQhCEIQhCEIQuK9XBtqtNXXvaXinic/SOuByWG1/GvEdVUum/ak8O+RHCdLW+MdfuopJmx7q/h8PkywS00At/Qqp7OeI5+IrGZK3Bq6eQxSvAwH7Ah2Pod/Ktaka4OAIVSaJ0MhjduEIQhKo0JLglIQhMOCEtwQnJE4hCE1KhCFT7x7QLfb6t9NTwSVbozpe9rg1oPUA9UIVsnmjp4XzTvayKNpc5zjgABZVxl7Sqwfw9iAgEj/TjmeMuce/gAAnvsnONeNIbta6Klo9cIqJXCZjueWjIG22Duf9qpcsMUzdM8UcjQcgPaDg9x2SH6JzasE7JiS41z3SvqK6rqpZonRyPqJ3OyHc8NzpHjb7qJLK07B9L/qc9w/TSf7pVbLT08rmUcr3vb80OC8fZ3MH65SHTyYBdTTNJ6Fhys2XnB82q6zCmxns/C8nv73/ACpK33m5Wan9C13CeHLi+R8fw63HHTsMKatPtVvltqA2vnir4f8AMyYBrseHAf1yqh6rh+LE+Md3NICsvs/iPr3aTH7t3osHkjWT+jh+arSZL4WGQ9v8ViePHdGKaHWe/wBzvuts4Y4lt3E1AKq3SbtwJYXfPGfI/oeRUysZoS2y8YWuqthFO+oc9tZFG34HwgZc4joQcDPUkLQWcYUpm0vppWxZ+fIJ/JWouKY5ja55q1zU+A8PPSFj36qyoSIpWTRNlicHMeMtcOoS1og3qFnbLxyF6UJyRCEISJU3P+C8ZIJBAI6L56mHur5I5yGmJxY4k7ZC+hJwSPCxX2mWSKKOsqnUzHElji5zQcMDwXn7NBUE0pjr9a9U8AUSVURUC5V8ToCPdKR5fJMeRfjAaPO/5fVd1ZVMjppHNcHO0nAHdclfMyL4nHEbQA0NG3gABSVitE81ZTuuMWjW8aKfOSO2s9/A7c0r5WsoE7pNLT/CHC1Z+y4z6GZZPjkceZJVldwfX6QRG0rS7PQx01GwaBnHZSGkdgo/DNdqVP4gt0Cxmp4TrPTcHxNORy7pHDVvbaaOemcTrdUOkdq+jQP0AWxz00cjT8AzhUfim2+7VMc8TcMcCHLN4pi1jktKv4OTzSBrlU7m51Hcqe5huumbE6CoI3MYJBDvpkYP1C7BW0ro9bZ4y0jIIdlL3ByDhRj7LTy3SlnihYxupwlZG0APzuCQOe4/VYMLGzlsZ0O39rXkPSaXLUeCpvVsEJ32c7APbJIU8oLhWKSGmIeCAd8KdXawN5I2tHYLlJjzSF3zQhCFKo0IQhCEKocdUzX24TaQdEg1ZHQ7f3VvUPf6YVNvmhIyCFXyY+pEWpQL0WMU9lpKStbPGZXCL8CJ5BbET1G2dhyyTjP0xM2+pbS1LJHx62tcDjkduy4a73umeWQ0b6iQOxkOaxoHdxJ2XE64zUhBulG6mjJAE7JGyRgnYBxG7fqRjyuaPiS8PJsj6i/RQva4OorbbHe6O7Q/w78SMHxRu2cFKLGbbWy2+siqoHYcw5x3HUFTdJ7Qq5pqIpIIJnRSuZkktI6jOOexB+66HhU7s0Fn5h+6jdkCMW9aFX11Lb6cz1szIox1d18AdVmfF3E9Vc6n0rXLBHRtAwZadznOd1J+IbeFGXm71d4qfXrHg4GGMaMNYPAUDPcHmpfS0FM6qnjAMmHBjI88tTjsD45rdPDoDHU+t9lUHEZ+pcGle++iXXOr/d5JnXGV00bC9gjjEceRuMt3J7fMrpwm9tXX0riNpIxJg9Mgf+rPaqasma2mr6Q0lPKdMs8cglGn+UaeRdyycAZ+y03hCkcyqbI5oa9wGWjkwdGj6LFz8TGZlRCBnLy3elb7La4fk5D8eR0775qrW9t1oMUbY2gNCWgckKyoUIQhCEIQEIQhNTxCRhCdSJThhwkKAsp4qaYbxNABhjSCB3yBuoKsMQo5/eMeiY3CTPLTjdWzj+lk99ZURYyWBpBHZUiooZqxmmqdqgJwYwNneD3C5mbEf4gm9LTvDvcbC5bLdYYbPRNuD3wzCFuTM0jVtsQeR28p0SOq7lHU0ccjYdGieaRpa2QD5Q0HcuBPPljIPRds1E+B5bC98QzsAdvyTDoapx3qf+i2cOLEgyOvzOB+SgnxJ3AtaAb+qfe9sbS57g1o5klRnDpzbnuP4j6iV8nklxwf+On7Lrbbdf7yYvlx/PyH2XZV22WBjJoDp1tGoEbFbPxdhlB5fKFW+ESCIi/MU0H6Tn8/K1ThC3uhoopZfmLf0WZ2e2y1NR6tU8GKM50AbErZLOc0MfgYTMnKjyHDk7KXExZcdp5+67kIQq6soQvChCElpS001OBCF6vHNDhgr1CEKHvFlZcI9LioZvCcWtoOS1vIK4rzG6jdE0m1IJHAUqzVcLwTM3ao/wDwXBryS7HbKu6EhhYdwlErgqvFwxTxtDdGcd05VcOR1EHpkYA5KyITum2qSdR26qlLw1HT6WtJ0hWWliEMQYOidK9Q1gbskc8u3QhCS5PTElxQkPXqEq//2Q=="/>
          <p:cNvSpPr>
            <a:spLocks noChangeAspect="1" noChangeArrowheads="1"/>
          </p:cNvSpPr>
          <p:nvPr/>
        </p:nvSpPr>
        <p:spPr bwMode="auto">
          <a:xfrm flipV="1">
            <a:off x="155575" y="160338"/>
            <a:ext cx="304800" cy="18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4" descr="data:image/jpeg;base64,/9j/4AAQSkZJRgABAQAAAQABAAD/2wCEAAkGBwgHBgkIBwgKCgkLDRYPDQwMDRsUFRAWIB0iIiAdHx8kKDQsJCYxJx8fLT0tMTU3Ojo6Iys/RD84QzQ5OjcBCgoKDQwNGg8PGjclHyU3Nzc3Nzc3Nzc3Nzc3Nzc3Nzc3Nzc3Nzc3Nzc3Nzc3Nzc3Nzc3Nzc3Nzc3Nzc3Nzc3N//AABEIAFoAeAMBIgACEQEDEQH/xAAcAAABBQEBAQAAAAAAAAAAAAAAAgMFBgcEAQj/xAA4EAABAwMCBQEGAwYHAAAAAAABAAIDBAUREiEGMUFRYRMHFCIycYEzkaEVIyRSscEWQnKCkqLR/8QAGgEAAQUBAAAAAAAAAAAAAAAAAAECAwQFBv/EAC4RAAEEAQIEBAQHAAAAAAAAAAEAAgMRBCExBRITQRQikfAVUWGBI0JxobHB8f/aAAwDAQACEQMRAD8A25oS0BCEIQhCEIQhCEIQuK9XBtqtNXXvaXinic/SOuByWG1/GvEdVUum/ak8O+RHCdLW+MdfuopJmx7q/h8PkywS00At/Qqp7OeI5+IrGZK3Bq6eQxSvAwH7Ah2Pod/Ktaka4OAIVSaJ0MhjduEIQhKo0JLglIQhMOCEtwQnJE4hCE1KhCFT7x7QLfb6t9NTwSVbozpe9rg1oPUA9UIVsnmjp4XzTvayKNpc5zjgABZVxl7Sqwfw9iAgEj/TjmeMuce/gAAnvsnONeNIbta6Klo9cIqJXCZjueWjIG22Duf9qpcsMUzdM8UcjQcgPaDg9x2SH6JzasE7JiS41z3SvqK6rqpZonRyPqJ3OyHc8NzpHjb7qJLK07B9L/qc9w/TSf7pVbLT08rmUcr3vb80OC8fZ3MH65SHTyYBdTTNJ6Fhys2XnB82q6zCmxns/C8nv73/ACpK33m5Wan9C13CeHLi+R8fw63HHTsMKatPtVvltqA2vnir4f8AMyYBrseHAf1yqh6rh+LE+Md3NICsvs/iPr3aTH7t3osHkjWT+jh+arSZL4WGQ9v8ViePHdGKaHWe/wBzvuts4Y4lt3E1AKq3SbtwJYXfPGfI/oeRUysZoS2y8YWuqthFO+oc9tZFG34HwgZc4joQcDPUkLQWcYUpm0vppWxZ+fIJ/JWouKY5ja55q1zU+A8PPSFj36qyoSIpWTRNlicHMeMtcOoS1og3qFnbLxyF6UJyRCEISJU3P+C8ZIJBAI6L56mHur5I5yGmJxY4k7ZC+hJwSPCxX2mWSKKOsqnUzHElji5zQcMDwXn7NBUE0pjr9a9U8AUSVURUC5V8ToCPdKR5fJMeRfjAaPO/5fVd1ZVMjppHNcHO0nAHdclfMyL4nHEbQA0NG3gABSVitE81ZTuuMWjW8aKfOSO2s9/A7c0r5WsoE7pNLT/CHC1Z+y4z6GZZPjkceZJVldwfX6QRG0rS7PQx01GwaBnHZSGkdgo/DNdqVP4gt0Cxmp4TrPTcHxNORy7pHDVvbaaOemcTrdUOkdq+jQP0AWxz00cjT8AzhUfim2+7VMc8TcMcCHLN4pi1jktKv4OTzSBrlU7m51Hcqe5huumbE6CoI3MYJBDvpkYP1C7BW0ro9bZ4y0jIIdlL3ByDhRj7LTy3SlnihYxupwlZG0APzuCQOe4/VYMLGzlsZ0O39rXkPSaXLUeCpvVsEJ32c7APbJIU8oLhWKSGmIeCAd8KdXawN5I2tHYLlJjzSF3zQhCFKo0IQhCEKocdUzX24TaQdEg1ZHQ7f3VvUPf6YVNvmhIyCFXyY+pEWpQL0WMU9lpKStbPGZXCL8CJ5BbET1G2dhyyTjP0xM2+pbS1LJHx62tcDjkduy4a73umeWQ0b6iQOxkOaxoHdxJ2XE64zUhBulG6mjJAE7JGyRgnYBxG7fqRjyuaPiS8PJsj6i/RQva4OorbbHe6O7Q/w78SMHxRu2cFKLGbbWy2+siqoHYcw5x3HUFTdJ7Qq5pqIpIIJnRSuZkktI6jOOexB+66HhU7s0Fn5h+6jdkCMW9aFX11Lb6cz1szIox1d18AdVmfF3E9Vc6n0rXLBHRtAwZadznOd1J+IbeFGXm71d4qfXrHg4GGMaMNYPAUDPcHmpfS0FM6qnjAMmHBjI88tTjsD45rdPDoDHU+t9lUHEZ+pcGle++iXXOr/d5JnXGV00bC9gjjEceRuMt3J7fMrpwm9tXX0riNpIxJg9Mgf+rPaqasma2mr6Q0lPKdMs8cglGn+UaeRdyycAZ+y03hCkcyqbI5oa9wGWjkwdGj6LFz8TGZlRCBnLy3elb7La4fk5D8eR0775qrW9t1oMUbY2gNCWgckKyoUIQhCEIQEIQhNTxCRhCdSJThhwkKAsp4qaYbxNABhjSCB3yBuoKsMQo5/eMeiY3CTPLTjdWzj+lk99ZURYyWBpBHZUiooZqxmmqdqgJwYwNneD3C5mbEf4gm9LTvDvcbC5bLdYYbPRNuD3wzCFuTM0jVtsQeR28p0SOq7lHU0ccjYdGieaRpa2QD5Q0HcuBPPljIPRds1E+B5bC98QzsAdvyTDoapx3qf+i2cOLEgyOvzOB+SgnxJ3AtaAb+qfe9sbS57g1o5klRnDpzbnuP4j6iV8nklxwf+On7Lrbbdf7yYvlx/PyH2XZV22WBjJoDp1tGoEbFbPxdhlB5fKFW+ESCIi/MU0H6Tn8/K1ThC3uhoopZfmLf0WZ2e2y1NR6tU8GKM50AbErZLOc0MfgYTMnKjyHDk7KXExZcdp5+67kIQq6soQvChCElpS001OBCF6vHNDhgr1CEKHvFlZcI9LioZvCcWtoOS1vIK4rzG6jdE0m1IJHAUqzVcLwTM3ao/wDwXBryS7HbKu6EhhYdwlErgqvFwxTxtDdGcd05VcOR1EHpkYA5KyITum2qSdR26qlLw1HT6WtJ0hWWliEMQYOidK9Q1gbskc8u3QhCS5PTElxQkPXqEq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6" descr="data:image/jpeg;base64,/9j/4AAQSkZJRgABAQAAAQABAAD/2wCEAAkGBwgHBgkIBwgKCgkLDRYPDQwMDRsUFRAWIB0iIiAdHx8kKDQsJCYxJx8fLT0tMTU3Ojo6Iys/RD84QzQ5OjcBCgoKDQwNGg8PGjclHyU3Nzc3Nzc3Nzc3Nzc3Nzc3Nzc3Nzc3Nzc3Nzc3Nzc3Nzc3Nzc3Nzc3Nzc3Nzc3Nzc3N//AABEIAFoAeAMBIgACEQEDEQH/xAAcAAABBQEBAQAAAAAAAAAAAAAAAgMFBgcEAQj/xAA4EAABAwMCBQEGAwYHAAAAAAABAAIDBAUREiEGMUFRYRMHFCIycYEzkaEVIyRSscEWQnKCkqLR/8QAGgEAAQUBAAAAAAAAAAAAAAAAAAECAwQFBv/EAC4RAAEEAQIEBAQHAAAAAAAAAAEAAgMRBCExBRITQRQikfAVUWGBI0JxobHB8f/aAAwDAQACEQMRAD8A25oS0BCEIQhCEIQhCEIQuK9XBtqtNXXvaXinic/SOuByWG1/GvEdVUum/ak8O+RHCdLW+MdfuopJmx7q/h8PkywS00At/Qqp7OeI5+IrGZK3Bq6eQxSvAwH7Ah2Pod/Ktaka4OAIVSaJ0MhjduEIQhKo0JLglIQhMOCEtwQnJE4hCE1KhCFT7x7QLfb6t9NTwSVbozpe9rg1oPUA9UIVsnmjp4XzTvayKNpc5zjgABZVxl7Sqwfw9iAgEj/TjmeMuce/gAAnvsnONeNIbta6Klo9cIqJXCZjueWjIG22Duf9qpcsMUzdM8UcjQcgPaDg9x2SH6JzasE7JiS41z3SvqK6rqpZonRyPqJ3OyHc8NzpHjb7qJLK07B9L/qc9w/TSf7pVbLT08rmUcr3vb80OC8fZ3MH65SHTyYBdTTNJ6Fhys2XnB82q6zCmxns/C8nv73/ACpK33m5Wan9C13CeHLi+R8fw63HHTsMKatPtVvltqA2vnir4f8AMyYBrseHAf1yqh6rh+LE+Md3NICsvs/iPr3aTH7t3osHkjWT+jh+arSZL4WGQ9v8ViePHdGKaHWe/wBzvuts4Y4lt3E1AKq3SbtwJYXfPGfI/oeRUysZoS2y8YWuqthFO+oc9tZFG34HwgZc4joQcDPUkLQWcYUpm0vppWxZ+fIJ/JWouKY5ja55q1zU+A8PPSFj36qyoSIpWTRNlicHMeMtcOoS1og3qFnbLxyF6UJyRCEISJU3P+C8ZIJBAI6L56mHur5I5yGmJxY4k7ZC+hJwSPCxX2mWSKKOsqnUzHElji5zQcMDwXn7NBUE0pjr9a9U8AUSVURUC5V8ToCPdKR5fJMeRfjAaPO/5fVd1ZVMjppHNcHO0nAHdclfMyL4nHEbQA0NG3gABSVitE81ZTuuMWjW8aKfOSO2s9/A7c0r5WsoE7pNLT/CHC1Z+y4z6GZZPjkceZJVldwfX6QRG0rS7PQx01GwaBnHZSGkdgo/DNdqVP4gt0Cxmp4TrPTcHxNORy7pHDVvbaaOemcTrdUOkdq+jQP0AWxz00cjT8AzhUfim2+7VMc8TcMcCHLN4pi1jktKv4OTzSBrlU7m51Hcqe5huumbE6CoI3MYJBDvpkYP1C7BW0ro9bZ4y0jIIdlL3ByDhRj7LTy3SlnihYxupwlZG0APzuCQOe4/VYMLGzlsZ0O39rXkPSaXLUeCpvVsEJ32c7APbJIU8oLhWKSGmIeCAd8KdXawN5I2tHYLlJjzSF3zQhCFKo0IQhCEKocdUzX24TaQdEg1ZHQ7f3VvUPf6YVNvmhIyCFXyY+pEWpQL0WMU9lpKStbPGZXCL8CJ5BbET1G2dhyyTjP0xM2+pbS1LJHx62tcDjkduy4a73umeWQ0b6iQOxkOaxoHdxJ2XE64zUhBulG6mjJAE7JGyRgnYBxG7fqRjyuaPiS8PJsj6i/RQva4OorbbHe6O7Q/w78SMHxRu2cFKLGbbWy2+siqoHYcw5x3HUFTdJ7Qq5pqIpIIJnRSuZkktI6jOOexB+66HhU7s0Fn5h+6jdkCMW9aFX11Lb6cz1szIox1d18AdVmfF3E9Vc6n0rXLBHRtAwZadznOd1J+IbeFGXm71d4qfXrHg4GGMaMNYPAUDPcHmpfS0FM6qnjAMmHBjI88tTjsD45rdPDoDHU+t9lUHEZ+pcGle++iXXOr/d5JnXGV00bC9gjjEceRuMt3J7fMrpwm9tXX0riNpIxJg9Mgf+rPaqasma2mr6Q0lPKdMs8cglGn+UaeRdyycAZ+y03hCkcyqbI5oa9wGWjkwdGj6LFz8TGZlRCBnLy3elb7La4fk5D8eR0775qrW9t1oMUbY2gNCWgckKyoUIQhCEIQEIQhNTxCRhCdSJThhwkKAsp4qaYbxNABhjSCB3yBuoKsMQo5/eMeiY3CTPLTjdWzj+lk99ZURYyWBpBHZUiooZqxmmqdqgJwYwNneD3C5mbEf4gm9LTvDvcbC5bLdYYbPRNuD3wzCFuTM0jVtsQeR28p0SOq7lHU0ccjYdGieaRpa2QD5Q0HcuBPPljIPRds1E+B5bC98QzsAdvyTDoapx3qf+i2cOLEgyOvzOB+SgnxJ3AtaAb+qfe9sbS57g1o5klRnDpzbnuP4j6iV8nklxwf+On7Lrbbdf7yYvlx/PyH2XZV22WBjJoDp1tGoEbFbPxdhlB5fKFW+ESCIi/MU0H6Tn8/K1ThC3uhoopZfmLf0WZ2e2y1NR6tU8GKM50AbErZLOc0MfgYTMnKjyHDk7KXExZcdp5+67kIQq6soQvChCElpS001OBCF6vHNDhgr1CEKHvFlZcI9LioZvCcWtoOS1vIK4rzG6jdE0m1IJHAUqzVcLwTM3ao/wDwXBryS7HbKu6EhhYdwlErgqvFwxTxtDdGcd05VcOR1EHpkYA5KyITum2qSdR26qlLw1HT6WtJ0hWWliEMQYOidK9Q1gbskc8u3QhCS5PTElxQkPXqEq//2Q=="/>
          <p:cNvSpPr>
            <a:spLocks noChangeAspect="1" noChangeArrowheads="1"/>
          </p:cNvSpPr>
          <p:nvPr/>
        </p:nvSpPr>
        <p:spPr bwMode="auto">
          <a:xfrm>
            <a:off x="300037" y="-1"/>
            <a:ext cx="312738" cy="31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1" name="Picture 2" descr="http://t2.gstatic.com/images?q=tbn:ANd9GcT-6JOvfnHy44O4tTFmPP_9wUCUe8Strubwrr1sA4kJmkQb-6h2-2pIoi2ZwqSlz6cFTWmPpwysyrm4H6agbc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7330" y="-12970"/>
            <a:ext cx="1606670" cy="120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400" y="1648800"/>
            <a:ext cx="5443200" cy="2439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Committees/work groups for each priority?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Frequency of coalition meetings for 2021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75" dirty="0" smtClean="0">
                <a:solidFill>
                  <a:srgbClr val="005493"/>
                </a:solidFill>
                <a:latin typeface="+mj-lt"/>
                <a:ea typeface="+mj-ea"/>
                <a:cs typeface="+mj-cs"/>
              </a:rPr>
              <a:t>Exploring funding sources?</a:t>
            </a:r>
            <a:endParaRPr lang="en-US" sz="2075" dirty="0">
              <a:solidFill>
                <a:srgbClr val="005493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5839921"/>
      </p:ext>
    </p:extLst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6419</TotalTime>
  <Words>411</Words>
  <Application>Microsoft Office PowerPoint</Application>
  <PresentationFormat>On-screen Show (16:9)</PresentationFormat>
  <Paragraphs>95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Wingdings</vt:lpstr>
      <vt:lpstr>PT Sans Narrow</vt:lpstr>
      <vt:lpstr>Open Sans</vt:lpstr>
      <vt:lpstr>Tropic</vt:lpstr>
      <vt:lpstr>MV Falls Prevention Coalition 2021 Kick-off</vt:lpstr>
      <vt:lpstr>Current Falls Prevention Coalition Members </vt:lpstr>
      <vt:lpstr>2020 Coalition Review – Update on Housing Safety Modification Pilot Program</vt:lpstr>
      <vt:lpstr>2020 Coalition Review Island-wide Older Adult Survey is complete</vt:lpstr>
      <vt:lpstr>2020 Coalition review continued</vt:lpstr>
      <vt:lpstr>Our vision for 2021</vt:lpstr>
      <vt:lpstr>What do we want to accomplish?</vt:lpstr>
      <vt:lpstr>How do we want to work together?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HAMV 2020 Survey</dc:title>
  <dc:creator>Cindy Trish</dc:creator>
  <cp:lastModifiedBy>Cindy Trish</cp:lastModifiedBy>
  <cp:revision>37</cp:revision>
  <cp:lastPrinted>2020-12-10T18:24:50Z</cp:lastPrinted>
  <dcterms:modified xsi:type="dcterms:W3CDTF">2021-01-14T23:36:45Z</dcterms:modified>
</cp:coreProperties>
</file>