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5" r:id="rId3"/>
    <p:sldId id="262" r:id="rId4"/>
    <p:sldId id="275" r:id="rId5"/>
    <p:sldId id="274" r:id="rId6"/>
    <p:sldId id="263" r:id="rId7"/>
    <p:sldId id="267" r:id="rId8"/>
    <p:sldId id="271" r:id="rId9"/>
    <p:sldId id="257" r:id="rId10"/>
    <p:sldId id="259" r:id="rId11"/>
    <p:sldId id="269" r:id="rId12"/>
    <p:sldId id="276" r:id="rId13"/>
    <p:sldId id="278" r:id="rId14"/>
    <p:sldId id="279" r:id="rId15"/>
    <p:sldId id="280" r:id="rId16"/>
    <p:sldId id="281" r:id="rId17"/>
    <p:sldId id="261" r:id="rId18"/>
    <p:sldId id="277" r:id="rId19"/>
    <p:sldId id="282" r:id="rId20"/>
    <p:sldId id="272" r:id="rId21"/>
    <p:sldId id="266" r:id="rId2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Age</a:t>
            </a:r>
            <a:r>
              <a:rPr lang="en-US" baseline="0" dirty="0" smtClean="0"/>
              <a:t> ranges of respondents*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72299766392506E-2"/>
          <c:y val="0.1285225372057974"/>
          <c:w val="0.81614747187042225"/>
          <c:h val="0.710453887976525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60-64</c:v>
                </c:pt>
                <c:pt idx="1">
                  <c:v>65-69</c:v>
                </c:pt>
                <c:pt idx="2">
                  <c:v>70-74</c:v>
                </c:pt>
                <c:pt idx="3">
                  <c:v>75-79</c:v>
                </c:pt>
                <c:pt idx="4">
                  <c:v>80-84</c:v>
                </c:pt>
                <c:pt idx="5">
                  <c:v>85+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 formatCode="0.00%">
                  <c:v>0.15</c:v>
                </c:pt>
                <c:pt idx="1">
                  <c:v>0.22</c:v>
                </c:pt>
                <c:pt idx="2">
                  <c:v>0.26</c:v>
                </c:pt>
                <c:pt idx="3">
                  <c:v>0.18</c:v>
                </c:pt>
                <c:pt idx="4" formatCode="0.00%">
                  <c:v>9.4500000000000001E-2</c:v>
                </c:pt>
                <c:pt idx="5" formatCode="0.00%">
                  <c:v>8.9800000000000005E-2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60-64</c:v>
                </c:pt>
                <c:pt idx="1">
                  <c:v>65-69</c:v>
                </c:pt>
                <c:pt idx="2">
                  <c:v>70-74</c:v>
                </c:pt>
                <c:pt idx="3">
                  <c:v>75-79</c:v>
                </c:pt>
                <c:pt idx="4">
                  <c:v>80-84</c:v>
                </c:pt>
                <c:pt idx="5">
                  <c:v>85+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60-64</c:v>
                </c:pt>
                <c:pt idx="1">
                  <c:v>65-69</c:v>
                </c:pt>
                <c:pt idx="2">
                  <c:v>70-74</c:v>
                </c:pt>
                <c:pt idx="3">
                  <c:v>75-79</c:v>
                </c:pt>
                <c:pt idx="4">
                  <c:v>80-84</c:v>
                </c:pt>
                <c:pt idx="5">
                  <c:v>85+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Problem</a:t>
            </a:r>
            <a:r>
              <a:rPr lang="en-US" baseline="0" dirty="0" smtClean="0"/>
              <a:t> </a:t>
            </a:r>
            <a:r>
              <a:rPr lang="en-US" dirty="0" smtClean="0"/>
              <a:t>with Features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Sidewalks</c:v>
                </c:pt>
                <c:pt idx="1">
                  <c:v>Crosswalks</c:v>
                </c:pt>
                <c:pt idx="2">
                  <c:v>Bicycle Paths</c:v>
                </c:pt>
                <c:pt idx="3">
                  <c:v>Accessible Parking</c:v>
                </c:pt>
                <c:pt idx="4">
                  <c:v>Snow Removal</c:v>
                </c:pt>
                <c:pt idx="5">
                  <c:v>Road Maintenance</c:v>
                </c:pt>
                <c:pt idx="6">
                  <c:v>Street Lighting</c:v>
                </c:pt>
                <c:pt idx="7">
                  <c:v>Access to Public Buildings</c:v>
                </c:pt>
                <c:pt idx="8">
                  <c:v>Access to stores</c:v>
                </c:pt>
                <c:pt idx="9">
                  <c:v>Access to beaches</c:v>
                </c:pt>
                <c:pt idx="10">
                  <c:v>Getting in/out ocean</c:v>
                </c:pt>
                <c:pt idx="11">
                  <c:v>Parks/Parkelts</c:v>
                </c:pt>
                <c:pt idx="12">
                  <c:v>Access to open space</c:v>
                </c:pt>
                <c:pt idx="13">
                  <c:v>Benches for sitting</c:v>
                </c:pt>
              </c:strCache>
            </c:strRef>
          </c:cat>
          <c:val>
            <c:numRef>
              <c:f>Sheet1!$B$2:$B$15</c:f>
              <c:numCache>
                <c:formatCode>0.00%</c:formatCode>
                <c:ptCount val="14"/>
                <c:pt idx="0">
                  <c:v>0.25</c:v>
                </c:pt>
                <c:pt idx="1">
                  <c:v>0.12</c:v>
                </c:pt>
                <c:pt idx="2">
                  <c:v>0.23400000000000001</c:v>
                </c:pt>
                <c:pt idx="3" formatCode="General">
                  <c:v>0.26300000000000001</c:v>
                </c:pt>
                <c:pt idx="4" formatCode="General">
                  <c:v>0.16500000000000001</c:v>
                </c:pt>
                <c:pt idx="5" formatCode="General">
                  <c:v>0.255</c:v>
                </c:pt>
                <c:pt idx="6" formatCode="General">
                  <c:v>0.2</c:v>
                </c:pt>
                <c:pt idx="7" formatCode="General">
                  <c:v>0.06</c:v>
                </c:pt>
                <c:pt idx="8" formatCode="General">
                  <c:v>7.6999999999999999E-2</c:v>
                </c:pt>
                <c:pt idx="9" formatCode="General">
                  <c:v>0.214</c:v>
                </c:pt>
                <c:pt idx="10" formatCode="General">
                  <c:v>0.128</c:v>
                </c:pt>
                <c:pt idx="11" formatCode="General">
                  <c:v>0</c:v>
                </c:pt>
                <c:pt idx="12" formatCode="General">
                  <c:v>7.5999999999999998E-2</c:v>
                </c:pt>
                <c:pt idx="13" formatCode="General">
                  <c:v>0.13500000000000001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Sidewalks</c:v>
                </c:pt>
                <c:pt idx="1">
                  <c:v>Crosswalks</c:v>
                </c:pt>
                <c:pt idx="2">
                  <c:v>Bicycle Paths</c:v>
                </c:pt>
                <c:pt idx="3">
                  <c:v>Accessible Parking</c:v>
                </c:pt>
                <c:pt idx="4">
                  <c:v>Snow Removal</c:v>
                </c:pt>
                <c:pt idx="5">
                  <c:v>Road Maintenance</c:v>
                </c:pt>
                <c:pt idx="6">
                  <c:v>Street Lighting</c:v>
                </c:pt>
                <c:pt idx="7">
                  <c:v>Access to Public Buildings</c:v>
                </c:pt>
                <c:pt idx="8">
                  <c:v>Access to stores</c:v>
                </c:pt>
                <c:pt idx="9">
                  <c:v>Access to beaches</c:v>
                </c:pt>
                <c:pt idx="10">
                  <c:v>Getting in/out ocean</c:v>
                </c:pt>
                <c:pt idx="11">
                  <c:v>Parks/Parkelts</c:v>
                </c:pt>
                <c:pt idx="12">
                  <c:v>Access to open space</c:v>
                </c:pt>
                <c:pt idx="13">
                  <c:v>Benches for sitting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0.75</c:v>
                </c:pt>
                <c:pt idx="1">
                  <c:v>0.88</c:v>
                </c:pt>
                <c:pt idx="2">
                  <c:v>0.76600000000000001</c:v>
                </c:pt>
                <c:pt idx="3">
                  <c:v>0.73699999999999999</c:v>
                </c:pt>
                <c:pt idx="4">
                  <c:v>0.83499999999999996</c:v>
                </c:pt>
                <c:pt idx="5">
                  <c:v>0.745</c:v>
                </c:pt>
                <c:pt idx="6">
                  <c:v>0.8</c:v>
                </c:pt>
                <c:pt idx="7">
                  <c:v>0.94</c:v>
                </c:pt>
                <c:pt idx="8">
                  <c:v>0.92300000000000004</c:v>
                </c:pt>
                <c:pt idx="9">
                  <c:v>0.78600000000000003</c:v>
                </c:pt>
                <c:pt idx="10">
                  <c:v>0.872</c:v>
                </c:pt>
                <c:pt idx="11">
                  <c:v>0.94599999999999995</c:v>
                </c:pt>
                <c:pt idx="12">
                  <c:v>0.92400000000000004</c:v>
                </c:pt>
                <c:pt idx="13">
                  <c:v>0.86499999999999999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Sidewalks</c:v>
                </c:pt>
                <c:pt idx="1">
                  <c:v>Crosswalks</c:v>
                </c:pt>
                <c:pt idx="2">
                  <c:v>Bicycle Paths</c:v>
                </c:pt>
                <c:pt idx="3">
                  <c:v>Accessible Parking</c:v>
                </c:pt>
                <c:pt idx="4">
                  <c:v>Snow Removal</c:v>
                </c:pt>
                <c:pt idx="5">
                  <c:v>Road Maintenance</c:v>
                </c:pt>
                <c:pt idx="6">
                  <c:v>Street Lighting</c:v>
                </c:pt>
                <c:pt idx="7">
                  <c:v>Access to Public Buildings</c:v>
                </c:pt>
                <c:pt idx="8">
                  <c:v>Access to stores</c:v>
                </c:pt>
                <c:pt idx="9">
                  <c:v>Access to beaches</c:v>
                </c:pt>
                <c:pt idx="10">
                  <c:v>Getting in/out ocean</c:v>
                </c:pt>
                <c:pt idx="11">
                  <c:v>Parks/Parkelts</c:v>
                </c:pt>
                <c:pt idx="12">
                  <c:v>Access to open space</c:v>
                </c:pt>
                <c:pt idx="13">
                  <c:v>Benches for sitting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11533104"/>
        <c:axId val="411539376"/>
      </c:barChart>
      <c:catAx>
        <c:axId val="41153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539376"/>
        <c:crosses val="autoZero"/>
        <c:auto val="1"/>
        <c:lblAlgn val="ctr"/>
        <c:lblOffset val="100"/>
        <c:noMultiLvlLbl val="0"/>
      </c:catAx>
      <c:valAx>
        <c:axId val="41153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53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Likelihood to use</a:t>
            </a:r>
            <a:r>
              <a:rPr lang="en-US" b="1" baseline="0" dirty="0" smtClean="0"/>
              <a:t> transportation options*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72299766392506E-2"/>
          <c:y val="0.1285225372057974"/>
          <c:w val="0.81614747187042225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Almost Certain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VTA routes closer to home</c:v>
                </c:pt>
                <c:pt idx="1">
                  <c:v>Microtransit</c:v>
                </c:pt>
                <c:pt idx="2">
                  <c:v>On demand door-to-door</c:v>
                </c:pt>
                <c:pt idx="3">
                  <c:v>Dedicated bike paths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0%">
                  <c:v>0.1</c:v>
                </c:pt>
                <c:pt idx="1">
                  <c:v>7.5399999999999995E-2</c:v>
                </c:pt>
                <c:pt idx="2">
                  <c:v>0.13</c:v>
                </c:pt>
                <c:pt idx="3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Maybe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VTA routes closer to home</c:v>
                </c:pt>
                <c:pt idx="1">
                  <c:v>Microtransit</c:v>
                </c:pt>
                <c:pt idx="2">
                  <c:v>On demand door-to-door</c:v>
                </c:pt>
                <c:pt idx="3">
                  <c:v>Dedicated bike paths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 formatCode="0.00%">
                  <c:v>0.32</c:v>
                </c:pt>
                <c:pt idx="1">
                  <c:v>0.2843</c:v>
                </c:pt>
                <c:pt idx="2">
                  <c:v>0.32</c:v>
                </c:pt>
                <c:pt idx="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Definitely Not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VTA routes closer to home</c:v>
                </c:pt>
                <c:pt idx="1">
                  <c:v>Microtransit</c:v>
                </c:pt>
                <c:pt idx="2">
                  <c:v>On demand door-to-door</c:v>
                </c:pt>
                <c:pt idx="3">
                  <c:v>Dedicated bike paths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0.11</c:v>
                </c:pt>
                <c:pt idx="1">
                  <c:v>0.14099999999999999</c:v>
                </c:pt>
                <c:pt idx="2" formatCode="0%">
                  <c:v>0.12</c:v>
                </c:pt>
                <c:pt idx="3" formatCode="0%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534672"/>
        <c:axId val="411535064"/>
      </c:barChart>
      <c:catAx>
        <c:axId val="41153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535064"/>
        <c:crosses val="autoZero"/>
        <c:auto val="1"/>
        <c:lblAlgn val="ctr"/>
        <c:lblOffset val="100"/>
        <c:noMultiLvlLbl val="0"/>
      </c:catAx>
      <c:valAx>
        <c:axId val="4115350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53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6"/>
                <c:pt idx="0">
                  <c:v>&lt;$25k</c:v>
                </c:pt>
                <c:pt idx="1">
                  <c:v>$25-$50k</c:v>
                </c:pt>
                <c:pt idx="2">
                  <c:v>$51-$100k</c:v>
                </c:pt>
                <c:pt idx="3">
                  <c:v>$101-$150k</c:v>
                </c:pt>
                <c:pt idx="4">
                  <c:v>$151-$200k</c:v>
                </c:pt>
                <c:pt idx="5">
                  <c:v>$201k+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9.8484848484848481E-2</c:v>
                </c:pt>
                <c:pt idx="1">
                  <c:v>0.2</c:v>
                </c:pt>
                <c:pt idx="2">
                  <c:v>0.35</c:v>
                </c:pt>
                <c:pt idx="3">
                  <c:v>0.16</c:v>
                </c:pt>
                <c:pt idx="4">
                  <c:v>0.09</c:v>
                </c:pt>
                <c:pt idx="5">
                  <c:v>7.7020202020202017E-2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Sheet1!$A$2:$A$11</c:f>
              <c:strCache>
                <c:ptCount val="6"/>
                <c:pt idx="0">
                  <c:v>&lt;$25k</c:v>
                </c:pt>
                <c:pt idx="1">
                  <c:v>$25-$50k</c:v>
                </c:pt>
                <c:pt idx="2">
                  <c:v>$51-$100k</c:v>
                </c:pt>
                <c:pt idx="3">
                  <c:v>$101-$150k</c:v>
                </c:pt>
                <c:pt idx="4">
                  <c:v>$151-$200k</c:v>
                </c:pt>
                <c:pt idx="5">
                  <c:v>$201k+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Sheet1!$A$2:$A$11</c:f>
              <c:strCache>
                <c:ptCount val="6"/>
                <c:pt idx="0">
                  <c:v>&lt;$25k</c:v>
                </c:pt>
                <c:pt idx="1">
                  <c:v>$25-$50k</c:v>
                </c:pt>
                <c:pt idx="2">
                  <c:v>$51-$100k</c:v>
                </c:pt>
                <c:pt idx="3">
                  <c:v>$101-$150k</c:v>
                </c:pt>
                <c:pt idx="4">
                  <c:v>$151-$200k</c:v>
                </c:pt>
                <c:pt idx="5">
                  <c:v>$201k+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overlay val="0"/>
      <c:spPr>
        <a:solidFill>
          <a:schemeClr val="lt1">
            <a:alpha val="5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lt1">
          <a:hueOff val="0"/>
          <a:satOff val="0"/>
          <a:lumOff val="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Race/Ethnic</a:t>
            </a:r>
            <a:r>
              <a:rPr lang="en-US" baseline="0" dirty="0" smtClean="0"/>
              <a:t>ity</a:t>
            </a:r>
            <a:endParaRPr lang="en-US" dirty="0"/>
          </a:p>
        </c:rich>
      </c:tx>
      <c:layout>
        <c:manualLayout>
          <c:xMode val="edge"/>
          <c:yMode val="edge"/>
          <c:x val="0.27667931789429023"/>
          <c:y val="4.88958175788164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Indian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0.93300000000000005</c:v>
                </c:pt>
                <c:pt idx="1">
                  <c:v>4.2999999999999997E-2</c:v>
                </c:pt>
                <c:pt idx="2">
                  <c:v>1.2E-2</c:v>
                </c:pt>
                <c:pt idx="3">
                  <c:v>1.2E-2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84450664651618"/>
          <c:y val="0.38759072558540691"/>
          <c:w val="0.13232653803322653"/>
          <c:h val="0.33353364362713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872299766392506E-2"/>
          <c:y val="0.1285225372057974"/>
          <c:w val="0.81614747187042225"/>
          <c:h val="0.710453887976525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Vineyard is a great place for people to live as they are aging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Strongly Agree</c:v>
                </c:pt>
                <c:pt idx="1">
                  <c:v>Somewhat Agree</c:v>
                </c:pt>
                <c:pt idx="2">
                  <c:v>Do not agree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0%">
                  <c:v>0.38</c:v>
                </c:pt>
                <c:pt idx="1">
                  <c:v>0.56000000000000005</c:v>
                </c:pt>
                <c:pt idx="2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Strongly Agree</c:v>
                </c:pt>
                <c:pt idx="1">
                  <c:v>Somewhat Agree</c:v>
                </c:pt>
                <c:pt idx="2">
                  <c:v>Do not agree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Strongly Agree</c:v>
                </c:pt>
                <c:pt idx="1">
                  <c:v>Somewhat Agree</c:v>
                </c:pt>
                <c:pt idx="2">
                  <c:v>Do not agree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5.0000040076979863E-2"/>
          <c:y val="0.86264720005721462"/>
          <c:w val="0.89999991984604044"/>
          <c:h val="0.106211673835528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Vineyard is a great place for people to live as they are aging**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1" i="0" u="none" strike="noStrike" kern="1200" spc="0" baseline="0" dirty="0" smtClean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Strongly Agree</c:v>
                </c:pt>
                <c:pt idx="1">
                  <c:v>Somewhat Agree</c:v>
                </c:pt>
                <c:pt idx="2">
                  <c:v>Do not agree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48</c:v>
                </c:pt>
                <c:pt idx="1">
                  <c:v>47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Frequency of Driving Myself*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72299766392506E-2"/>
          <c:y val="0.1285225372057974"/>
          <c:w val="0.81614747187042225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60+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Often Drive Myself</c:v>
                </c:pt>
                <c:pt idx="1">
                  <c:v>Never Drive Myself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0%">
                  <c:v>0.90469999999999995</c:v>
                </c:pt>
                <c:pt idx="1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85-94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Often Drive Myself</c:v>
                </c:pt>
                <c:pt idx="1">
                  <c:v>Never Drive Myself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 formatCode="0.00%">
                  <c:v>0.67</c:v>
                </c:pt>
                <c:pt idx="1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95+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Often Drive Myself</c:v>
                </c:pt>
                <c:pt idx="1">
                  <c:v>Never Drive Myself</c:v>
                </c:pt>
              </c:strCache>
            </c:strRef>
          </c:cat>
          <c:val>
            <c:numRef>
              <c:f>Sheet1!$D$2:$D$5</c:f>
              <c:numCache>
                <c:formatCode>0.00%</c:formatCode>
                <c:ptCount val="4"/>
                <c:pt idx="0">
                  <c:v>0.23080000000000001</c:v>
                </c:pt>
                <c:pt idx="1">
                  <c:v>0.61539999999999995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803736"/>
        <c:axId val="402796680"/>
      </c:barChart>
      <c:catAx>
        <c:axId val="40280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796680"/>
        <c:crosses val="autoZero"/>
        <c:auto val="1"/>
        <c:lblAlgn val="ctr"/>
        <c:lblOffset val="100"/>
        <c:noMultiLvlLbl val="0"/>
      </c:catAx>
      <c:valAx>
        <c:axId val="40279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80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Usage Frequency of Transportation </a:t>
            </a:r>
            <a:r>
              <a:rPr lang="en-US" dirty="0" smtClean="0"/>
              <a:t>Modes*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72299766392506E-2"/>
          <c:y val="0.1285225372057974"/>
          <c:w val="0.81614747187042225"/>
          <c:h val="0.710453887976525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Often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Drive Myself</c:v>
                </c:pt>
                <c:pt idx="1">
                  <c:v>Others Drive</c:v>
                </c:pt>
                <c:pt idx="2">
                  <c:v>Park&amp;Ride</c:v>
                </c:pt>
                <c:pt idx="3">
                  <c:v>Take a taxi</c:v>
                </c:pt>
                <c:pt idx="4">
                  <c:v>Lift</c:v>
                </c:pt>
                <c:pt idx="5">
                  <c:v>VTA buses</c:v>
                </c:pt>
                <c:pt idx="6">
                  <c:v>Ride a bike</c:v>
                </c:pt>
                <c:pt idx="7">
                  <c:v>Walk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0.9</c:v>
                </c:pt>
                <c:pt idx="1">
                  <c:v>0.08</c:v>
                </c:pt>
                <c:pt idx="2">
                  <c:v>0.04</c:v>
                </c:pt>
                <c:pt idx="3">
                  <c:v>8.0000000000000002E-3</c:v>
                </c:pt>
                <c:pt idx="4">
                  <c:v>5.0000000000000001E-3</c:v>
                </c:pt>
                <c:pt idx="5">
                  <c:v>2.7E-2</c:v>
                </c:pt>
                <c:pt idx="6">
                  <c:v>0.12</c:v>
                </c:pt>
                <c:pt idx="7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Drive Myself</c:v>
                </c:pt>
                <c:pt idx="1">
                  <c:v>Others Drive</c:v>
                </c:pt>
                <c:pt idx="2">
                  <c:v>Park&amp;Ride</c:v>
                </c:pt>
                <c:pt idx="3">
                  <c:v>Take a taxi</c:v>
                </c:pt>
                <c:pt idx="4">
                  <c:v>Lift</c:v>
                </c:pt>
                <c:pt idx="5">
                  <c:v>VTA buses</c:v>
                </c:pt>
                <c:pt idx="6">
                  <c:v>Ride a bike</c:v>
                </c:pt>
                <c:pt idx="7">
                  <c:v>Walk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0.04</c:v>
                </c:pt>
                <c:pt idx="1">
                  <c:v>0.43</c:v>
                </c:pt>
                <c:pt idx="2">
                  <c:v>0.496</c:v>
                </c:pt>
                <c:pt idx="3">
                  <c:v>0.57999999999999996</c:v>
                </c:pt>
                <c:pt idx="4">
                  <c:v>0.93</c:v>
                </c:pt>
                <c:pt idx="5">
                  <c:v>0.54</c:v>
                </c:pt>
                <c:pt idx="6">
                  <c:v>0.47</c:v>
                </c:pt>
                <c:pt idx="7">
                  <c:v>0.96899999999999997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Drive Myself</c:v>
                </c:pt>
                <c:pt idx="1">
                  <c:v>Others Drive</c:v>
                </c:pt>
                <c:pt idx="2">
                  <c:v>Park&amp;Ride</c:v>
                </c:pt>
                <c:pt idx="3">
                  <c:v>Take a taxi</c:v>
                </c:pt>
                <c:pt idx="4">
                  <c:v>Lift</c:v>
                </c:pt>
                <c:pt idx="5">
                  <c:v>VTA buses</c:v>
                </c:pt>
                <c:pt idx="6">
                  <c:v>Ride a bike</c:v>
                </c:pt>
                <c:pt idx="7">
                  <c:v>Walk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2800208"/>
        <c:axId val="402799032"/>
      </c:barChart>
      <c:catAx>
        <c:axId val="40280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799032"/>
        <c:crosses val="autoZero"/>
        <c:auto val="1"/>
        <c:lblAlgn val="ctr"/>
        <c:lblOffset val="100"/>
        <c:noMultiLvlLbl val="0"/>
      </c:catAx>
      <c:valAx>
        <c:axId val="40279903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80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Usage Frequency of Transportation </a:t>
            </a:r>
            <a:r>
              <a:rPr lang="en-US" dirty="0" smtClean="0"/>
              <a:t>Modes*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872299766392506E-2"/>
          <c:y val="0.1285225372057974"/>
          <c:w val="0.81614747187042225"/>
          <c:h val="0.710453887976525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Often (&gt;$200k)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Drive Myself</c:v>
                </c:pt>
                <c:pt idx="1">
                  <c:v>Others Drive</c:v>
                </c:pt>
                <c:pt idx="2">
                  <c:v>Park&amp;Ride</c:v>
                </c:pt>
                <c:pt idx="3">
                  <c:v>Take a taxi</c:v>
                </c:pt>
                <c:pt idx="4">
                  <c:v>Lift</c:v>
                </c:pt>
                <c:pt idx="5">
                  <c:v>VTA buses</c:v>
                </c:pt>
                <c:pt idx="6">
                  <c:v>Ride a bike</c:v>
                </c:pt>
                <c:pt idx="7">
                  <c:v>Walk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0.96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0.06</c:v>
                </c:pt>
                <c:pt idx="4">
                  <c:v>0</c:v>
                </c:pt>
                <c:pt idx="5">
                  <c:v>0.06</c:v>
                </c:pt>
                <c:pt idx="6">
                  <c:v>0.22</c:v>
                </c:pt>
                <c:pt idx="7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Often (&lt;$25k)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Drive Myself</c:v>
                </c:pt>
                <c:pt idx="1">
                  <c:v>Others Drive</c:v>
                </c:pt>
                <c:pt idx="2">
                  <c:v>Park&amp;Ride</c:v>
                </c:pt>
                <c:pt idx="3">
                  <c:v>Take a taxi</c:v>
                </c:pt>
                <c:pt idx="4">
                  <c:v>Lift</c:v>
                </c:pt>
                <c:pt idx="5">
                  <c:v>VTA buses</c:v>
                </c:pt>
                <c:pt idx="6">
                  <c:v>Ride a bike</c:v>
                </c:pt>
                <c:pt idx="7">
                  <c:v>Walk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0.7</c:v>
                </c:pt>
                <c:pt idx="1">
                  <c:v>0.18</c:v>
                </c:pt>
                <c:pt idx="2">
                  <c:v>0.03</c:v>
                </c:pt>
                <c:pt idx="3">
                  <c:v>0.05</c:v>
                </c:pt>
                <c:pt idx="4">
                  <c:v>4.5999999999999999E-2</c:v>
                </c:pt>
                <c:pt idx="5">
                  <c:v>0.125</c:v>
                </c:pt>
                <c:pt idx="6">
                  <c:v>0.12</c:v>
                </c:pt>
                <c:pt idx="7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Drive Myself</c:v>
                </c:pt>
                <c:pt idx="1">
                  <c:v>Others Drive</c:v>
                </c:pt>
                <c:pt idx="2">
                  <c:v>Park&amp;Ride</c:v>
                </c:pt>
                <c:pt idx="3">
                  <c:v>Take a taxi</c:v>
                </c:pt>
                <c:pt idx="4">
                  <c:v>Lift</c:v>
                </c:pt>
                <c:pt idx="5">
                  <c:v>VTA buses</c:v>
                </c:pt>
                <c:pt idx="6">
                  <c:v>Ride a bike</c:v>
                </c:pt>
                <c:pt idx="7">
                  <c:v>Walk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2800600"/>
        <c:axId val="411537416"/>
      </c:barChart>
      <c:catAx>
        <c:axId val="402800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537416"/>
        <c:crosses val="autoZero"/>
        <c:auto val="1"/>
        <c:lblAlgn val="ctr"/>
        <c:lblOffset val="100"/>
        <c:noMultiLvlLbl val="0"/>
      </c:catAx>
      <c:valAx>
        <c:axId val="4115374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800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Feature</a:t>
            </a:r>
            <a:r>
              <a:rPr lang="en-US" baseline="0" dirty="0" smtClean="0"/>
              <a:t> Importance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Essential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Sidewalks</c:v>
                </c:pt>
                <c:pt idx="1">
                  <c:v>Crosswalks</c:v>
                </c:pt>
                <c:pt idx="2">
                  <c:v>Bicycle Paths</c:v>
                </c:pt>
                <c:pt idx="3">
                  <c:v>Accessible Parking</c:v>
                </c:pt>
                <c:pt idx="4">
                  <c:v>Snow Removal</c:v>
                </c:pt>
                <c:pt idx="5">
                  <c:v>Road Maintenance</c:v>
                </c:pt>
                <c:pt idx="6">
                  <c:v>Street Lighting</c:v>
                </c:pt>
                <c:pt idx="7">
                  <c:v>Access to Public Buildings</c:v>
                </c:pt>
                <c:pt idx="8">
                  <c:v>Access to stores</c:v>
                </c:pt>
                <c:pt idx="9">
                  <c:v>Access to beaches</c:v>
                </c:pt>
                <c:pt idx="10">
                  <c:v>Getting in/out ocean</c:v>
                </c:pt>
                <c:pt idx="11">
                  <c:v>Parks/Parkelts</c:v>
                </c:pt>
                <c:pt idx="12">
                  <c:v>Access to open space</c:v>
                </c:pt>
                <c:pt idx="13">
                  <c:v>Benches for sitting</c:v>
                </c:pt>
              </c:strCache>
            </c:strRef>
          </c:cat>
          <c:val>
            <c:numRef>
              <c:f>Sheet1!$B$2:$B$15</c:f>
              <c:numCache>
                <c:formatCode>0.00%</c:formatCode>
                <c:ptCount val="14"/>
                <c:pt idx="0">
                  <c:v>0.47499999999999998</c:v>
                </c:pt>
                <c:pt idx="1">
                  <c:v>0.61</c:v>
                </c:pt>
                <c:pt idx="2">
                  <c:v>0.55700000000000005</c:v>
                </c:pt>
                <c:pt idx="3" formatCode="General">
                  <c:v>0.59</c:v>
                </c:pt>
                <c:pt idx="4" formatCode="General">
                  <c:v>0.78900000000000003</c:v>
                </c:pt>
                <c:pt idx="5" formatCode="General">
                  <c:v>0.77400000000000002</c:v>
                </c:pt>
                <c:pt idx="6" formatCode="General">
                  <c:v>0.50800000000000001</c:v>
                </c:pt>
                <c:pt idx="7" formatCode="General">
                  <c:v>0.54</c:v>
                </c:pt>
                <c:pt idx="8" formatCode="General">
                  <c:v>0.6</c:v>
                </c:pt>
                <c:pt idx="9" formatCode="General">
                  <c:v>0.66500000000000004</c:v>
                </c:pt>
                <c:pt idx="10" formatCode="General">
                  <c:v>0.432</c:v>
                </c:pt>
                <c:pt idx="11" formatCode="General">
                  <c:v>0.54900000000000004</c:v>
                </c:pt>
                <c:pt idx="12" formatCode="General">
                  <c:v>0.72</c:v>
                </c:pt>
                <c:pt idx="13" formatCode="General">
                  <c:v>0.495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Sidewalks</c:v>
                </c:pt>
                <c:pt idx="1">
                  <c:v>Crosswalks</c:v>
                </c:pt>
                <c:pt idx="2">
                  <c:v>Bicycle Paths</c:v>
                </c:pt>
                <c:pt idx="3">
                  <c:v>Accessible Parking</c:v>
                </c:pt>
                <c:pt idx="4">
                  <c:v>Snow Removal</c:v>
                </c:pt>
                <c:pt idx="5">
                  <c:v>Road Maintenance</c:v>
                </c:pt>
                <c:pt idx="6">
                  <c:v>Street Lighting</c:v>
                </c:pt>
                <c:pt idx="7">
                  <c:v>Access to Public Buildings</c:v>
                </c:pt>
                <c:pt idx="8">
                  <c:v>Access to stores</c:v>
                </c:pt>
                <c:pt idx="9">
                  <c:v>Access to beaches</c:v>
                </c:pt>
                <c:pt idx="10">
                  <c:v>Getting in/out ocean</c:v>
                </c:pt>
                <c:pt idx="11">
                  <c:v>Parks/Parkelts</c:v>
                </c:pt>
                <c:pt idx="12">
                  <c:v>Access to open space</c:v>
                </c:pt>
                <c:pt idx="13">
                  <c:v>Benches for sitting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0.38</c:v>
                </c:pt>
                <c:pt idx="1">
                  <c:v>0.3</c:v>
                </c:pt>
                <c:pt idx="2">
                  <c:v>0.28999999999999998</c:v>
                </c:pt>
                <c:pt idx="3">
                  <c:v>0.29799999999999999</c:v>
                </c:pt>
                <c:pt idx="4">
                  <c:v>0.17499999999999999</c:v>
                </c:pt>
                <c:pt idx="5">
                  <c:v>0.20799999999999999</c:v>
                </c:pt>
                <c:pt idx="6">
                  <c:v>0.376</c:v>
                </c:pt>
                <c:pt idx="7">
                  <c:v>0.376</c:v>
                </c:pt>
                <c:pt idx="8">
                  <c:v>0.316</c:v>
                </c:pt>
                <c:pt idx="9">
                  <c:v>0.25</c:v>
                </c:pt>
                <c:pt idx="10">
                  <c:v>0.312</c:v>
                </c:pt>
                <c:pt idx="11">
                  <c:v>0.36499999999999999</c:v>
                </c:pt>
                <c:pt idx="12">
                  <c:v>0.22500000000000001</c:v>
                </c:pt>
                <c:pt idx="13">
                  <c:v>0.40600000000000003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Important at All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Sidewalks</c:v>
                </c:pt>
                <c:pt idx="1">
                  <c:v>Crosswalks</c:v>
                </c:pt>
                <c:pt idx="2">
                  <c:v>Bicycle Paths</c:v>
                </c:pt>
                <c:pt idx="3">
                  <c:v>Accessible Parking</c:v>
                </c:pt>
                <c:pt idx="4">
                  <c:v>Snow Removal</c:v>
                </c:pt>
                <c:pt idx="5">
                  <c:v>Road Maintenance</c:v>
                </c:pt>
                <c:pt idx="6">
                  <c:v>Street Lighting</c:v>
                </c:pt>
                <c:pt idx="7">
                  <c:v>Access to Public Buildings</c:v>
                </c:pt>
                <c:pt idx="8">
                  <c:v>Access to stores</c:v>
                </c:pt>
                <c:pt idx="9">
                  <c:v>Access to beaches</c:v>
                </c:pt>
                <c:pt idx="10">
                  <c:v>Getting in/out ocean</c:v>
                </c:pt>
                <c:pt idx="11">
                  <c:v>Parks/Parkelts</c:v>
                </c:pt>
                <c:pt idx="12">
                  <c:v>Access to open space</c:v>
                </c:pt>
                <c:pt idx="13">
                  <c:v>Benches for sitting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0.14000000000000001</c:v>
                </c:pt>
                <c:pt idx="1">
                  <c:v>8.5000000000000006E-2</c:v>
                </c:pt>
                <c:pt idx="2">
                  <c:v>0.14899999999999999</c:v>
                </c:pt>
                <c:pt idx="3">
                  <c:v>0.11</c:v>
                </c:pt>
                <c:pt idx="4">
                  <c:v>3.5999999999999997E-2</c:v>
                </c:pt>
                <c:pt idx="5">
                  <c:v>1.7999999999999999E-2</c:v>
                </c:pt>
                <c:pt idx="6">
                  <c:v>0.11600000000000001</c:v>
                </c:pt>
                <c:pt idx="7">
                  <c:v>8.5000000000000006E-2</c:v>
                </c:pt>
                <c:pt idx="8">
                  <c:v>7.9000000000000001E-2</c:v>
                </c:pt>
                <c:pt idx="9">
                  <c:v>8.5000000000000006E-2</c:v>
                </c:pt>
                <c:pt idx="10">
                  <c:v>0.25600000000000001</c:v>
                </c:pt>
                <c:pt idx="11">
                  <c:v>8.5999999999999993E-2</c:v>
                </c:pt>
                <c:pt idx="12">
                  <c:v>5.5E-2</c:v>
                </c:pt>
                <c:pt idx="13">
                  <c:v>9.9000000000000005E-2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11536240"/>
        <c:axId val="411538200"/>
      </c:barChart>
      <c:catAx>
        <c:axId val="41153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538200"/>
        <c:crosses val="autoZero"/>
        <c:auto val="1"/>
        <c:lblAlgn val="ctr"/>
        <c:lblOffset val="100"/>
        <c:noMultiLvlLbl val="0"/>
      </c:catAx>
      <c:valAx>
        <c:axId val="411538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53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FF876-AC07-4E47-A6FA-72DDF15947D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AB740853-EDE8-4C2F-8DE5-FBF03D78BB41}">
      <dgm:prSet phldrT="[Text]"/>
      <dgm:spPr/>
      <dgm:t>
        <a:bodyPr/>
        <a:lstStyle/>
        <a:p>
          <a:r>
            <a:rPr lang="en-US" dirty="0" smtClean="0"/>
            <a:t>Older Adults Aspire to be:</a:t>
          </a:r>
        </a:p>
        <a:p>
          <a:endParaRPr lang="en-US" dirty="0" smtClean="0"/>
        </a:p>
        <a:p>
          <a:r>
            <a:rPr lang="en-US" dirty="0" smtClean="0"/>
            <a:t>Self-sufficient</a:t>
          </a:r>
        </a:p>
        <a:p>
          <a:r>
            <a:rPr lang="en-US" dirty="0" smtClean="0"/>
            <a:t>Independent</a:t>
          </a:r>
        </a:p>
        <a:p>
          <a:r>
            <a:rPr lang="en-US" dirty="0" smtClean="0"/>
            <a:t>Socially connected</a:t>
          </a:r>
        </a:p>
        <a:p>
          <a:r>
            <a:rPr lang="en-US" dirty="0" smtClean="0"/>
            <a:t>Engaged with family, friends and the community</a:t>
          </a:r>
          <a:endParaRPr lang="en-US" dirty="0"/>
        </a:p>
      </dgm:t>
    </dgm:pt>
    <dgm:pt modelId="{154DC368-6082-45DD-8C88-E734C5BC2900}" type="parTrans" cxnId="{51035C0B-3F73-4B6E-83F9-913A247CBD5F}">
      <dgm:prSet/>
      <dgm:spPr/>
      <dgm:t>
        <a:bodyPr/>
        <a:lstStyle/>
        <a:p>
          <a:endParaRPr lang="en-US"/>
        </a:p>
      </dgm:t>
    </dgm:pt>
    <dgm:pt modelId="{CAAAB1D9-61D5-46C8-8F18-8FEC79B47D12}" type="sibTrans" cxnId="{51035C0B-3F73-4B6E-83F9-913A247CBD5F}">
      <dgm:prSet/>
      <dgm:spPr/>
      <dgm:t>
        <a:bodyPr/>
        <a:lstStyle/>
        <a:p>
          <a:endParaRPr lang="en-US"/>
        </a:p>
      </dgm:t>
    </dgm:pt>
    <dgm:pt modelId="{54824525-A9C4-4F81-8FE6-30CBC289AB31}">
      <dgm:prSet phldrT="[Text]"/>
      <dgm:spPr/>
      <dgm:t>
        <a:bodyPr/>
        <a:lstStyle/>
        <a:p>
          <a:r>
            <a:rPr lang="en-US" dirty="0" smtClean="0"/>
            <a:t>Transportation Elements:</a:t>
          </a:r>
        </a:p>
        <a:p>
          <a:endParaRPr lang="en-US" dirty="0" smtClean="0"/>
        </a:p>
        <a:p>
          <a:r>
            <a:rPr lang="en-US" dirty="0" smtClean="0"/>
            <a:t>Essential  &amp; Enrichment</a:t>
          </a:r>
        </a:p>
        <a:p>
          <a:r>
            <a:rPr lang="en-US" dirty="0" smtClean="0"/>
            <a:t>Scheduled  &amp; Unscheduled</a:t>
          </a:r>
        </a:p>
        <a:p>
          <a:r>
            <a:rPr lang="en-US" dirty="0" smtClean="0"/>
            <a:t>On-island/off-island </a:t>
          </a:r>
        </a:p>
        <a:p>
          <a:endParaRPr lang="en-US" dirty="0" smtClean="0"/>
        </a:p>
      </dgm:t>
    </dgm:pt>
    <dgm:pt modelId="{E5050B8C-A13E-4DEE-9C98-871A11058C78}" type="parTrans" cxnId="{BB0F2B51-D0F6-400B-8D43-BE5AB2764F36}">
      <dgm:prSet/>
      <dgm:spPr/>
      <dgm:t>
        <a:bodyPr/>
        <a:lstStyle/>
        <a:p>
          <a:endParaRPr lang="en-US"/>
        </a:p>
      </dgm:t>
    </dgm:pt>
    <dgm:pt modelId="{291EBCBB-FCE1-4DC3-BF37-3C321E6407BC}" type="sibTrans" cxnId="{BB0F2B51-D0F6-400B-8D43-BE5AB2764F36}">
      <dgm:prSet/>
      <dgm:spPr/>
      <dgm:t>
        <a:bodyPr/>
        <a:lstStyle/>
        <a:p>
          <a:endParaRPr lang="en-US"/>
        </a:p>
      </dgm:t>
    </dgm:pt>
    <dgm:pt modelId="{A8AA2268-420F-42DE-A269-5F2990C6A5E0}">
      <dgm:prSet phldrT="[Text]"/>
      <dgm:spPr/>
      <dgm:t>
        <a:bodyPr/>
        <a:lstStyle/>
        <a:p>
          <a:r>
            <a:rPr lang="en-US" dirty="0" smtClean="0"/>
            <a:t>Solution Guardrails:</a:t>
          </a:r>
        </a:p>
        <a:p>
          <a:endParaRPr lang="en-US" dirty="0" smtClean="0"/>
        </a:p>
        <a:p>
          <a:r>
            <a:rPr lang="en-US" dirty="0" smtClean="0"/>
            <a:t>Available</a:t>
          </a:r>
        </a:p>
        <a:p>
          <a:r>
            <a:rPr lang="en-US" dirty="0" smtClean="0"/>
            <a:t>Easy-to-Use</a:t>
          </a:r>
        </a:p>
        <a:p>
          <a:r>
            <a:rPr lang="en-US" dirty="0" smtClean="0"/>
            <a:t>Accessible </a:t>
          </a:r>
        </a:p>
        <a:p>
          <a:r>
            <a:rPr lang="en-US" dirty="0" smtClean="0"/>
            <a:t>Reduces overall transportation costs</a:t>
          </a:r>
        </a:p>
        <a:p>
          <a:r>
            <a:rPr lang="en-US" dirty="0" smtClean="0"/>
            <a:t>Adaptable</a:t>
          </a:r>
          <a:endParaRPr lang="en-US" dirty="0"/>
        </a:p>
      </dgm:t>
    </dgm:pt>
    <dgm:pt modelId="{9CC17E20-9206-4636-A4B7-3731A13C1CDD}" type="parTrans" cxnId="{517C1FD2-A8FB-4920-8390-43EB38EFAB02}">
      <dgm:prSet/>
      <dgm:spPr/>
      <dgm:t>
        <a:bodyPr/>
        <a:lstStyle/>
        <a:p>
          <a:endParaRPr lang="en-US"/>
        </a:p>
      </dgm:t>
    </dgm:pt>
    <dgm:pt modelId="{C49AE0AE-5A8B-40AA-9936-AF08592A2401}" type="sibTrans" cxnId="{517C1FD2-A8FB-4920-8390-43EB38EFAB02}">
      <dgm:prSet/>
      <dgm:spPr/>
      <dgm:t>
        <a:bodyPr/>
        <a:lstStyle/>
        <a:p>
          <a:endParaRPr lang="en-US"/>
        </a:p>
      </dgm:t>
    </dgm:pt>
    <dgm:pt modelId="{C14F4954-929E-4C39-B102-99655A388338}" type="pres">
      <dgm:prSet presAssocID="{023FF876-AC07-4E47-A6FA-72DDF15947D0}" presName="Name0" presStyleCnt="0">
        <dgm:presLayoutVars>
          <dgm:dir/>
          <dgm:resizeHandles val="exact"/>
        </dgm:presLayoutVars>
      </dgm:prSet>
      <dgm:spPr/>
    </dgm:pt>
    <dgm:pt modelId="{939A9A12-3207-4028-ADAE-C4793C8B01F6}" type="pres">
      <dgm:prSet presAssocID="{023FF876-AC07-4E47-A6FA-72DDF15947D0}" presName="bkgdShp" presStyleLbl="alignAccFollowNode1" presStyleIdx="0" presStyleCnt="1" custLinFactNeighborX="-12102" custLinFactNeighborY="10227"/>
      <dgm:spPr/>
    </dgm:pt>
    <dgm:pt modelId="{8BC47617-D394-449B-BD58-AE150A1FC88F}" type="pres">
      <dgm:prSet presAssocID="{023FF876-AC07-4E47-A6FA-72DDF15947D0}" presName="linComp" presStyleCnt="0"/>
      <dgm:spPr/>
    </dgm:pt>
    <dgm:pt modelId="{3CDAC942-2B97-4E17-80E1-9B6097BC73C3}" type="pres">
      <dgm:prSet presAssocID="{AB740853-EDE8-4C2F-8DE5-FBF03D78BB41}" presName="compNode" presStyleCnt="0"/>
      <dgm:spPr/>
    </dgm:pt>
    <dgm:pt modelId="{33F10C23-C1E0-4264-ACFE-14A8646E3006}" type="pres">
      <dgm:prSet presAssocID="{AB740853-EDE8-4C2F-8DE5-FBF03D78BB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7D437-ADEE-446D-8492-408EF851BE4B}" type="pres">
      <dgm:prSet presAssocID="{AB740853-EDE8-4C2F-8DE5-FBF03D78BB41}" presName="invisiNode" presStyleLbl="node1" presStyleIdx="0" presStyleCnt="3"/>
      <dgm:spPr/>
    </dgm:pt>
    <dgm:pt modelId="{E13CF413-61B1-4D20-86EC-ACD66BEB8454}" type="pres">
      <dgm:prSet presAssocID="{AB740853-EDE8-4C2F-8DE5-FBF03D78BB4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CA55D341-57BF-4353-9B77-0B2AAC2A5583}" type="pres">
      <dgm:prSet presAssocID="{CAAAB1D9-61D5-46C8-8F18-8FEC79B47D1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CAB82-CCD0-4A8A-821E-BDD10C25C297}" type="pres">
      <dgm:prSet presAssocID="{54824525-A9C4-4F81-8FE6-30CBC289AB31}" presName="compNode" presStyleCnt="0"/>
      <dgm:spPr/>
    </dgm:pt>
    <dgm:pt modelId="{56CDA3C1-D04E-42E6-9C50-25538FFF09FB}" type="pres">
      <dgm:prSet presAssocID="{54824525-A9C4-4F81-8FE6-30CBC289AB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62848-C6C1-43C4-BC24-CFF3560CDBCD}" type="pres">
      <dgm:prSet presAssocID="{54824525-A9C4-4F81-8FE6-30CBC289AB31}" presName="invisiNode" presStyleLbl="node1" presStyleIdx="1" presStyleCnt="3"/>
      <dgm:spPr/>
    </dgm:pt>
    <dgm:pt modelId="{3F0A8486-D961-4B23-8894-30EF6DEA0CBC}" type="pres">
      <dgm:prSet presAssocID="{54824525-A9C4-4F81-8FE6-30CBC289AB31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8C89D46-31AC-4E4E-9761-81D8166BD0E0}" type="pres">
      <dgm:prSet presAssocID="{291EBCBB-FCE1-4DC3-BF37-3C321E6407B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2CDC13E-6479-4B93-9745-B4D0E10A160B}" type="pres">
      <dgm:prSet presAssocID="{A8AA2268-420F-42DE-A269-5F2990C6A5E0}" presName="compNode" presStyleCnt="0"/>
      <dgm:spPr/>
    </dgm:pt>
    <dgm:pt modelId="{886EEF90-6B26-4ED8-BEEB-427D650E8875}" type="pres">
      <dgm:prSet presAssocID="{A8AA2268-420F-42DE-A269-5F2990C6A5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34DF3-B3F4-4423-BE93-249E144A1E79}" type="pres">
      <dgm:prSet presAssocID="{A8AA2268-420F-42DE-A269-5F2990C6A5E0}" presName="invisiNode" presStyleLbl="node1" presStyleIdx="2" presStyleCnt="3"/>
      <dgm:spPr/>
    </dgm:pt>
    <dgm:pt modelId="{62A5FD3F-FD3A-44FD-B68E-FDFF6D1EEE6A}" type="pres">
      <dgm:prSet presAssocID="{A8AA2268-420F-42DE-A269-5F2990C6A5E0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</dgm:ptLst>
  <dgm:cxnLst>
    <dgm:cxn modelId="{AA64583F-B254-4395-BCAC-0A6705693D49}" type="presOf" srcId="{54824525-A9C4-4F81-8FE6-30CBC289AB31}" destId="{56CDA3C1-D04E-42E6-9C50-25538FFF09FB}" srcOrd="0" destOrd="0" presId="urn:microsoft.com/office/officeart/2005/8/layout/pList2"/>
    <dgm:cxn modelId="{79C83D50-11A3-43E1-95E7-265D04F42F74}" type="presOf" srcId="{023FF876-AC07-4E47-A6FA-72DDF15947D0}" destId="{C14F4954-929E-4C39-B102-99655A388338}" srcOrd="0" destOrd="0" presId="urn:microsoft.com/office/officeart/2005/8/layout/pList2"/>
    <dgm:cxn modelId="{DA5845CD-F227-445D-BD8A-8B6392F15145}" type="presOf" srcId="{AB740853-EDE8-4C2F-8DE5-FBF03D78BB41}" destId="{33F10C23-C1E0-4264-ACFE-14A8646E3006}" srcOrd="0" destOrd="0" presId="urn:microsoft.com/office/officeart/2005/8/layout/pList2"/>
    <dgm:cxn modelId="{51035C0B-3F73-4B6E-83F9-913A247CBD5F}" srcId="{023FF876-AC07-4E47-A6FA-72DDF15947D0}" destId="{AB740853-EDE8-4C2F-8DE5-FBF03D78BB41}" srcOrd="0" destOrd="0" parTransId="{154DC368-6082-45DD-8C88-E734C5BC2900}" sibTransId="{CAAAB1D9-61D5-46C8-8F18-8FEC79B47D12}"/>
    <dgm:cxn modelId="{A00F1D80-7B86-4A8D-A0DB-5AA290007BB6}" type="presOf" srcId="{CAAAB1D9-61D5-46C8-8F18-8FEC79B47D12}" destId="{CA55D341-57BF-4353-9B77-0B2AAC2A5583}" srcOrd="0" destOrd="0" presId="urn:microsoft.com/office/officeart/2005/8/layout/pList2"/>
    <dgm:cxn modelId="{BB0F2B51-D0F6-400B-8D43-BE5AB2764F36}" srcId="{023FF876-AC07-4E47-A6FA-72DDF15947D0}" destId="{54824525-A9C4-4F81-8FE6-30CBC289AB31}" srcOrd="1" destOrd="0" parTransId="{E5050B8C-A13E-4DEE-9C98-871A11058C78}" sibTransId="{291EBCBB-FCE1-4DC3-BF37-3C321E6407BC}"/>
    <dgm:cxn modelId="{74F65F73-A744-492F-AE0C-A76817748E45}" type="presOf" srcId="{291EBCBB-FCE1-4DC3-BF37-3C321E6407BC}" destId="{E8C89D46-31AC-4E4E-9761-81D8166BD0E0}" srcOrd="0" destOrd="0" presId="urn:microsoft.com/office/officeart/2005/8/layout/pList2"/>
    <dgm:cxn modelId="{A24BC9E2-ACA2-4856-B9F7-FBF373B07DE5}" type="presOf" srcId="{A8AA2268-420F-42DE-A269-5F2990C6A5E0}" destId="{886EEF90-6B26-4ED8-BEEB-427D650E8875}" srcOrd="0" destOrd="0" presId="urn:microsoft.com/office/officeart/2005/8/layout/pList2"/>
    <dgm:cxn modelId="{517C1FD2-A8FB-4920-8390-43EB38EFAB02}" srcId="{023FF876-AC07-4E47-A6FA-72DDF15947D0}" destId="{A8AA2268-420F-42DE-A269-5F2990C6A5E0}" srcOrd="2" destOrd="0" parTransId="{9CC17E20-9206-4636-A4B7-3731A13C1CDD}" sibTransId="{C49AE0AE-5A8B-40AA-9936-AF08592A2401}"/>
    <dgm:cxn modelId="{6D84FB2A-FE50-4FAF-85EE-438AF35A5647}" type="presParOf" srcId="{C14F4954-929E-4C39-B102-99655A388338}" destId="{939A9A12-3207-4028-ADAE-C4793C8B01F6}" srcOrd="0" destOrd="0" presId="urn:microsoft.com/office/officeart/2005/8/layout/pList2"/>
    <dgm:cxn modelId="{950E4D00-5B94-4FDF-AB43-607B8DBF4066}" type="presParOf" srcId="{C14F4954-929E-4C39-B102-99655A388338}" destId="{8BC47617-D394-449B-BD58-AE150A1FC88F}" srcOrd="1" destOrd="0" presId="urn:microsoft.com/office/officeart/2005/8/layout/pList2"/>
    <dgm:cxn modelId="{B41A29EB-22C0-44F9-B8BB-05E407B9E02F}" type="presParOf" srcId="{8BC47617-D394-449B-BD58-AE150A1FC88F}" destId="{3CDAC942-2B97-4E17-80E1-9B6097BC73C3}" srcOrd="0" destOrd="0" presId="urn:microsoft.com/office/officeart/2005/8/layout/pList2"/>
    <dgm:cxn modelId="{03B25C76-58AC-442B-8CC6-181D4A50FF34}" type="presParOf" srcId="{3CDAC942-2B97-4E17-80E1-9B6097BC73C3}" destId="{33F10C23-C1E0-4264-ACFE-14A8646E3006}" srcOrd="0" destOrd="0" presId="urn:microsoft.com/office/officeart/2005/8/layout/pList2"/>
    <dgm:cxn modelId="{3172CE54-C1D1-4020-BF47-C1C31010A726}" type="presParOf" srcId="{3CDAC942-2B97-4E17-80E1-9B6097BC73C3}" destId="{8067D437-ADEE-446D-8492-408EF851BE4B}" srcOrd="1" destOrd="0" presId="urn:microsoft.com/office/officeart/2005/8/layout/pList2"/>
    <dgm:cxn modelId="{C7392F22-88A9-4C20-8E55-60918148F50A}" type="presParOf" srcId="{3CDAC942-2B97-4E17-80E1-9B6097BC73C3}" destId="{E13CF413-61B1-4D20-86EC-ACD66BEB8454}" srcOrd="2" destOrd="0" presId="urn:microsoft.com/office/officeart/2005/8/layout/pList2"/>
    <dgm:cxn modelId="{35BD3F93-32E5-45CA-93D7-8848854466DB}" type="presParOf" srcId="{8BC47617-D394-449B-BD58-AE150A1FC88F}" destId="{CA55D341-57BF-4353-9B77-0B2AAC2A5583}" srcOrd="1" destOrd="0" presId="urn:microsoft.com/office/officeart/2005/8/layout/pList2"/>
    <dgm:cxn modelId="{D451E4FC-6940-43E6-8E3C-83C457CBA264}" type="presParOf" srcId="{8BC47617-D394-449B-BD58-AE150A1FC88F}" destId="{8ACCAB82-CCD0-4A8A-821E-BDD10C25C297}" srcOrd="2" destOrd="0" presId="urn:microsoft.com/office/officeart/2005/8/layout/pList2"/>
    <dgm:cxn modelId="{228FA154-00DF-4507-840C-C02B7CF86B47}" type="presParOf" srcId="{8ACCAB82-CCD0-4A8A-821E-BDD10C25C297}" destId="{56CDA3C1-D04E-42E6-9C50-25538FFF09FB}" srcOrd="0" destOrd="0" presId="urn:microsoft.com/office/officeart/2005/8/layout/pList2"/>
    <dgm:cxn modelId="{19D1B178-AF5C-4E17-BEA8-FC5C9C6F2371}" type="presParOf" srcId="{8ACCAB82-CCD0-4A8A-821E-BDD10C25C297}" destId="{87E62848-C6C1-43C4-BC24-CFF3560CDBCD}" srcOrd="1" destOrd="0" presId="urn:microsoft.com/office/officeart/2005/8/layout/pList2"/>
    <dgm:cxn modelId="{9A641978-A059-4DAB-844B-943C73CCBB55}" type="presParOf" srcId="{8ACCAB82-CCD0-4A8A-821E-BDD10C25C297}" destId="{3F0A8486-D961-4B23-8894-30EF6DEA0CBC}" srcOrd="2" destOrd="0" presId="urn:microsoft.com/office/officeart/2005/8/layout/pList2"/>
    <dgm:cxn modelId="{E6EBC37A-E154-483B-88ED-A3978FCFE8E2}" type="presParOf" srcId="{8BC47617-D394-449B-BD58-AE150A1FC88F}" destId="{E8C89D46-31AC-4E4E-9761-81D8166BD0E0}" srcOrd="3" destOrd="0" presId="urn:microsoft.com/office/officeart/2005/8/layout/pList2"/>
    <dgm:cxn modelId="{768ABCAE-C9B3-4D1A-BD02-6BB567603331}" type="presParOf" srcId="{8BC47617-D394-449B-BD58-AE150A1FC88F}" destId="{C2CDC13E-6479-4B93-9745-B4D0E10A160B}" srcOrd="4" destOrd="0" presId="urn:microsoft.com/office/officeart/2005/8/layout/pList2"/>
    <dgm:cxn modelId="{1B4E69CC-0E68-4F11-B70F-54D07242EC0E}" type="presParOf" srcId="{C2CDC13E-6479-4B93-9745-B4D0E10A160B}" destId="{886EEF90-6B26-4ED8-BEEB-427D650E8875}" srcOrd="0" destOrd="0" presId="urn:microsoft.com/office/officeart/2005/8/layout/pList2"/>
    <dgm:cxn modelId="{BC0B5C6B-AE8C-4EF4-99D8-2DB1B940C901}" type="presParOf" srcId="{C2CDC13E-6479-4B93-9745-B4D0E10A160B}" destId="{67234DF3-B3F4-4423-BE93-249E144A1E79}" srcOrd="1" destOrd="0" presId="urn:microsoft.com/office/officeart/2005/8/layout/pList2"/>
    <dgm:cxn modelId="{9D44E769-CD59-4460-84E4-0C68A5963913}" type="presParOf" srcId="{C2CDC13E-6479-4B93-9745-B4D0E10A160B}" destId="{62A5FD3F-FD3A-44FD-B68E-FDFF6D1EEE6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0.20141</cdr:x>
      <cdr:y>0.09797</cdr:y>
    </cdr:from>
    <cdr:to>
      <cdr:x>0.73498</cdr:x>
      <cdr:y>0.31281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9708" y="416943"/>
          <a:ext cx="209203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Income Ranges</a:t>
          </a:r>
          <a:endParaRPr lang="en-US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5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1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4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5600" y="1688233"/>
            <a:ext cx="53332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6443200" y="1688233"/>
            <a:ext cx="53332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91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5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84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72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5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47" name="Google Shape;47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54000" y="1386233"/>
            <a:ext cx="5393600" cy="22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354000" y="36358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8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15600" y="5640967"/>
            <a:ext cx="7998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32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7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739800"/>
            <a:ext cx="11360800" cy="20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7333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415600" y="3994200"/>
            <a:ext cx="11360800" cy="14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49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36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1867" kern="0" dirty="0">
                <a:solidFill>
                  <a:srgbClr val="000000"/>
                </a:solidFill>
                <a:cs typeface="Arial"/>
                <a:sym typeface="Arial"/>
              </a:rPr>
              <a:t>Add a footer</a:t>
            </a: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081AC896-7C9B-4129-8961-5046195AA4B9}" type="datetime1">
              <a:rPr lang="en-US" sz="1867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6/22/2021</a:t>
            </a:fld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>
                <a:solidFill>
                  <a:srgbClr val="695D46"/>
                </a:solidFill>
              </a:rPr>
              <a:pPr/>
              <a:t>‹#›</a:t>
            </a:fld>
            <a:endParaRPr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2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6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0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5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9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8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BC1E-ED28-4590-AEE6-EB5BC2D26E6E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04E1-2E67-40D3-BA02-75FF6D995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1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695D46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 dirty="0">
              <a:solidFill>
                <a:srgbClr val="695D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726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000" y="2064197"/>
            <a:ext cx="5393600" cy="2234400"/>
          </a:xfrm>
        </p:spPr>
        <p:txBody>
          <a:bodyPr/>
          <a:lstStyle/>
          <a:p>
            <a:r>
              <a:rPr lang="en-US" sz="4800" dirty="0">
                <a:solidFill>
                  <a:srgbClr val="005493"/>
                </a:solidFill>
              </a:rPr>
              <a:t>Older Adult</a:t>
            </a:r>
            <a:br>
              <a:rPr lang="en-US" sz="4800" dirty="0">
                <a:solidFill>
                  <a:srgbClr val="005493"/>
                </a:solidFill>
              </a:rPr>
            </a:br>
            <a:r>
              <a:rPr lang="en-US" sz="4800" dirty="0">
                <a:solidFill>
                  <a:srgbClr val="005493"/>
                </a:solidFill>
              </a:rPr>
              <a:t>Transportation Initiative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4000" y="4249409"/>
            <a:ext cx="5393600" cy="1646800"/>
          </a:xfrm>
        </p:spPr>
        <p:txBody>
          <a:bodyPr/>
          <a:lstStyle/>
          <a:p>
            <a:r>
              <a:rPr lang="en-US" sz="2767" dirty="0" smtClean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March 24</a:t>
            </a:r>
            <a:endParaRPr lang="en-US" sz="2767" dirty="0">
              <a:solidFill>
                <a:srgbClr val="005493"/>
              </a:solidFill>
              <a:latin typeface="+mj-lt"/>
              <a:ea typeface="+mj-ea"/>
              <a:cs typeface="+mj-cs"/>
            </a:endParaRPr>
          </a:p>
          <a:p>
            <a:r>
              <a:rPr lang="en-US" sz="2767" dirty="0">
                <a:solidFill>
                  <a:srgbClr val="005493"/>
                </a:solidFill>
                <a:latin typeface="+mj-lt"/>
                <a:ea typeface="+mj-ea"/>
                <a:cs typeface="+mj-cs"/>
              </a:rPr>
              <a:t>Thank you for joining us!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6561816" y="1129328"/>
            <a:ext cx="5303361" cy="4926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152396" indent="0">
              <a:buNone/>
            </a:pPr>
            <a:endParaRPr lang="en-US" sz="3200" dirty="0"/>
          </a:p>
          <a:p>
            <a:pPr marL="152396" indent="0">
              <a:buNone/>
            </a:pPr>
            <a:r>
              <a:rPr lang="en-US" sz="3200" dirty="0" smtClean="0"/>
              <a:t>Agenda: </a:t>
            </a:r>
          </a:p>
          <a:p>
            <a:pPr marL="152396" indent="0">
              <a:buNone/>
            </a:pPr>
            <a:r>
              <a:rPr lang="en-US" sz="3200" dirty="0" smtClean="0"/>
              <a:t>Introductions</a:t>
            </a:r>
            <a:br>
              <a:rPr lang="en-US" sz="3200" dirty="0" smtClean="0"/>
            </a:br>
            <a:endParaRPr lang="en-US" sz="3200" dirty="0" smtClean="0"/>
          </a:p>
          <a:p>
            <a:pPr marL="152396" indent="0">
              <a:buNone/>
            </a:pPr>
            <a:r>
              <a:rPr lang="en-US" sz="2800" dirty="0" smtClean="0"/>
              <a:t>Updates </a:t>
            </a:r>
          </a:p>
          <a:p>
            <a:pPr marL="152396" indent="0">
              <a:buNone/>
            </a:pPr>
            <a:r>
              <a:rPr lang="en-US" dirty="0" smtClean="0"/>
              <a:t>*Transportation Landscape </a:t>
            </a:r>
          </a:p>
          <a:p>
            <a:pPr marL="152396" indent="0">
              <a:buNone/>
            </a:pPr>
            <a:r>
              <a:rPr lang="en-US" dirty="0" smtClean="0"/>
              <a:t>*What other Rural Communities are doing</a:t>
            </a:r>
          </a:p>
          <a:p>
            <a:pPr marL="152396" indent="0">
              <a:buNone/>
            </a:pPr>
            <a:r>
              <a:rPr lang="en-US" dirty="0" smtClean="0"/>
              <a:t>*Consumer Data </a:t>
            </a:r>
          </a:p>
          <a:p>
            <a:pPr marL="152396" indent="0">
              <a:buNone/>
            </a:pPr>
            <a:endParaRPr lang="en-US" dirty="0" smtClean="0"/>
          </a:p>
          <a:p>
            <a:pPr marL="152396" indent="0">
              <a:buNone/>
            </a:pPr>
            <a:r>
              <a:rPr lang="en-US" sz="2800" dirty="0" smtClean="0"/>
              <a:t>Creating our Needs Hierarchy</a:t>
            </a:r>
            <a:endParaRPr lang="en-US" sz="2800" dirty="0"/>
          </a:p>
          <a:p>
            <a:pPr marL="152396" indent="0">
              <a:buNone/>
            </a:pPr>
            <a:r>
              <a:rPr lang="en-US" dirty="0" smtClean="0"/>
              <a:t>*Discussion</a:t>
            </a:r>
          </a:p>
          <a:p>
            <a:pPr marL="152396" indent="0">
              <a:buNone/>
            </a:pPr>
            <a:r>
              <a:rPr lang="en-US" dirty="0" smtClean="0"/>
              <a:t>*Needs Hierarchy Defined</a:t>
            </a:r>
          </a:p>
          <a:p>
            <a:pPr marL="152396" indent="0">
              <a:buNone/>
            </a:pPr>
            <a:r>
              <a:rPr lang="en-US" dirty="0" smtClean="0"/>
              <a:t>*Next Steps</a:t>
            </a:r>
          </a:p>
          <a:p>
            <a:pPr marL="152396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19703" y="5750129"/>
            <a:ext cx="829200" cy="733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t2.gstatic.com/images?q=tbn:ANd9GcT-6JOvfnHy44O4tTFmPP_9wUCUe8Strubwrr1sA4kJmkQb-6h2-2pIoi2ZwqSlz6cFTWmPpwysyrm4H6agbc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961" y="40398"/>
            <a:ext cx="2483185" cy="186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vcommission.or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559" y="5628446"/>
            <a:ext cx="1218176" cy="855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\\mvcs-server2008\Users\ctrish\Downloads\MVCommFound_formerly_Dk_2020_RGB.jpe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22" y="5676867"/>
            <a:ext cx="1869340" cy="1060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mvcommission.or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24" y="5628446"/>
            <a:ext cx="1218176" cy="855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4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1975" y="1580359"/>
            <a:ext cx="4752975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&lt;$25k households drive themselves less often than all other income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Are more likely to rely on other transportation modes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And more often found transportation options delayed or unavailable in COVID (21% often/sometimes versus 5% for &gt;$200k) 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*Question 30 &amp; 45 (Dec, 2020 HAMV survey)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754579"/>
              </p:ext>
            </p:extLst>
          </p:nvPr>
        </p:nvGraphicFramePr>
        <p:xfrm>
          <a:off x="5314950" y="1476375"/>
          <a:ext cx="6781802" cy="442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1975" y="414123"/>
            <a:ext cx="11029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Income impacts </a:t>
            </a:r>
            <a:r>
              <a:rPr lang="en-US" sz="3600" dirty="0">
                <a:solidFill>
                  <a:srgbClr val="FF0000"/>
                </a:solidFill>
              </a:rPr>
              <a:t>t</a:t>
            </a:r>
            <a:r>
              <a:rPr lang="en-US" sz="3600" dirty="0" smtClean="0">
                <a:solidFill>
                  <a:srgbClr val="FF0000"/>
                </a:solidFill>
              </a:rPr>
              <a:t>ransportation mode mix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1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4676" y="5755291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56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Infrastructure importance aligns with transportation preferences of Older Adults as well as access to nature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579676"/>
              </p:ext>
            </p:extLst>
          </p:nvPr>
        </p:nvGraphicFramePr>
        <p:xfrm>
          <a:off x="935182" y="157624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3782" y="5927581"/>
            <a:ext cx="829200" cy="73368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05982" y="6291930"/>
            <a:ext cx="3795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Question 28 (Dec, 2020 HAMV </a:t>
            </a:r>
            <a:r>
              <a:rPr lang="en-US" dirty="0" smtClean="0"/>
              <a:t>Survey)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33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8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While the majority don’t report problems with infrastructure, a quarter cite road maintenance, parking, sidewalks and bike paths as issues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909487"/>
              </p:ext>
            </p:extLst>
          </p:nvPr>
        </p:nvGraphicFramePr>
        <p:xfrm>
          <a:off x="838200" y="161542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890" y="6311900"/>
            <a:ext cx="420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28 (Dec, 2020 HAMV Survey)</a:t>
            </a:r>
            <a:endParaRPr lang="en-US" dirty="0"/>
          </a:p>
        </p:txBody>
      </p:sp>
      <p:pic>
        <p:nvPicPr>
          <p:cNvPr id="5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913" y="5942232"/>
            <a:ext cx="829200" cy="739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298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38" y="365125"/>
            <a:ext cx="10709562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Where you live does matter when it comes to how you feel about your transportation infrastructure</a:t>
            </a:r>
            <a:endParaRPr lang="en-US" sz="3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8" y="2230582"/>
            <a:ext cx="7557654" cy="4351338"/>
          </a:xfrm>
        </p:spPr>
        <p:txBody>
          <a:bodyPr/>
          <a:lstStyle/>
          <a:p>
            <a:r>
              <a:rPr lang="en-US" dirty="0" smtClean="0"/>
              <a:t>Aquinnah and Chilmark residents cite problems with sidewalks more often than others</a:t>
            </a:r>
          </a:p>
          <a:p>
            <a:r>
              <a:rPr lang="en-US" dirty="0" smtClean="0"/>
              <a:t>Vineyard Haven and Oak Bluffs residents are more likely to report road maintenance and parking problems</a:t>
            </a:r>
          </a:p>
          <a:p>
            <a:r>
              <a:rPr lang="en-US" dirty="0" smtClean="0"/>
              <a:t>And those with the highest income ($201k+) most frequently cite problems with bike paths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8478982" y="2119745"/>
            <a:ext cx="3359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“I think accessibility is a key. There are lots of easy fixes and now is the time”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8982" y="3255818"/>
            <a:ext cx="304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“</a:t>
            </a:r>
            <a:r>
              <a:rPr lang="en-US" i="1" dirty="0" smtClean="0">
                <a:solidFill>
                  <a:srgbClr val="00B050"/>
                </a:solidFill>
              </a:rPr>
              <a:t>As a caregiver for a wheelchair-bound spouse, I find brick sidewalks particularly difficult”</a:t>
            </a:r>
          </a:p>
          <a:p>
            <a:endParaRPr lang="en-US" i="1" dirty="0"/>
          </a:p>
          <a:p>
            <a:r>
              <a:rPr lang="en-US" i="1" dirty="0" smtClean="0">
                <a:solidFill>
                  <a:schemeClr val="accent2"/>
                </a:solidFill>
              </a:rPr>
              <a:t>“Seasonal issue. Parking miserable in summer, bike paths essential for safety on crowded roads”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402" y="6226442"/>
            <a:ext cx="3795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Question 28 (Dec, 2020 HAMV Survey)</a:t>
            </a:r>
          </a:p>
        </p:txBody>
      </p:sp>
      <p:pic>
        <p:nvPicPr>
          <p:cNvPr id="8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63782" y="5927581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765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836" y="153699"/>
            <a:ext cx="11208327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Increased demand for transportation services is looming and age-related</a:t>
            </a:r>
            <a:endParaRPr lang="en-US" sz="3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3735"/>
            <a:ext cx="10515600" cy="4351338"/>
          </a:xfrm>
        </p:spPr>
        <p:txBody>
          <a:bodyPr/>
          <a:lstStyle/>
          <a:p>
            <a:r>
              <a:rPr lang="en-US" dirty="0" smtClean="0"/>
              <a:t>As Older Adults age, they are more likely to have experienced difficulty in receiving transportation services </a:t>
            </a:r>
          </a:p>
          <a:p>
            <a:r>
              <a:rPr lang="en-US" dirty="0" smtClean="0"/>
              <a:t>The demand for transportation services across all ages will increase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028769"/>
              </p:ext>
            </p:extLst>
          </p:nvPr>
        </p:nvGraphicFramePr>
        <p:xfrm>
          <a:off x="229753" y="2804825"/>
          <a:ext cx="117324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75"/>
                <a:gridCol w="1337647"/>
                <a:gridCol w="1466562"/>
                <a:gridCol w="1466562"/>
                <a:gridCol w="1466562"/>
                <a:gridCol w="1466562"/>
                <a:gridCol w="1466562"/>
                <a:gridCol w="1466562"/>
              </a:tblGrid>
              <a:tr h="3007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65-69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70-74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75-79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85+</a:t>
                      </a:r>
                      <a:endParaRPr lang="en-US" dirty="0"/>
                    </a:p>
                  </a:txBody>
                  <a:tcPr/>
                </a:tc>
              </a:tr>
              <a:tr h="751761">
                <a:tc>
                  <a:txBody>
                    <a:bodyPr/>
                    <a:lstStyle/>
                    <a:p>
                      <a:r>
                        <a:rPr lang="en-US" dirty="0" smtClean="0"/>
                        <a:t>No need currently</a:t>
                      </a:r>
                      <a:r>
                        <a:rPr lang="en-US" baseline="0" dirty="0" smtClean="0"/>
                        <a:t> for service*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51.90%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63.70%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58.40%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52.60%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50.70%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39.10%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27.60%</a:t>
                      </a:r>
                    </a:p>
                  </a:txBody>
                  <a:tcPr marL="7620" marR="7620" marT="7620" marB="0" anchor="b"/>
                </a:tc>
              </a:tr>
              <a:tr h="977289">
                <a:tc>
                  <a:txBody>
                    <a:bodyPr/>
                    <a:lstStyle/>
                    <a:p>
                      <a:r>
                        <a:rPr lang="en-US" u="none" baseline="0" dirty="0" smtClean="0"/>
                        <a:t>Present difficulty in receiving transportation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7.30%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15.30%</a:t>
                      </a:r>
                    </a:p>
                  </a:txBody>
                  <a:tcPr marL="7620" marR="7620" marT="7620" marB="0" anchor="ctr"/>
                </a:tc>
              </a:tr>
              <a:tr h="977289">
                <a:tc>
                  <a:txBody>
                    <a:bodyPr/>
                    <a:lstStyle/>
                    <a:p>
                      <a:r>
                        <a:rPr lang="en-US" dirty="0" smtClean="0"/>
                        <a:t>Need for transportation in the next 2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7.40%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17.10%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27.70%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47.00%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229753" y="6488668"/>
            <a:ext cx="545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48 (*does not apply to me) HAMV 2020 Survey</a:t>
            </a:r>
            <a:endParaRPr lang="en-US" dirty="0"/>
          </a:p>
        </p:txBody>
      </p:sp>
      <p:pic>
        <p:nvPicPr>
          <p:cNvPr id="6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81399" y="6095584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7108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699"/>
            <a:ext cx="11859492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Income and gender also impact usage/need of transportation services</a:t>
            </a:r>
            <a:endParaRPr lang="en-US" sz="3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45" y="1271444"/>
            <a:ext cx="10515600" cy="4351338"/>
          </a:xfrm>
        </p:spPr>
        <p:txBody>
          <a:bodyPr/>
          <a:lstStyle/>
          <a:p>
            <a:r>
              <a:rPr lang="en-US" dirty="0" smtClean="0"/>
              <a:t>Lower income Older Adults have more need now and in the future</a:t>
            </a:r>
          </a:p>
          <a:p>
            <a:r>
              <a:rPr lang="en-US" dirty="0" smtClean="0"/>
              <a:t>Women are more likely than men to have a need for transportation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39300"/>
              </p:ext>
            </p:extLst>
          </p:nvPr>
        </p:nvGraphicFramePr>
        <p:xfrm>
          <a:off x="126998" y="2306061"/>
          <a:ext cx="117324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75"/>
                <a:gridCol w="1337647"/>
                <a:gridCol w="1466562"/>
                <a:gridCol w="1466562"/>
                <a:gridCol w="1466562"/>
                <a:gridCol w="1466562"/>
                <a:gridCol w="1466562"/>
                <a:gridCol w="1466562"/>
              </a:tblGrid>
              <a:tr h="3007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&lt;$25k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$25-$50k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$51-$100k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$101-$150k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$151-$200k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$201k+</a:t>
                      </a:r>
                      <a:endParaRPr lang="en-US" dirty="0"/>
                    </a:p>
                  </a:txBody>
                  <a:tcPr/>
                </a:tc>
              </a:tr>
              <a:tr h="751761">
                <a:tc>
                  <a:txBody>
                    <a:bodyPr/>
                    <a:lstStyle/>
                    <a:p>
                      <a:r>
                        <a:rPr lang="en-US" dirty="0" smtClean="0"/>
                        <a:t>No need currently</a:t>
                      </a:r>
                      <a:r>
                        <a:rPr lang="en-US" baseline="0" dirty="0" smtClean="0"/>
                        <a:t> for service*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51.90%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47.50%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53.10%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54.20%</a:t>
                      </a:r>
                    </a:p>
                  </a:txBody>
                  <a:tcPr marL="7620" marR="7620" marT="7620" marB="0" anchor="ctr"/>
                </a:tc>
              </a:tr>
              <a:tr h="977289">
                <a:tc>
                  <a:txBody>
                    <a:bodyPr/>
                    <a:lstStyle/>
                    <a:p>
                      <a:r>
                        <a:rPr lang="en-US" u="none" baseline="0" dirty="0" smtClean="0"/>
                        <a:t>Present difficulty in receiving transportation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1.10%</a:t>
                      </a:r>
                    </a:p>
                  </a:txBody>
                  <a:tcPr marL="7620" marR="7620" marT="7620" marB="0" anchor="ctr"/>
                </a:tc>
              </a:tr>
              <a:tr h="977289">
                <a:tc>
                  <a:txBody>
                    <a:bodyPr/>
                    <a:lstStyle/>
                    <a:p>
                      <a:r>
                        <a:rPr lang="en-US" dirty="0" smtClean="0"/>
                        <a:t>Need for transportation in the next 2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29.70%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4.90%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5.10%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229753" y="6288067"/>
            <a:ext cx="405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 48 (*does not apply to me)</a:t>
            </a:r>
          </a:p>
          <a:p>
            <a:r>
              <a:rPr lang="en-US" dirty="0" smtClean="0"/>
              <a:t>Dec 2020 HAMV Survey   </a:t>
            </a:r>
            <a:endParaRPr lang="en-US" dirty="0"/>
          </a:p>
        </p:txBody>
      </p:sp>
      <p:pic>
        <p:nvPicPr>
          <p:cNvPr id="6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81400" y="6056779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31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6395" y="1114500"/>
            <a:ext cx="523701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4 in 10 are “almost certainly” or “may” use additional VTA fixed routes (closer to home) if available – more than twice the number of older adults who report current usage of the VTA.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Lower income households are more likely to consider new alternative transportation options.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Common theme of greater convenience resonated with older adults (closer to home, on demand etc.).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Limitations of current bike paths a sore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point for older adults and impacting usage.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*Question 31 (Dec, 2020 HAMV survey)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056" y="468169"/>
            <a:ext cx="11387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Older Adults express interest in other transportation options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707554"/>
              </p:ext>
            </p:extLst>
          </p:nvPr>
        </p:nvGraphicFramePr>
        <p:xfrm>
          <a:off x="5772149" y="1668498"/>
          <a:ext cx="6086476" cy="442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4676" y="5755291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7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Older Adult Transportation </a:t>
            </a:r>
            <a:r>
              <a:rPr lang="en-US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Drive until you don’t</a:t>
            </a:r>
          </a:p>
          <a:p>
            <a:r>
              <a:rPr lang="en-US" sz="3600" dirty="0" smtClean="0"/>
              <a:t>When you don’t drive, self propel  (walk and bicycle)</a:t>
            </a:r>
          </a:p>
          <a:p>
            <a:r>
              <a:rPr lang="en-US" sz="3600" dirty="0" smtClean="0"/>
              <a:t> Income impacts transportation mode mix, need and lesser so age </a:t>
            </a:r>
          </a:p>
          <a:p>
            <a:r>
              <a:rPr lang="en-US" sz="3600" dirty="0" smtClean="0"/>
              <a:t>Limited usage of alternative transportation modes</a:t>
            </a:r>
          </a:p>
          <a:p>
            <a:r>
              <a:rPr lang="en-US" sz="3600" dirty="0" smtClean="0"/>
              <a:t>Some recognition that current solutions may not be adequate for the future as physical, mental, and economic situations may change</a:t>
            </a:r>
          </a:p>
          <a:p>
            <a:r>
              <a:rPr lang="en-US" sz="3600" dirty="0" smtClean="0"/>
              <a:t>Focus is on moving bodies, not goods 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66800" y="6042026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6059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Older Adult Takeaway Implications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18" y="1288906"/>
            <a:ext cx="11623963" cy="48075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11200" dirty="0"/>
              <a:t>Current transportation practices of Older Adults add to the strain of our road infrastructure/traffic </a:t>
            </a:r>
            <a:r>
              <a:rPr lang="en-US" sz="11200" dirty="0" smtClean="0"/>
              <a:t>challenges/environment</a:t>
            </a:r>
          </a:p>
          <a:p>
            <a:pPr marL="0" indent="0">
              <a:buNone/>
            </a:pPr>
            <a:endParaRPr lang="en-US" sz="11200" dirty="0"/>
          </a:p>
          <a:p>
            <a:r>
              <a:rPr lang="en-US" sz="11200" dirty="0" smtClean="0"/>
              <a:t>Reliance on walking and bicycling raise importance of sidewalks and bike trails</a:t>
            </a:r>
          </a:p>
          <a:p>
            <a:pPr marL="0" indent="0">
              <a:buNone/>
            </a:pPr>
            <a:endParaRPr lang="en-US" sz="11200" dirty="0"/>
          </a:p>
          <a:p>
            <a:r>
              <a:rPr lang="en-US" sz="11200" dirty="0" smtClean="0"/>
              <a:t>Transportation costs (as percentage of disposable income) creates strain on other essential needs and requires additional community support</a:t>
            </a:r>
          </a:p>
          <a:p>
            <a:endParaRPr lang="en-US" sz="11200" dirty="0"/>
          </a:p>
          <a:p>
            <a:r>
              <a:rPr lang="en-US" sz="11200" dirty="0" smtClean="0"/>
              <a:t>There is a need greater awareness and education of alternative transportation options in the case of changing circumstances </a:t>
            </a:r>
          </a:p>
          <a:p>
            <a:pPr marL="0" indent="0">
              <a:buNone/>
            </a:pPr>
            <a:endParaRPr lang="en-US" sz="11200" dirty="0" smtClean="0"/>
          </a:p>
          <a:p>
            <a:pPr marL="0" indent="0">
              <a:buNone/>
            </a:pPr>
            <a:endParaRPr lang="en-US" sz="11200" dirty="0" smtClean="0"/>
          </a:p>
          <a:p>
            <a:endParaRPr lang="en-US" sz="11200" dirty="0" smtClean="0"/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66799" y="5990818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252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61"/>
            <a:ext cx="107442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What Consumer data tells us about transportation needs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61400637"/>
              </p:ext>
            </p:extLst>
          </p:nvPr>
        </p:nvGraphicFramePr>
        <p:xfrm>
          <a:off x="2198254" y="12919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7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1975" y="1379637"/>
            <a:ext cx="475297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Almost 2,500 60+ respondents completed a survey (online or paper) from Oct, 2020-Jan, 2021 – 66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Balanced representation from all towns (averaging a 30% response rate).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Vast majority (&gt;90%) identify as permanent with 75% reporting “living on island for 12 months in 2019”.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Representation from all age ranges with 15 surveys completed by 95+.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*Question 56 (Dec, 2020 HAMV survey)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9626" y="468169"/>
            <a:ext cx="1104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2020 Older Adult Survey – a snapshot of our island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871018"/>
              </p:ext>
            </p:extLst>
          </p:nvPr>
        </p:nvGraphicFramePr>
        <p:xfrm>
          <a:off x="5772149" y="1379637"/>
          <a:ext cx="6086476" cy="442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4925" y="5800969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98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Discussion questions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other transportation elements need to be included?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other attributes should be in our guardrails?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are the biggest gaps in transportation solutions today?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should be our priority focus areas?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Bonus Question:</a:t>
            </a:r>
          </a:p>
          <a:p>
            <a:pPr marL="0" indent="0">
              <a:buNone/>
            </a:pPr>
            <a:r>
              <a:rPr lang="en-US" dirty="0" smtClean="0"/>
              <a:t>How do we involve Older Adults in the transportation solution?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0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19396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More on our Older Adult participants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21442294"/>
              </p:ext>
            </p:extLst>
          </p:nvPr>
        </p:nvGraphicFramePr>
        <p:xfrm>
          <a:off x="7689274" y="193964"/>
          <a:ext cx="3920836" cy="4256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1890" y="1483743"/>
            <a:ext cx="660861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Almost two thirds of Older Adults report an annual household income of $100k or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Slightly more female participants (60% versus 38.8% male)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12% are veterans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Race/ethnicity mix in-line with known population statistics for the island (.2% identified as Brazilian)</a:t>
            </a:r>
          </a:p>
          <a:p>
            <a:endParaRPr lang="en-US" sz="28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05869592"/>
              </p:ext>
            </p:extLst>
          </p:nvPr>
        </p:nvGraphicFramePr>
        <p:xfrm>
          <a:off x="7065818" y="3671454"/>
          <a:ext cx="4752108" cy="311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4925" y="5800969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53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Dukes </a:t>
            </a:r>
            <a:r>
              <a:rPr lang="en-US" sz="36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County Poverty Level by Age </a:t>
            </a:r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Group*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526" y="1962212"/>
            <a:ext cx="6567055" cy="4022746"/>
          </a:xfrm>
        </p:spPr>
      </p:pic>
      <p:sp>
        <p:nvSpPr>
          <p:cNvPr id="5" name="TextBox 4"/>
          <p:cNvSpPr txBox="1"/>
          <p:nvPr/>
        </p:nvSpPr>
        <p:spPr>
          <a:xfrm>
            <a:off x="360218" y="6212982"/>
            <a:ext cx="296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source: Data USA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2619" y="2507673"/>
            <a:ext cx="24245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25-44 Age: Household Median Income = $78,178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71293"/>
              </p:ext>
            </p:extLst>
          </p:nvPr>
        </p:nvGraphicFramePr>
        <p:xfrm>
          <a:off x="103910" y="1990355"/>
          <a:ext cx="5666509" cy="3132606"/>
        </p:xfrm>
        <a:graphic>
          <a:graphicData uri="http://schemas.openxmlformats.org/drawingml/2006/table">
            <a:tbl>
              <a:tblPr/>
              <a:tblGrid>
                <a:gridCol w="3185958"/>
                <a:gridCol w="2480551"/>
              </a:tblGrid>
              <a:tr h="545223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Average Household Income</a:t>
                      </a:r>
                      <a:endParaRPr lang="en-US" dirty="0">
                        <a:solidFill>
                          <a:srgbClr val="2C2C2C"/>
                        </a:solidFill>
                        <a:effectLst/>
                        <a:latin typeface="inherit"/>
                      </a:endParaRPr>
                    </a:p>
                  </a:txBody>
                  <a:tcPr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$134,549.14</a:t>
                      </a:r>
                    </a:p>
                  </a:txBody>
                  <a:tcPr marR="1114044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23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Median Household Income</a:t>
                      </a:r>
                      <a:endParaRPr lang="en-US" dirty="0">
                        <a:solidFill>
                          <a:srgbClr val="2C2C2C"/>
                        </a:solidFill>
                        <a:effectLst/>
                        <a:latin typeface="inherit"/>
                      </a:endParaRPr>
                    </a:p>
                  </a:txBody>
                  <a:tcPr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$87,126.00</a:t>
                      </a:r>
                    </a:p>
                  </a:txBody>
                  <a:tcPr marR="1114044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23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People below </a:t>
                      </a:r>
                      <a:r>
                        <a:rPr lang="en-US" b="1" dirty="0" smtClean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Poverty</a:t>
                      </a:r>
                      <a:r>
                        <a:rPr lang="en-US" b="1" baseline="0" dirty="0" smtClean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Level</a:t>
                      </a:r>
                      <a:endParaRPr lang="en-US" dirty="0">
                        <a:solidFill>
                          <a:srgbClr val="2C2C2C"/>
                        </a:solidFill>
                        <a:effectLst/>
                        <a:latin typeface="inherit"/>
                      </a:endParaRPr>
                    </a:p>
                  </a:txBody>
                  <a:tcPr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1,371</a:t>
                      </a:r>
                    </a:p>
                  </a:txBody>
                  <a:tcPr marR="1114044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23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People above Poverty </a:t>
                      </a:r>
                      <a:r>
                        <a:rPr lang="en-US" b="1" dirty="0" smtClean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Level</a:t>
                      </a:r>
                    </a:p>
                    <a:p>
                      <a:pPr algn="l" fontAlgn="t"/>
                      <a:endParaRPr lang="en-US" b="1" dirty="0" smtClean="0">
                        <a:solidFill>
                          <a:srgbClr val="2C2C2C"/>
                        </a:solidFill>
                        <a:effectLst/>
                        <a:latin typeface="inherit"/>
                      </a:endParaRPr>
                    </a:p>
                    <a:p>
                      <a:pPr algn="l" fontAlgn="t"/>
                      <a:r>
                        <a:rPr lang="en-US" b="1" dirty="0" smtClean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Median Household</a:t>
                      </a:r>
                      <a:r>
                        <a:rPr lang="en-US" b="1" baseline="0" dirty="0" smtClean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 income for 65+  $64,434 </a:t>
                      </a:r>
                      <a:endParaRPr lang="en-US" dirty="0">
                        <a:solidFill>
                          <a:srgbClr val="2C2C2C"/>
                        </a:solidFill>
                        <a:effectLst/>
                        <a:latin typeface="inherit"/>
                      </a:endParaRPr>
                    </a:p>
                  </a:txBody>
                  <a:tcPr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dirty="0">
                          <a:solidFill>
                            <a:srgbClr val="2C2C2C"/>
                          </a:solidFill>
                          <a:effectLst/>
                          <a:latin typeface="inherit"/>
                        </a:rPr>
                        <a:t>16,362</a:t>
                      </a:r>
                    </a:p>
                  </a:txBody>
                  <a:tcPr marR="1114044" marT="30480" marB="304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69526" y="6212982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sss</a:t>
            </a:r>
            <a:endParaRPr lang="en-US" dirty="0"/>
          </a:p>
        </p:txBody>
      </p:sp>
      <p:pic>
        <p:nvPicPr>
          <p:cNvPr id="8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4925" y="5800969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42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38174" y="1182723"/>
            <a:ext cx="475297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9</a:t>
            </a:r>
            <a:r>
              <a:rPr lang="en-US" sz="2000" dirty="0" smtClean="0"/>
              <a:t> in 10 older adults rate their overall physical, oral and mental health as excellent or good as compared to “most people your age”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However, 20% report mobility issues.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vast majority of older adults, regardless of age, feel valued by the Vineyard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responses to these 2 questions are almost identical to the 2015 survey responses.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*Question 40 &amp; 41 (Dec, 2020 HAMV survey)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9626" y="468169"/>
            <a:ext cx="1104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</a:t>
            </a:r>
            <a:r>
              <a:rPr lang="en-US" sz="3600" dirty="0" smtClean="0">
                <a:solidFill>
                  <a:srgbClr val="FF0000"/>
                </a:solidFill>
              </a:rPr>
              <a:t>e see ourselves as (relatively) healthy and valued 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074066"/>
              </p:ext>
            </p:extLst>
          </p:nvPr>
        </p:nvGraphicFramePr>
        <p:xfrm>
          <a:off x="7772398" y="1663424"/>
          <a:ext cx="3742797" cy="244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4950" y="5972463"/>
            <a:ext cx="829200" cy="73368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71526244"/>
              </p:ext>
            </p:extLst>
          </p:nvPr>
        </p:nvGraphicFramePr>
        <p:xfrm>
          <a:off x="6962775" y="3914774"/>
          <a:ext cx="5229225" cy="294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28972" y="1254730"/>
            <a:ext cx="4429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Vineyard community values the opinions and thoughts of our older adults*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7" y="-1"/>
            <a:ext cx="11499273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Some Older Adults are actively engaged with varied interests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804102"/>
              </p:ext>
            </p:extLst>
          </p:nvPr>
        </p:nvGraphicFramePr>
        <p:xfrm>
          <a:off x="429489" y="1066799"/>
          <a:ext cx="10855040" cy="572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589"/>
                <a:gridCol w="2385829"/>
                <a:gridCol w="2417622"/>
              </a:tblGrid>
              <a:tr h="345199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15 (Dec</a:t>
                      </a:r>
                      <a:r>
                        <a:rPr lang="en-US" baseline="0" dirty="0" smtClean="0"/>
                        <a:t> 2020 HAMV survey)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those currently participating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who are not currently participating who would like 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exercise/fitness programs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b"/>
                </a:tc>
              </a:tr>
              <a:tr h="223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outdoor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(hiking, biking fishing etc.)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arts/crafts/gardening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leisure activities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-bridge, chess, etc.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tutoring, mentoring, coaching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helping other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seniors such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Meals on Wheels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group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Religious or Spiritual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Hands-on volunteer a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non-profit or charity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Volunteer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town or regional committee or taskforce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Serving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 a non-profit or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charity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board or committee member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outreach/advocacy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Attending lectures, performances,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art shows, author talks etc.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620" marR="7620" marT="7620" marB="0" anchor="b"/>
                </a:tc>
              </a:tr>
              <a:tr h="309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Enrichment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programs,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such as a foreign language, etc.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2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1526982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Older Adult volunteer contribution is meaningful and increasing</a:t>
            </a:r>
            <a:endParaRPr lang="en-US" sz="36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9" y="1710591"/>
            <a:ext cx="6497781" cy="4620936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Volunteer contributions equate to: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dirty="0" smtClean="0"/>
              <a:t>Equal to an equivalent of workforce </a:t>
            </a:r>
            <a:r>
              <a:rPr lang="en-US" sz="6500" dirty="0" smtClean="0"/>
              <a:t>500+</a:t>
            </a:r>
            <a:r>
              <a:rPr lang="en-US" sz="3800" dirty="0" smtClean="0"/>
              <a:t> full-time employees</a:t>
            </a:r>
          </a:p>
          <a:p>
            <a:endParaRPr lang="en-US" sz="3800" dirty="0"/>
          </a:p>
          <a:p>
            <a:r>
              <a:rPr lang="en-US" sz="3800" dirty="0" smtClean="0"/>
              <a:t>With an economic value of </a:t>
            </a:r>
            <a:r>
              <a:rPr lang="en-US" sz="5800" dirty="0" smtClean="0"/>
              <a:t>$28M</a:t>
            </a:r>
            <a:r>
              <a:rPr lang="en-US" sz="3800" dirty="0" smtClean="0"/>
              <a:t>*</a:t>
            </a:r>
          </a:p>
          <a:p>
            <a:endParaRPr lang="en-US" sz="3800" b="1" i="1" dirty="0"/>
          </a:p>
          <a:p>
            <a:r>
              <a:rPr lang="en-US" sz="3800" dirty="0" smtClean="0"/>
              <a:t>Older adults of all age ranges, genders, income levels, veteran status, and ethnicities are similarly engaged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 16 </a:t>
            </a:r>
            <a:r>
              <a:rPr lang="en-US" dirty="0"/>
              <a:t>(Dec, 2020 HAMV Survey)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00714"/>
              </p:ext>
            </p:extLst>
          </p:nvPr>
        </p:nvGraphicFramePr>
        <p:xfrm>
          <a:off x="7287491" y="1382279"/>
          <a:ext cx="3786909" cy="394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303"/>
                <a:gridCol w="1262303"/>
                <a:gridCol w="1262303"/>
              </a:tblGrid>
              <a:tr h="987329">
                <a:tc>
                  <a:txBody>
                    <a:bodyPr/>
                    <a:lstStyle/>
                    <a:p>
                      <a:r>
                        <a:rPr lang="en-US" dirty="0" smtClean="0"/>
                        <a:t>Volunteer Hours per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</a:tr>
              <a:tr h="987329">
                <a:tc>
                  <a:txBody>
                    <a:bodyPr/>
                    <a:lstStyle/>
                    <a:p>
                      <a:r>
                        <a:rPr lang="en-US" dirty="0" smtClean="0"/>
                        <a:t>&lt;5 hours per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987329">
                <a:tc>
                  <a:txBody>
                    <a:bodyPr/>
                    <a:lstStyle/>
                    <a:p>
                      <a:r>
                        <a:rPr lang="en-US" dirty="0" smtClean="0"/>
                        <a:t>6-10</a:t>
                      </a:r>
                      <a:r>
                        <a:rPr lang="en-US" baseline="0" dirty="0" smtClean="0"/>
                        <a:t> hours per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987329">
                <a:tc>
                  <a:txBody>
                    <a:bodyPr/>
                    <a:lstStyle/>
                    <a:p>
                      <a:r>
                        <a:rPr lang="en-US" dirty="0" smtClean="0"/>
                        <a:t>&gt;10</a:t>
                      </a:r>
                      <a:r>
                        <a:rPr lang="en-US" baseline="0" dirty="0" smtClean="0"/>
                        <a:t> hours per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3607" y="5579774"/>
            <a:ext cx="5214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*The </a:t>
            </a:r>
            <a:r>
              <a:rPr lang="en-US" b="1" i="1" dirty="0"/>
              <a:t>Independent Sector -</a:t>
            </a:r>
            <a:r>
              <a:rPr lang="en-US" dirty="0"/>
              <a:t>a nationally recognized source of information and data relative to </a:t>
            </a:r>
            <a:r>
              <a:rPr lang="en-US" dirty="0" smtClean="0"/>
              <a:t>nonprofits</a:t>
            </a:r>
            <a:r>
              <a:rPr lang="en-US" dirty="0"/>
              <a:t> </a:t>
            </a:r>
            <a:r>
              <a:rPr lang="en-US" dirty="0" smtClean="0"/>
              <a:t>provides a </a:t>
            </a:r>
            <a:r>
              <a:rPr lang="en-US" dirty="0"/>
              <a:t>metric of $27.20 per hour to determine the monetary value of a volunteer.</a:t>
            </a:r>
          </a:p>
          <a:p>
            <a:endParaRPr lang="en-US" dirty="0"/>
          </a:p>
        </p:txBody>
      </p:sp>
      <p:pic>
        <p:nvPicPr>
          <p:cNvPr id="7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14676" y="5755291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93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1975" y="1379637"/>
            <a:ext cx="475297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9 in 10 island older adults report that they “often” drive themselves and continue to do so as they 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It isn’t until 85+ that the % of those who “never drive myself” begins to increase (and rely on others to drive them).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By 95+, a minority are still driving themselves “often”.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*Question 30 (Dec, 2020 HAMV survey)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62751" y="5387687"/>
            <a:ext cx="5267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But </a:t>
            </a:r>
            <a:r>
              <a:rPr lang="en-US" sz="1400" i="1" dirty="0"/>
              <a:t>driving is more than just a passion or a pastime: It’s a lifeline. Studies show that giving up driving increases a person’s mortality risk and makes seniors more likely to land in nursing homes and suffer from depression</a:t>
            </a:r>
            <a:r>
              <a:rPr lang="en-US" sz="1400" i="1" dirty="0" smtClean="0"/>
              <a:t>. (</a:t>
            </a:r>
            <a:r>
              <a:rPr lang="en-US" sz="1400" dirty="0"/>
              <a:t>Michael </a:t>
            </a:r>
            <a:r>
              <a:rPr lang="en-US" sz="1400" dirty="0" smtClean="0"/>
              <a:t>Tortorello, June, 2017)</a:t>
            </a:r>
            <a:endParaRPr lang="en-US" sz="1400" dirty="0"/>
          </a:p>
          <a:p>
            <a:endParaRPr lang="en-US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09625" y="468169"/>
            <a:ext cx="5133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Our cars = Our lifeline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9617"/>
              </p:ext>
            </p:extLst>
          </p:nvPr>
        </p:nvGraphicFramePr>
        <p:xfrm>
          <a:off x="5943601" y="1009650"/>
          <a:ext cx="6086476" cy="442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4676" y="5755291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84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1975" y="1379637"/>
            <a:ext cx="475297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 in 2 older adults report that they “often” walk, and when those who walk “some of the time” it increases to 8 out of 10.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sizable number (&gt;30%) of older adults also report biking “often” or “some of the time”.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Other forms of transportation are used infrequently or not at all by most older adults.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*Question 30 (Dec, 2020 HAMV survey)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764240"/>
              </p:ext>
            </p:extLst>
          </p:nvPr>
        </p:nvGraphicFramePr>
        <p:xfrm>
          <a:off x="5314950" y="1476375"/>
          <a:ext cx="6781802" cy="442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8175" y="227677"/>
            <a:ext cx="11029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Drive, walk or bike with minimal usage of other forms of transportation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1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4676" y="5755291"/>
            <a:ext cx="829200" cy="733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30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1723</Words>
  <Application>Microsoft Office PowerPoint</Application>
  <PresentationFormat>Widescreen</PresentationFormat>
  <Paragraphs>360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inherit</vt:lpstr>
      <vt:lpstr>Open Sans</vt:lpstr>
      <vt:lpstr>PT Sans Narrow</vt:lpstr>
      <vt:lpstr>Office Theme</vt:lpstr>
      <vt:lpstr>Tropic</vt:lpstr>
      <vt:lpstr>Older Adult Transportation Initiative</vt:lpstr>
      <vt:lpstr>PowerPoint Presentation</vt:lpstr>
      <vt:lpstr>More on our Older Adult participants</vt:lpstr>
      <vt:lpstr>Dukes County Poverty Level by Age Group*</vt:lpstr>
      <vt:lpstr>PowerPoint Presentation</vt:lpstr>
      <vt:lpstr>Some Older Adults are actively engaged with varied interests</vt:lpstr>
      <vt:lpstr>Older Adult volunteer contribution is meaningful and increasing</vt:lpstr>
      <vt:lpstr>PowerPoint Presentation</vt:lpstr>
      <vt:lpstr>PowerPoint Presentation</vt:lpstr>
      <vt:lpstr>PowerPoint Presentation</vt:lpstr>
      <vt:lpstr>Infrastructure importance aligns with transportation preferences of Older Adults as well as access to nature</vt:lpstr>
      <vt:lpstr>While the majority don’t report problems with infrastructure, a quarter cite road maintenance, parking, sidewalks and bike paths as issues</vt:lpstr>
      <vt:lpstr>Where you live does matter when it comes to how you feel about your transportation infrastructure</vt:lpstr>
      <vt:lpstr>Increased demand for transportation services is looming and age-related</vt:lpstr>
      <vt:lpstr>Income and gender also impact usage/need of transportation services</vt:lpstr>
      <vt:lpstr>PowerPoint Presentation</vt:lpstr>
      <vt:lpstr>Older Adult Transportation Takeaways</vt:lpstr>
      <vt:lpstr>Older Adult Takeaway Implications</vt:lpstr>
      <vt:lpstr>What Consumer data tells us about transportation needs</vt:lpstr>
      <vt:lpstr>Discussion questions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Trish</dc:creator>
  <cp:lastModifiedBy>Cindy Trish</cp:lastModifiedBy>
  <cp:revision>91</cp:revision>
  <cp:lastPrinted>2021-03-23T19:59:25Z</cp:lastPrinted>
  <dcterms:created xsi:type="dcterms:W3CDTF">2021-02-22T20:38:15Z</dcterms:created>
  <dcterms:modified xsi:type="dcterms:W3CDTF">2021-06-22T19:44:40Z</dcterms:modified>
</cp:coreProperties>
</file>